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48" r:id="rId1"/>
  </p:sldMasterIdLst>
  <p:notesMasterIdLst>
    <p:notesMasterId r:id="rId14"/>
  </p:notesMasterIdLst>
  <p:handoutMasterIdLst>
    <p:handoutMasterId r:id="rId15"/>
  </p:handoutMasterIdLst>
  <p:sldIdLst>
    <p:sldId id="256" r:id="rId2"/>
    <p:sldId id="318" r:id="rId3"/>
    <p:sldId id="317" r:id="rId4"/>
    <p:sldId id="319" r:id="rId5"/>
    <p:sldId id="320" r:id="rId6"/>
    <p:sldId id="321" r:id="rId7"/>
    <p:sldId id="322" r:id="rId8"/>
    <p:sldId id="323" r:id="rId9"/>
    <p:sldId id="329" r:id="rId10"/>
    <p:sldId id="326" r:id="rId11"/>
    <p:sldId id="327" r:id="rId12"/>
    <p:sldId id="306" r:id="rId13"/>
  </p:sldIdLst>
  <p:sldSz cx="12190413" cy="6859588"/>
  <p:notesSz cx="6858000" cy="9144000"/>
  <p:defaultTextStyle>
    <a:defPPr>
      <a:defRPr lang="zh-TW"/>
    </a:defPPr>
    <a:lvl1pPr marL="0" algn="l" defTabSz="1088502" rtl="0" eaLnBrk="1" latinLnBrk="0" hangingPunct="1">
      <a:defRPr sz="2100" kern="1200">
        <a:solidFill>
          <a:schemeClr val="tx1"/>
        </a:solidFill>
        <a:latin typeface="+mn-lt"/>
        <a:ea typeface="+mn-ea"/>
        <a:cs typeface="+mn-cs"/>
      </a:defRPr>
    </a:lvl1pPr>
    <a:lvl2pPr marL="544251" algn="l" defTabSz="1088502" rtl="0" eaLnBrk="1" latinLnBrk="0" hangingPunct="1">
      <a:defRPr sz="2100" kern="1200">
        <a:solidFill>
          <a:schemeClr val="tx1"/>
        </a:solidFill>
        <a:latin typeface="+mn-lt"/>
        <a:ea typeface="+mn-ea"/>
        <a:cs typeface="+mn-cs"/>
      </a:defRPr>
    </a:lvl2pPr>
    <a:lvl3pPr marL="1088502" algn="l" defTabSz="1088502" rtl="0" eaLnBrk="1" latinLnBrk="0" hangingPunct="1">
      <a:defRPr sz="2100" kern="1200">
        <a:solidFill>
          <a:schemeClr val="tx1"/>
        </a:solidFill>
        <a:latin typeface="+mn-lt"/>
        <a:ea typeface="+mn-ea"/>
        <a:cs typeface="+mn-cs"/>
      </a:defRPr>
    </a:lvl3pPr>
    <a:lvl4pPr marL="1632753" algn="l" defTabSz="1088502" rtl="0" eaLnBrk="1" latinLnBrk="0" hangingPunct="1">
      <a:defRPr sz="2100" kern="1200">
        <a:solidFill>
          <a:schemeClr val="tx1"/>
        </a:solidFill>
        <a:latin typeface="+mn-lt"/>
        <a:ea typeface="+mn-ea"/>
        <a:cs typeface="+mn-cs"/>
      </a:defRPr>
    </a:lvl4pPr>
    <a:lvl5pPr marL="2177004" algn="l" defTabSz="1088502" rtl="0" eaLnBrk="1" latinLnBrk="0" hangingPunct="1">
      <a:defRPr sz="2100" kern="1200">
        <a:solidFill>
          <a:schemeClr val="tx1"/>
        </a:solidFill>
        <a:latin typeface="+mn-lt"/>
        <a:ea typeface="+mn-ea"/>
        <a:cs typeface="+mn-cs"/>
      </a:defRPr>
    </a:lvl5pPr>
    <a:lvl6pPr marL="2721254" algn="l" defTabSz="1088502" rtl="0" eaLnBrk="1" latinLnBrk="0" hangingPunct="1">
      <a:defRPr sz="2100" kern="1200">
        <a:solidFill>
          <a:schemeClr val="tx1"/>
        </a:solidFill>
        <a:latin typeface="+mn-lt"/>
        <a:ea typeface="+mn-ea"/>
        <a:cs typeface="+mn-cs"/>
      </a:defRPr>
    </a:lvl6pPr>
    <a:lvl7pPr marL="3265505" algn="l" defTabSz="1088502" rtl="0" eaLnBrk="1" latinLnBrk="0" hangingPunct="1">
      <a:defRPr sz="2100" kern="1200">
        <a:solidFill>
          <a:schemeClr val="tx1"/>
        </a:solidFill>
        <a:latin typeface="+mn-lt"/>
        <a:ea typeface="+mn-ea"/>
        <a:cs typeface="+mn-cs"/>
      </a:defRPr>
    </a:lvl7pPr>
    <a:lvl8pPr marL="3809756" algn="l" defTabSz="1088502" rtl="0" eaLnBrk="1" latinLnBrk="0" hangingPunct="1">
      <a:defRPr sz="2100" kern="1200">
        <a:solidFill>
          <a:schemeClr val="tx1"/>
        </a:solidFill>
        <a:latin typeface="+mn-lt"/>
        <a:ea typeface="+mn-ea"/>
        <a:cs typeface="+mn-cs"/>
      </a:defRPr>
    </a:lvl8pPr>
    <a:lvl9pPr marL="4354007" algn="l" defTabSz="1088502"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1">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099B9"/>
    <a:srgbClr val="FAA0A0"/>
    <a:srgbClr val="FF7F50"/>
    <a:srgbClr val="DE0000"/>
    <a:srgbClr val="D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等深淺樣式 2 - 輔色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中等深淺樣式 2 - 輔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54" autoAdjust="0"/>
    <p:restoredTop sz="94660"/>
  </p:normalViewPr>
  <p:slideViewPr>
    <p:cSldViewPr>
      <p:cViewPr varScale="1">
        <p:scale>
          <a:sx n="70" d="100"/>
          <a:sy n="70" d="100"/>
        </p:scale>
        <p:origin x="328" y="32"/>
      </p:cViewPr>
      <p:guideLst>
        <p:guide orient="horz" pos="2161"/>
        <p:guide pos="384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1" d="100"/>
          <a:sy n="81" d="100"/>
        </p:scale>
        <p:origin x="-2088"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27963;&#38913;&#31807;1"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2787451376744137"/>
          <c:y val="9.0478138258764329E-2"/>
          <c:w val="0.66586072250171602"/>
          <c:h val="0.68086908677039859"/>
        </c:manualLayout>
      </c:layout>
      <c:barChart>
        <c:barDir val="col"/>
        <c:grouping val="stacked"/>
        <c:varyColors val="0"/>
        <c:ser>
          <c:idx val="0"/>
          <c:order val="0"/>
          <c:tx>
            <c:strRef>
              <c:f>工作表1!$A$2</c:f>
              <c:strCache>
                <c:ptCount val="1"/>
                <c:pt idx="0">
                  <c:v>IOT</c:v>
                </c:pt>
              </c:strCache>
            </c:strRef>
          </c:tx>
          <c:invertIfNegative val="0"/>
          <c:cat>
            <c:strRef>
              <c:f>工作表1!$B$1:$D$1</c:f>
              <c:strCache>
                <c:ptCount val="3"/>
                <c:pt idx="0">
                  <c:v>Y2021</c:v>
                </c:pt>
                <c:pt idx="1">
                  <c:v>Y2022 </c:v>
                </c:pt>
                <c:pt idx="2">
                  <c:v>Y2023 Jan-Sep</c:v>
                </c:pt>
              </c:strCache>
            </c:strRef>
          </c:cat>
          <c:val>
            <c:numRef>
              <c:f>工作表1!$B$2:$D$2</c:f>
              <c:numCache>
                <c:formatCode>0.00%</c:formatCode>
                <c:ptCount val="3"/>
                <c:pt idx="0">
                  <c:v>0.30099999999999999</c:v>
                </c:pt>
                <c:pt idx="1">
                  <c:v>0.32590000000000002</c:v>
                </c:pt>
                <c:pt idx="2">
                  <c:v>0.377</c:v>
                </c:pt>
              </c:numCache>
            </c:numRef>
          </c:val>
          <c:extLst>
            <c:ext xmlns:c16="http://schemas.microsoft.com/office/drawing/2014/chart" uri="{C3380CC4-5D6E-409C-BE32-E72D297353CC}">
              <c16:uniqueId val="{00000000-9C55-42E7-84CE-2C06B2AA95DA}"/>
            </c:ext>
          </c:extLst>
        </c:ser>
        <c:ser>
          <c:idx val="1"/>
          <c:order val="1"/>
          <c:tx>
            <c:strRef>
              <c:f>工作表1!$A$3</c:f>
              <c:strCache>
                <c:ptCount val="1"/>
                <c:pt idx="0">
                  <c:v>Automotive/Lens Element</c:v>
                </c:pt>
              </c:strCache>
            </c:strRef>
          </c:tx>
          <c:invertIfNegative val="0"/>
          <c:cat>
            <c:strRef>
              <c:f>工作表1!$B$1:$D$1</c:f>
              <c:strCache>
                <c:ptCount val="3"/>
                <c:pt idx="0">
                  <c:v>Y2021</c:v>
                </c:pt>
                <c:pt idx="1">
                  <c:v>Y2022 </c:v>
                </c:pt>
                <c:pt idx="2">
                  <c:v>Y2023 Jan-Sep</c:v>
                </c:pt>
              </c:strCache>
            </c:strRef>
          </c:cat>
          <c:val>
            <c:numRef>
              <c:f>工作表1!$B$3:$D$3</c:f>
              <c:numCache>
                <c:formatCode>0.00%</c:formatCode>
                <c:ptCount val="3"/>
                <c:pt idx="0">
                  <c:v>0.11600000000000001</c:v>
                </c:pt>
                <c:pt idx="1">
                  <c:v>9.4200000000000006E-2</c:v>
                </c:pt>
                <c:pt idx="2">
                  <c:v>0.11</c:v>
                </c:pt>
              </c:numCache>
            </c:numRef>
          </c:val>
          <c:extLst>
            <c:ext xmlns:c16="http://schemas.microsoft.com/office/drawing/2014/chart" uri="{C3380CC4-5D6E-409C-BE32-E72D297353CC}">
              <c16:uniqueId val="{00000001-9C55-42E7-84CE-2C06B2AA95DA}"/>
            </c:ext>
          </c:extLst>
        </c:ser>
        <c:ser>
          <c:idx val="2"/>
          <c:order val="2"/>
          <c:tx>
            <c:strRef>
              <c:f>工作表1!$A$4</c:f>
              <c:strCache>
                <c:ptCount val="1"/>
                <c:pt idx="0">
                  <c:v>DSLR </c:v>
                </c:pt>
              </c:strCache>
            </c:strRef>
          </c:tx>
          <c:invertIfNegative val="0"/>
          <c:cat>
            <c:strRef>
              <c:f>工作表1!$B$1:$D$1</c:f>
              <c:strCache>
                <c:ptCount val="3"/>
                <c:pt idx="0">
                  <c:v>Y2021</c:v>
                </c:pt>
                <c:pt idx="1">
                  <c:v>Y2022 </c:v>
                </c:pt>
                <c:pt idx="2">
                  <c:v>Y2023 Jan-Sep</c:v>
                </c:pt>
              </c:strCache>
            </c:strRef>
          </c:cat>
          <c:val>
            <c:numRef>
              <c:f>工作表1!$B$4:$D$4</c:f>
              <c:numCache>
                <c:formatCode>0.00%</c:formatCode>
                <c:ptCount val="3"/>
                <c:pt idx="0">
                  <c:v>0.311</c:v>
                </c:pt>
                <c:pt idx="1">
                  <c:v>0.29349999999999998</c:v>
                </c:pt>
                <c:pt idx="2">
                  <c:v>0.24099999999999999</c:v>
                </c:pt>
              </c:numCache>
            </c:numRef>
          </c:val>
          <c:extLst>
            <c:ext xmlns:c16="http://schemas.microsoft.com/office/drawing/2014/chart" uri="{C3380CC4-5D6E-409C-BE32-E72D297353CC}">
              <c16:uniqueId val="{00000002-9C55-42E7-84CE-2C06B2AA95DA}"/>
            </c:ext>
          </c:extLst>
        </c:ser>
        <c:ser>
          <c:idx val="3"/>
          <c:order val="3"/>
          <c:tx>
            <c:strRef>
              <c:f>工作表1!$A$5</c:f>
              <c:strCache>
                <c:ptCount val="1"/>
                <c:pt idx="0">
                  <c:v>LWIR Lens</c:v>
                </c:pt>
              </c:strCache>
            </c:strRef>
          </c:tx>
          <c:invertIfNegative val="0"/>
          <c:cat>
            <c:strRef>
              <c:f>工作表1!$B$1:$D$1</c:f>
              <c:strCache>
                <c:ptCount val="3"/>
                <c:pt idx="0">
                  <c:v>Y2021</c:v>
                </c:pt>
                <c:pt idx="1">
                  <c:v>Y2022 </c:v>
                </c:pt>
                <c:pt idx="2">
                  <c:v>Y2023 Jan-Sep</c:v>
                </c:pt>
              </c:strCache>
            </c:strRef>
          </c:cat>
          <c:val>
            <c:numRef>
              <c:f>工作表1!$B$5:$D$5</c:f>
              <c:numCache>
                <c:formatCode>0.00%</c:formatCode>
                <c:ptCount val="3"/>
                <c:pt idx="0">
                  <c:v>0.13100000000000001</c:v>
                </c:pt>
                <c:pt idx="1">
                  <c:v>0.17050000000000001</c:v>
                </c:pt>
                <c:pt idx="2">
                  <c:v>0.125</c:v>
                </c:pt>
              </c:numCache>
            </c:numRef>
          </c:val>
          <c:extLst>
            <c:ext xmlns:c16="http://schemas.microsoft.com/office/drawing/2014/chart" uri="{C3380CC4-5D6E-409C-BE32-E72D297353CC}">
              <c16:uniqueId val="{00000003-9C55-42E7-84CE-2C06B2AA95DA}"/>
            </c:ext>
          </c:extLst>
        </c:ser>
        <c:ser>
          <c:idx val="4"/>
          <c:order val="4"/>
          <c:tx>
            <c:strRef>
              <c:f>工作表1!$A$6</c:f>
              <c:strCache>
                <c:ptCount val="1"/>
                <c:pt idx="0">
                  <c:v>Other</c:v>
                </c:pt>
              </c:strCache>
            </c:strRef>
          </c:tx>
          <c:invertIfNegative val="0"/>
          <c:cat>
            <c:strRef>
              <c:f>工作表1!$B$1:$D$1</c:f>
              <c:strCache>
                <c:ptCount val="3"/>
                <c:pt idx="0">
                  <c:v>Y2021</c:v>
                </c:pt>
                <c:pt idx="1">
                  <c:v>Y2022 </c:v>
                </c:pt>
                <c:pt idx="2">
                  <c:v>Y2023 Jan-Sep</c:v>
                </c:pt>
              </c:strCache>
            </c:strRef>
          </c:cat>
          <c:val>
            <c:numRef>
              <c:f>工作表1!$B$6:$D$6</c:f>
              <c:numCache>
                <c:formatCode>0.00%</c:formatCode>
                <c:ptCount val="3"/>
                <c:pt idx="0">
                  <c:v>0.14099999999999999</c:v>
                </c:pt>
                <c:pt idx="1">
                  <c:v>0.1159</c:v>
                </c:pt>
                <c:pt idx="2">
                  <c:v>0.14699999999999999</c:v>
                </c:pt>
              </c:numCache>
            </c:numRef>
          </c:val>
          <c:extLst>
            <c:ext xmlns:c16="http://schemas.microsoft.com/office/drawing/2014/chart" uri="{C3380CC4-5D6E-409C-BE32-E72D297353CC}">
              <c16:uniqueId val="{00000004-9C55-42E7-84CE-2C06B2AA95DA}"/>
            </c:ext>
          </c:extLst>
        </c:ser>
        <c:dLbls>
          <c:showLegendKey val="0"/>
          <c:showVal val="0"/>
          <c:showCatName val="0"/>
          <c:showSerName val="0"/>
          <c:showPercent val="0"/>
          <c:showBubbleSize val="0"/>
        </c:dLbls>
        <c:gapWidth val="150"/>
        <c:overlap val="100"/>
        <c:axId val="122669312"/>
        <c:axId val="122679296"/>
      </c:barChart>
      <c:catAx>
        <c:axId val="122669312"/>
        <c:scaling>
          <c:orientation val="minMax"/>
        </c:scaling>
        <c:delete val="0"/>
        <c:axPos val="b"/>
        <c:numFmt formatCode="General" sourceLinked="0"/>
        <c:majorTickMark val="out"/>
        <c:minorTickMark val="none"/>
        <c:tickLblPos val="nextTo"/>
        <c:txPr>
          <a:bodyPr/>
          <a:lstStyle/>
          <a:p>
            <a:pPr>
              <a:defRPr sz="1800"/>
            </a:pPr>
            <a:endParaRPr lang="zh-TW"/>
          </a:p>
        </c:txPr>
        <c:crossAx val="122679296"/>
        <c:crosses val="autoZero"/>
        <c:auto val="1"/>
        <c:lblAlgn val="ctr"/>
        <c:lblOffset val="100"/>
        <c:noMultiLvlLbl val="0"/>
      </c:catAx>
      <c:valAx>
        <c:axId val="122679296"/>
        <c:scaling>
          <c:orientation val="minMax"/>
        </c:scaling>
        <c:delete val="0"/>
        <c:axPos val="l"/>
        <c:majorGridlines/>
        <c:numFmt formatCode="0.00%" sourceLinked="1"/>
        <c:majorTickMark val="out"/>
        <c:minorTickMark val="none"/>
        <c:tickLblPos val="nextTo"/>
        <c:txPr>
          <a:bodyPr/>
          <a:lstStyle/>
          <a:p>
            <a:pPr>
              <a:defRPr sz="1400"/>
            </a:pPr>
            <a:endParaRPr lang="zh-TW"/>
          </a:p>
        </c:txPr>
        <c:crossAx val="122669312"/>
        <c:crosses val="autoZero"/>
        <c:crossBetween val="between"/>
      </c:valAx>
    </c:plotArea>
    <c:legend>
      <c:legendPos val="r"/>
      <c:layout>
        <c:manualLayout>
          <c:xMode val="edge"/>
          <c:yMode val="edge"/>
          <c:x val="0"/>
          <c:y val="2.3178679562509456E-2"/>
          <c:w val="0.22190882974456747"/>
          <c:h val="0.88929431212968224"/>
        </c:manualLayout>
      </c:layout>
      <c:overlay val="0"/>
      <c:txPr>
        <a:bodyPr/>
        <a:lstStyle/>
        <a:p>
          <a:pPr>
            <a:defRPr sz="1600"/>
          </a:pPr>
          <a:endParaRPr lang="zh-TW"/>
        </a:p>
      </c:txPr>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5B3AE73-339E-4388-92B9-B43C42E0E322}" type="datetimeFigureOut">
              <a:rPr lang="zh-TW" altLang="en-US" smtClean="0"/>
              <a:pPr/>
              <a:t>2023/11/14</a:t>
            </a:fld>
            <a:endParaRPr lang="zh-TW" altLang="en-US"/>
          </a:p>
        </p:txBody>
      </p:sp>
      <p:sp>
        <p:nvSpPr>
          <p:cNvPr id="4" name="頁尾版面配置區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8DD204A-3BC7-4505-8441-30EEBD10B6E6}" type="slidenum">
              <a:rPr lang="zh-TW" altLang="en-US" smtClean="0"/>
              <a:pPr/>
              <a:t>‹#›</a:t>
            </a:fld>
            <a:endParaRPr lang="zh-TW" altLang="en-US"/>
          </a:p>
        </p:txBody>
      </p:sp>
    </p:spTree>
    <p:extLst>
      <p:ext uri="{BB962C8B-B14F-4D97-AF65-F5344CB8AC3E}">
        <p14:creationId xmlns:p14="http://schemas.microsoft.com/office/powerpoint/2010/main" val="12943607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88A7CF5-8498-46BE-82B6-FD82777A4313}" type="datetimeFigureOut">
              <a:rPr lang="zh-TW" altLang="en-US" smtClean="0"/>
              <a:pPr/>
              <a:t>2023/11/14</a:t>
            </a:fld>
            <a:endParaRPr lang="zh-TW" altLang="en-US"/>
          </a:p>
        </p:txBody>
      </p:sp>
      <p:sp>
        <p:nvSpPr>
          <p:cNvPr id="4" name="投影片圖像版面配置區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7E7989E-EBC6-423D-8B06-D94A91C2D721}" type="slidenum">
              <a:rPr lang="zh-TW" altLang="en-US" smtClean="0"/>
              <a:pPr/>
              <a:t>‹#›</a:t>
            </a:fld>
            <a:endParaRPr lang="zh-TW" altLang="en-US"/>
          </a:p>
        </p:txBody>
      </p:sp>
    </p:spTree>
    <p:extLst>
      <p:ext uri="{BB962C8B-B14F-4D97-AF65-F5344CB8AC3E}">
        <p14:creationId xmlns:p14="http://schemas.microsoft.com/office/powerpoint/2010/main" val="36825994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 Id="rId9" Type="http://schemas.openxmlformats.org/officeDocument/2006/relationships/image" Target="../media/image8.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6.jpeg"/><Relationship Id="rId2" Type="http://schemas.openxmlformats.org/officeDocument/2006/relationships/image" Target="../media/image3.jpeg"/><Relationship Id="rId1" Type="http://schemas.openxmlformats.org/officeDocument/2006/relationships/slideMaster" Target="../slideMasters/slideMaster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19" name="流程圖: 程序 18"/>
          <p:cNvSpPr/>
          <p:nvPr userDrawn="1"/>
        </p:nvSpPr>
        <p:spPr>
          <a:xfrm>
            <a:off x="0" y="6094090"/>
            <a:ext cx="12190413" cy="765498"/>
          </a:xfrm>
          <a:prstGeom prst="flowChartProcess">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rtlCol="0" anchor="ctr"/>
          <a:lstStyle/>
          <a:p>
            <a:pPr algn="ctr"/>
            <a:endParaRPr lang="zh-TW" altLang="en-US"/>
          </a:p>
        </p:txBody>
      </p:sp>
      <p:sp>
        <p:nvSpPr>
          <p:cNvPr id="2" name="標題 1"/>
          <p:cNvSpPr>
            <a:spLocks noGrp="1"/>
          </p:cNvSpPr>
          <p:nvPr>
            <p:ph type="ctrTitle"/>
          </p:nvPr>
        </p:nvSpPr>
        <p:spPr>
          <a:xfrm>
            <a:off x="335316" y="1989301"/>
            <a:ext cx="6716896" cy="1470365"/>
          </a:xfrm>
        </p:spPr>
        <p:txBody>
          <a:bodyPr/>
          <a:lstStyle>
            <a:lvl1pPr>
              <a:defRPr>
                <a:latin typeface="標楷體" pitchFamily="65" charset="-120"/>
                <a:ea typeface="標楷體" pitchFamily="65" charset="-120"/>
              </a:defRPr>
            </a:lvl1pPr>
          </a:lstStyle>
          <a:p>
            <a:r>
              <a:rPr lang="zh-TW" altLang="en-US" dirty="0" smtClean="0"/>
              <a:t>按一下以編輯母片標題樣式</a:t>
            </a:r>
            <a:endParaRPr lang="zh-TW" altLang="en-US" dirty="0"/>
          </a:p>
        </p:txBody>
      </p:sp>
      <p:sp>
        <p:nvSpPr>
          <p:cNvPr id="3" name="副標題 2"/>
          <p:cNvSpPr>
            <a:spLocks noGrp="1"/>
          </p:cNvSpPr>
          <p:nvPr>
            <p:ph type="subTitle" idx="1"/>
          </p:nvPr>
        </p:nvSpPr>
        <p:spPr>
          <a:xfrm>
            <a:off x="335316" y="3861942"/>
            <a:ext cx="6335879" cy="936321"/>
          </a:xfrm>
        </p:spPr>
        <p:txBody>
          <a:bodyPr/>
          <a:lstStyle>
            <a:lvl1pPr marL="0" indent="0" algn="ctr">
              <a:buNone/>
              <a:defRPr>
                <a:solidFill>
                  <a:schemeClr val="tx1">
                    <a:tint val="75000"/>
                  </a:schemeClr>
                </a:solidFill>
                <a:latin typeface="標楷體" pitchFamily="65" charset="-120"/>
                <a:ea typeface="標楷體" pitchFamily="65" charset="-120"/>
              </a:defRPr>
            </a:lvl1pPr>
            <a:lvl2pPr marL="544251" indent="0" algn="ctr">
              <a:buNone/>
              <a:defRPr>
                <a:solidFill>
                  <a:schemeClr val="tx1">
                    <a:tint val="75000"/>
                  </a:schemeClr>
                </a:solidFill>
              </a:defRPr>
            </a:lvl2pPr>
            <a:lvl3pPr marL="1088502" indent="0" algn="ctr">
              <a:buNone/>
              <a:defRPr>
                <a:solidFill>
                  <a:schemeClr val="tx1">
                    <a:tint val="75000"/>
                  </a:schemeClr>
                </a:solidFill>
              </a:defRPr>
            </a:lvl3pPr>
            <a:lvl4pPr marL="1632753" indent="0" algn="ctr">
              <a:buNone/>
              <a:defRPr>
                <a:solidFill>
                  <a:schemeClr val="tx1">
                    <a:tint val="75000"/>
                  </a:schemeClr>
                </a:solidFill>
              </a:defRPr>
            </a:lvl4pPr>
            <a:lvl5pPr marL="2177004" indent="0" algn="ctr">
              <a:buNone/>
              <a:defRPr>
                <a:solidFill>
                  <a:schemeClr val="tx1">
                    <a:tint val="75000"/>
                  </a:schemeClr>
                </a:solidFill>
              </a:defRPr>
            </a:lvl5pPr>
            <a:lvl6pPr marL="2721254" indent="0" algn="ctr">
              <a:buNone/>
              <a:defRPr>
                <a:solidFill>
                  <a:schemeClr val="tx1">
                    <a:tint val="75000"/>
                  </a:schemeClr>
                </a:solidFill>
              </a:defRPr>
            </a:lvl6pPr>
            <a:lvl7pPr marL="3265505" indent="0" algn="ctr">
              <a:buNone/>
              <a:defRPr>
                <a:solidFill>
                  <a:schemeClr val="tx1">
                    <a:tint val="75000"/>
                  </a:schemeClr>
                </a:solidFill>
              </a:defRPr>
            </a:lvl7pPr>
            <a:lvl8pPr marL="3809756" indent="0" algn="ctr">
              <a:buNone/>
              <a:defRPr>
                <a:solidFill>
                  <a:schemeClr val="tx1">
                    <a:tint val="75000"/>
                  </a:schemeClr>
                </a:solidFill>
              </a:defRPr>
            </a:lvl8pPr>
            <a:lvl9pPr marL="4354007"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a:xfrm>
            <a:off x="514472" y="6376952"/>
            <a:ext cx="2844430" cy="365210"/>
          </a:xfrm>
        </p:spPr>
        <p:txBody>
          <a:bodyPr/>
          <a:lstStyle/>
          <a:p>
            <a:fld id="{1CFAD1E9-FA75-4919-B592-DA90B226754E}" type="datetime1">
              <a:rPr lang="zh-TW" altLang="en-US" smtClean="0"/>
              <a:pPr/>
              <a:t>2023/11/14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8" name="流程圖: 程序 7"/>
          <p:cNvSpPr/>
          <p:nvPr userDrawn="1"/>
        </p:nvSpPr>
        <p:spPr>
          <a:xfrm>
            <a:off x="0" y="1"/>
            <a:ext cx="12190413" cy="909514"/>
          </a:xfrm>
          <a:prstGeom prst="flowChartProcess">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rtlCol="0" anchor="ctr"/>
          <a:lstStyle/>
          <a:p>
            <a:pPr algn="ctr"/>
            <a:endParaRPr lang="zh-TW" altLang="en-US"/>
          </a:p>
        </p:txBody>
      </p:sp>
      <p:sp>
        <p:nvSpPr>
          <p:cNvPr id="21" name="矩形 20"/>
          <p:cNvSpPr/>
          <p:nvPr userDrawn="1"/>
        </p:nvSpPr>
        <p:spPr>
          <a:xfrm>
            <a:off x="256" y="6670904"/>
            <a:ext cx="12190157" cy="72025"/>
          </a:xfrm>
          <a:prstGeom prst="rect">
            <a:avLst/>
          </a:prstGeom>
          <a:solidFill>
            <a:srgbClr val="FF000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rtlCol="0" anchor="ctr"/>
          <a:lstStyle/>
          <a:p>
            <a:pPr algn="ctr"/>
            <a:endParaRPr lang="zh-TW" altLang="en-US"/>
          </a:p>
        </p:txBody>
      </p:sp>
      <p:sp>
        <p:nvSpPr>
          <p:cNvPr id="22" name="矩形 21"/>
          <p:cNvSpPr/>
          <p:nvPr userDrawn="1"/>
        </p:nvSpPr>
        <p:spPr>
          <a:xfrm>
            <a:off x="0" y="6787563"/>
            <a:ext cx="12190413" cy="72025"/>
          </a:xfrm>
          <a:prstGeom prst="rect">
            <a:avLst/>
          </a:prstGeom>
          <a:solidFill>
            <a:srgbClr val="0000F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rtlCol="0" anchor="ctr"/>
          <a:lstStyle/>
          <a:p>
            <a:pPr algn="ctr"/>
            <a:endParaRPr lang="zh-TW" altLang="en-US"/>
          </a:p>
        </p:txBody>
      </p:sp>
      <p:pic>
        <p:nvPicPr>
          <p:cNvPr id="24" name="圖片 23" descr="200.png"/>
          <p:cNvPicPr>
            <a:picLocks noChangeAspect="1"/>
          </p:cNvPicPr>
          <p:nvPr userDrawn="1"/>
        </p:nvPicPr>
        <p:blipFill>
          <a:blip r:embed="rId2" cstate="print"/>
          <a:srcRect l="20139" t="15973"/>
          <a:stretch>
            <a:fillRect/>
          </a:stretch>
        </p:blipFill>
        <p:spPr>
          <a:xfrm>
            <a:off x="0" y="0"/>
            <a:ext cx="4380576" cy="1280762"/>
          </a:xfrm>
          <a:prstGeom prst="rect">
            <a:avLst/>
          </a:prstGeom>
        </p:spPr>
      </p:pic>
      <p:pic>
        <p:nvPicPr>
          <p:cNvPr id="25" name="圖片 24" descr="300.png"/>
          <p:cNvPicPr>
            <a:picLocks noChangeAspect="1"/>
          </p:cNvPicPr>
          <p:nvPr userDrawn="1"/>
        </p:nvPicPr>
        <p:blipFill>
          <a:blip r:embed="rId3" cstate="print"/>
          <a:srcRect r="32774" b="34874"/>
          <a:stretch>
            <a:fillRect/>
          </a:stretch>
        </p:blipFill>
        <p:spPr>
          <a:xfrm>
            <a:off x="8255445" y="5866924"/>
            <a:ext cx="3934967" cy="992664"/>
          </a:xfrm>
          <a:prstGeom prst="rect">
            <a:avLst/>
          </a:prstGeom>
        </p:spPr>
      </p:pic>
      <p:grpSp>
        <p:nvGrpSpPr>
          <p:cNvPr id="28" name="群組 19"/>
          <p:cNvGrpSpPr/>
          <p:nvPr userDrawn="1"/>
        </p:nvGrpSpPr>
        <p:grpSpPr>
          <a:xfrm>
            <a:off x="479379" y="85476"/>
            <a:ext cx="2765668" cy="1141509"/>
            <a:chOff x="0" y="-27384"/>
            <a:chExt cx="1979712" cy="1168331"/>
          </a:xfrm>
        </p:grpSpPr>
        <p:pic>
          <p:nvPicPr>
            <p:cNvPr id="29" name="圖片 28" descr="今國 LOGO.JPG"/>
            <p:cNvPicPr>
              <a:picLocks noChangeAspect="1"/>
            </p:cNvPicPr>
            <p:nvPr/>
          </p:nvPicPr>
          <p:blipFill>
            <a:blip r:embed="rId4" cstate="print"/>
            <a:srcRect t="7945" b="40250"/>
            <a:stretch>
              <a:fillRect/>
            </a:stretch>
          </p:blipFill>
          <p:spPr>
            <a:xfrm>
              <a:off x="0" y="-27384"/>
              <a:ext cx="1979712" cy="648072"/>
            </a:xfrm>
            <a:prstGeom prst="rect">
              <a:avLst/>
            </a:prstGeom>
          </p:spPr>
        </p:pic>
        <p:sp>
          <p:nvSpPr>
            <p:cNvPr id="30" name="文字方塊 29"/>
            <p:cNvSpPr txBox="1"/>
            <p:nvPr/>
          </p:nvSpPr>
          <p:spPr>
            <a:xfrm>
              <a:off x="144430" y="810189"/>
              <a:ext cx="1784524" cy="330758"/>
            </a:xfrm>
            <a:prstGeom prst="rect">
              <a:avLst/>
            </a:prstGeom>
            <a:noFill/>
          </p:spPr>
          <p:txBody>
            <a:bodyPr wrap="none" rtlCol="0">
              <a:spAutoFit/>
            </a:bodyPr>
            <a:lstStyle/>
            <a:p>
              <a:r>
                <a:rPr lang="zh-TW" altLang="en-US" sz="1500" b="1" dirty="0" smtClean="0">
                  <a:latin typeface="微軟正黑體" pitchFamily="34" charset="-120"/>
                  <a:ea typeface="微軟正黑體" pitchFamily="34" charset="-120"/>
                </a:rPr>
                <a:t>今國光學工業股份有限公司</a:t>
              </a:r>
              <a:endParaRPr lang="zh-TW" altLang="en-US" sz="1500" b="1" dirty="0">
                <a:latin typeface="微軟正黑體" pitchFamily="34" charset="-120"/>
                <a:ea typeface="微軟正黑體" pitchFamily="34" charset="-120"/>
              </a:endParaRPr>
            </a:p>
          </p:txBody>
        </p:sp>
        <p:pic>
          <p:nvPicPr>
            <p:cNvPr id="31" name="圖片 30" descr="今國 LOGO.JPG"/>
            <p:cNvPicPr>
              <a:picLocks noChangeAspect="1"/>
            </p:cNvPicPr>
            <p:nvPr/>
          </p:nvPicPr>
          <p:blipFill>
            <a:blip r:embed="rId4" cstate="print"/>
            <a:srcRect t="57561" b="11369"/>
            <a:stretch>
              <a:fillRect/>
            </a:stretch>
          </p:blipFill>
          <p:spPr>
            <a:xfrm>
              <a:off x="85686" y="582133"/>
              <a:ext cx="1467080" cy="216024"/>
            </a:xfrm>
            <a:prstGeom prst="rect">
              <a:avLst/>
            </a:prstGeom>
          </p:spPr>
        </p:pic>
      </p:grpSp>
      <p:pic>
        <p:nvPicPr>
          <p:cNvPr id="32" name="圖片 31" descr="300.png"/>
          <p:cNvPicPr>
            <a:picLocks noChangeAspect="1"/>
          </p:cNvPicPr>
          <p:nvPr userDrawn="1"/>
        </p:nvPicPr>
        <p:blipFill>
          <a:blip r:embed="rId3" cstate="print"/>
          <a:srcRect r="32774" b="34874"/>
          <a:stretch>
            <a:fillRect/>
          </a:stretch>
        </p:blipFill>
        <p:spPr>
          <a:xfrm>
            <a:off x="7727177" y="5866926"/>
            <a:ext cx="4463237" cy="992663"/>
          </a:xfrm>
          <a:prstGeom prst="rect">
            <a:avLst/>
          </a:prstGeom>
        </p:spPr>
      </p:pic>
      <p:pic>
        <p:nvPicPr>
          <p:cNvPr id="33" name="Picture 2" descr="C:\Users\mandy23123\Pictures\監控.jpg"/>
          <p:cNvPicPr>
            <a:picLocks noChangeAspect="1" noChangeArrowheads="1"/>
          </p:cNvPicPr>
          <p:nvPr userDrawn="1"/>
        </p:nvPicPr>
        <p:blipFill>
          <a:blip r:embed="rId5" cstate="print">
            <a:clrChange>
              <a:clrFrom>
                <a:srgbClr val="FFFFFF"/>
              </a:clrFrom>
              <a:clrTo>
                <a:srgbClr val="FFFFFF">
                  <a:alpha val="0"/>
                </a:srgbClr>
              </a:clrTo>
            </a:clrChange>
          </a:blip>
          <a:srcRect/>
          <a:stretch>
            <a:fillRect/>
          </a:stretch>
        </p:blipFill>
        <p:spPr bwMode="auto">
          <a:xfrm rot="521612">
            <a:off x="8984210" y="3972823"/>
            <a:ext cx="3491087" cy="2619262"/>
          </a:xfrm>
          <a:prstGeom prst="rect">
            <a:avLst/>
          </a:prstGeom>
          <a:noFill/>
        </p:spPr>
      </p:pic>
      <p:pic>
        <p:nvPicPr>
          <p:cNvPr id="34" name="圖片 3" descr="image007"/>
          <p:cNvPicPr>
            <a:picLocks noChangeAspect="1" noChangeArrowheads="1"/>
          </p:cNvPicPr>
          <p:nvPr userDrawn="1"/>
        </p:nvPicPr>
        <p:blipFill>
          <a:blip r:embed="rId6" cstate="print">
            <a:clrChange>
              <a:clrFrom>
                <a:srgbClr val="FFFFFF"/>
              </a:clrFrom>
              <a:clrTo>
                <a:srgbClr val="FFFFFF">
                  <a:alpha val="0"/>
                </a:srgbClr>
              </a:clrTo>
            </a:clrChange>
          </a:blip>
          <a:srcRect/>
          <a:stretch>
            <a:fillRect/>
          </a:stretch>
        </p:blipFill>
        <p:spPr bwMode="auto">
          <a:xfrm>
            <a:off x="9935134" y="6487169"/>
            <a:ext cx="2255279" cy="327784"/>
          </a:xfrm>
          <a:prstGeom prst="rect">
            <a:avLst/>
          </a:prstGeom>
          <a:noFill/>
          <a:ln w="9525">
            <a:noFill/>
            <a:miter lim="800000"/>
            <a:headEnd/>
            <a:tailEnd/>
          </a:ln>
        </p:spPr>
      </p:pic>
      <p:pic>
        <p:nvPicPr>
          <p:cNvPr id="35" name="Picture 5" descr="C:\Users\mandy23123\Pictures\車載.jpg"/>
          <p:cNvPicPr>
            <a:picLocks noChangeAspect="1" noChangeArrowheads="1"/>
          </p:cNvPicPr>
          <p:nvPr userDrawn="1"/>
        </p:nvPicPr>
        <p:blipFill>
          <a:blip r:embed="rId7" cstate="print">
            <a:clrChange>
              <a:clrFrom>
                <a:srgbClr val="FFFFFF"/>
              </a:clrFrom>
              <a:clrTo>
                <a:srgbClr val="FFFFFF">
                  <a:alpha val="0"/>
                </a:srgbClr>
              </a:clrTo>
            </a:clrChange>
          </a:blip>
          <a:srcRect/>
          <a:stretch>
            <a:fillRect/>
          </a:stretch>
        </p:blipFill>
        <p:spPr bwMode="auto">
          <a:xfrm rot="1466274">
            <a:off x="8705602" y="3588577"/>
            <a:ext cx="1305896" cy="979776"/>
          </a:xfrm>
          <a:prstGeom prst="rect">
            <a:avLst/>
          </a:prstGeom>
          <a:noFill/>
        </p:spPr>
      </p:pic>
      <p:pic>
        <p:nvPicPr>
          <p:cNvPr id="36" name="Picture 6" descr="C:\Users\mandy23123\Pictures\手機.jpg"/>
          <p:cNvPicPr>
            <a:picLocks noChangeAspect="1" noChangeArrowheads="1"/>
          </p:cNvPicPr>
          <p:nvPr userDrawn="1"/>
        </p:nvPicPr>
        <p:blipFill>
          <a:blip r:embed="rId8" cstate="print">
            <a:clrChange>
              <a:clrFrom>
                <a:srgbClr val="FFFFFF"/>
              </a:clrFrom>
              <a:clrTo>
                <a:srgbClr val="FFFFFF">
                  <a:alpha val="0"/>
                </a:srgbClr>
              </a:clrTo>
            </a:clrChange>
          </a:blip>
          <a:srcRect/>
          <a:stretch>
            <a:fillRect/>
          </a:stretch>
        </p:blipFill>
        <p:spPr bwMode="auto">
          <a:xfrm>
            <a:off x="8207167" y="5585970"/>
            <a:ext cx="1409550" cy="1057545"/>
          </a:xfrm>
          <a:prstGeom prst="rect">
            <a:avLst/>
          </a:prstGeom>
          <a:noFill/>
        </p:spPr>
      </p:pic>
      <p:pic>
        <p:nvPicPr>
          <p:cNvPr id="37" name="Picture 8" descr="C:\Users\mandy23123\Pictures\fish eye.jpg"/>
          <p:cNvPicPr>
            <a:picLocks noChangeAspect="1" noChangeArrowheads="1"/>
          </p:cNvPicPr>
          <p:nvPr userDrawn="1"/>
        </p:nvPicPr>
        <p:blipFill>
          <a:blip r:embed="rId9" cstate="print">
            <a:clrChange>
              <a:clrFrom>
                <a:srgbClr val="FFFFFF"/>
              </a:clrFrom>
              <a:clrTo>
                <a:srgbClr val="FFFFFF">
                  <a:alpha val="0"/>
                </a:srgbClr>
              </a:clrTo>
            </a:clrChange>
          </a:blip>
          <a:srcRect/>
          <a:stretch>
            <a:fillRect/>
          </a:stretch>
        </p:blipFill>
        <p:spPr bwMode="auto">
          <a:xfrm>
            <a:off x="8015171" y="4510165"/>
            <a:ext cx="1313551" cy="985521"/>
          </a:xfrm>
          <a:prstGeom prst="rect">
            <a:avLst/>
          </a:prstGeom>
          <a:noFill/>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1ADB28F0-7443-4136-835A-33405759300E}" type="datetime1">
              <a:rPr lang="zh-TW" altLang="en-US" smtClean="0"/>
              <a:pPr/>
              <a:t>2023/11/14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a:xfrm>
            <a:off x="623311" y="188684"/>
            <a:ext cx="6335879" cy="720247"/>
          </a:xfrm>
        </p:spPr>
        <p:txBody>
          <a:bodyPr>
            <a:normAutofit/>
          </a:bodyPr>
          <a:lstStyle>
            <a:lvl1pPr algn="l">
              <a:defRPr sz="4800">
                <a:latin typeface="標楷體" pitchFamily="65" charset="-120"/>
                <a:ea typeface="標楷體" pitchFamily="65" charset="-120"/>
              </a:defRPr>
            </a:lvl1pPr>
          </a:lstStyle>
          <a:p>
            <a:r>
              <a:rPr lang="zh-TW" altLang="en-US" dirty="0" smtClean="0"/>
              <a:t>按一下以編輯母片標題樣式</a:t>
            </a:r>
            <a:endParaRPr lang="zh-TW" altLang="en-US" dirty="0"/>
          </a:p>
        </p:txBody>
      </p:sp>
      <p:sp>
        <p:nvSpPr>
          <p:cNvPr id="3" name="內容版面配置區 2"/>
          <p:cNvSpPr>
            <a:spLocks noGrp="1"/>
          </p:cNvSpPr>
          <p:nvPr>
            <p:ph idx="1"/>
          </p:nvPr>
        </p:nvSpPr>
        <p:spPr>
          <a:xfrm>
            <a:off x="335317" y="1269054"/>
            <a:ext cx="11519780" cy="4969702"/>
          </a:xfrm>
        </p:spPr>
        <p:txBody>
          <a:bodyPr/>
          <a:lstStyle>
            <a:lvl1pPr>
              <a:defRPr>
                <a:latin typeface="標楷體" pitchFamily="65" charset="-120"/>
                <a:ea typeface="標楷體" pitchFamily="65" charset="-120"/>
              </a:defRPr>
            </a:lvl1pPr>
            <a:lvl2pPr>
              <a:defRPr>
                <a:latin typeface="標楷體" pitchFamily="65" charset="-120"/>
                <a:ea typeface="標楷體" pitchFamily="65" charset="-120"/>
              </a:defRPr>
            </a:lvl2pPr>
            <a:lvl3pPr>
              <a:defRPr>
                <a:latin typeface="標楷體" pitchFamily="65" charset="-120"/>
                <a:ea typeface="標楷體" pitchFamily="65" charset="-120"/>
              </a:defRPr>
            </a:lvl3pPr>
            <a:lvl4pPr>
              <a:defRPr>
                <a:latin typeface="標楷體" pitchFamily="65" charset="-120"/>
                <a:ea typeface="標楷體" pitchFamily="65" charset="-120"/>
              </a:defRPr>
            </a:lvl4pPr>
            <a:lvl5pPr>
              <a:defRPr>
                <a:latin typeface="標楷體" pitchFamily="65" charset="-120"/>
                <a:ea typeface="標楷體" pitchFamily="65" charset="-120"/>
              </a:defRPr>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9" name="Text Box 3"/>
          <p:cNvSpPr txBox="1">
            <a:spLocks noChangeArrowheads="1"/>
          </p:cNvSpPr>
          <p:nvPr userDrawn="1"/>
        </p:nvSpPr>
        <p:spPr bwMode="auto">
          <a:xfrm>
            <a:off x="0" y="6481454"/>
            <a:ext cx="12190413" cy="404724"/>
          </a:xfrm>
          <a:prstGeom prst="rect">
            <a:avLst/>
          </a:prstGeom>
          <a:solidFill>
            <a:srgbClr val="C00000">
              <a:alpha val="89999"/>
            </a:srgbClr>
          </a:solidFill>
          <a:ln w="9525">
            <a:noFill/>
            <a:miter lim="800000"/>
            <a:headEnd/>
            <a:tailEnd/>
          </a:ln>
          <a:effectLst/>
        </p:spPr>
        <p:txBody>
          <a:bodyPr lIns="103168" tIns="51584" rIns="103168" bIns="51584"/>
          <a:lstStyle/>
          <a:p>
            <a:pPr fontAlgn="auto">
              <a:spcBef>
                <a:spcPct val="50000"/>
              </a:spcBef>
              <a:spcAft>
                <a:spcPts val="0"/>
              </a:spcAft>
              <a:defRPr/>
            </a:pPr>
            <a:r>
              <a:rPr kumimoji="0" lang="en-US" altLang="zh-TW" sz="1900" b="1" i="1" dirty="0">
                <a:solidFill>
                  <a:schemeClr val="bg1"/>
                </a:solidFill>
                <a:effectLst>
                  <a:outerShdw blurRad="38100" dist="38100" dir="2700000" algn="tl">
                    <a:srgbClr val="000000"/>
                  </a:outerShdw>
                </a:effectLst>
                <a:ea typeface="標楷體" pitchFamily="65" charset="-120"/>
                <a:cs typeface="Arial" pitchFamily="34" charset="0"/>
              </a:rPr>
              <a:t>Kinko Optical CO., LTD.</a:t>
            </a:r>
            <a:endParaRPr kumimoji="0" lang="zh-TW" altLang="en-US" sz="1900" b="1" i="1" dirty="0">
              <a:solidFill>
                <a:schemeClr val="bg1"/>
              </a:solidFill>
              <a:effectLst>
                <a:outerShdw blurRad="38100" dist="38100" dir="2700000" algn="tl">
                  <a:srgbClr val="000000"/>
                </a:outerShdw>
              </a:effectLst>
              <a:ea typeface="標楷體" pitchFamily="65" charset="-120"/>
              <a:cs typeface="Arial" pitchFamily="34" charset="0"/>
            </a:endParaRPr>
          </a:p>
        </p:txBody>
      </p:sp>
      <p:sp>
        <p:nvSpPr>
          <p:cNvPr id="10" name="矩形 9"/>
          <p:cNvSpPr/>
          <p:nvPr userDrawn="1"/>
        </p:nvSpPr>
        <p:spPr>
          <a:xfrm>
            <a:off x="143321" y="188684"/>
            <a:ext cx="335262" cy="72024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rtlCol="0" anchor="ctr"/>
          <a:lstStyle/>
          <a:p>
            <a:pPr algn="ctr"/>
            <a:endParaRPr lang="zh-TW" altLang="en-US"/>
          </a:p>
        </p:txBody>
      </p:sp>
      <p:sp>
        <p:nvSpPr>
          <p:cNvPr id="6" name="投影片編號版面配置區 5"/>
          <p:cNvSpPr>
            <a:spLocks noGrp="1"/>
          </p:cNvSpPr>
          <p:nvPr>
            <p:ph type="sldNum" sz="quarter" idx="12"/>
          </p:nvPr>
        </p:nvSpPr>
        <p:spPr>
          <a:xfrm>
            <a:off x="9345983" y="6526855"/>
            <a:ext cx="2844430" cy="365210"/>
          </a:xfrm>
        </p:spPr>
        <p:txBody>
          <a:bodyPr/>
          <a:lstStyle>
            <a:lvl1pPr>
              <a:defRPr sz="1800" b="1">
                <a:solidFill>
                  <a:schemeClr val="bg1"/>
                </a:solidFill>
              </a:defRPr>
            </a:lvl1pPr>
          </a:lstStyle>
          <a:p>
            <a:fld id="{73DA0BB7-265A-403C-9275-D587AB510EDC}" type="slidenum">
              <a:rPr lang="zh-TW" altLang="en-US" smtClean="0"/>
              <a:pPr/>
              <a:t>‹#›</a:t>
            </a:fld>
            <a:endParaRPr lang="zh-TW" altLang="en-US"/>
          </a:p>
        </p:txBody>
      </p:sp>
      <p:sp>
        <p:nvSpPr>
          <p:cNvPr id="15" name="文字方塊 14"/>
          <p:cNvSpPr txBox="1"/>
          <p:nvPr/>
        </p:nvSpPr>
        <p:spPr>
          <a:xfrm>
            <a:off x="10554304" y="216075"/>
            <a:ext cx="1780784" cy="600164"/>
          </a:xfrm>
          <a:prstGeom prst="rect">
            <a:avLst/>
          </a:prstGeom>
          <a:noFill/>
        </p:spPr>
        <p:txBody>
          <a:bodyPr wrap="square" rtlCol="0">
            <a:spAutoFit/>
          </a:bodyPr>
          <a:lstStyle/>
          <a:p>
            <a:r>
              <a:rPr lang="en-US" altLang="zh-TW" sz="3300" b="1" i="1" dirty="0" smtClean="0">
                <a:solidFill>
                  <a:srgbClr val="C00000"/>
                </a:solidFill>
                <a:latin typeface="Cambria" pitchFamily="18" charset="0"/>
                <a:ea typeface="Cambria" pitchFamily="18" charset="0"/>
                <a:cs typeface="Arial Unicode MS" pitchFamily="34" charset="-120"/>
              </a:rPr>
              <a:t>KINKO</a:t>
            </a:r>
            <a:endParaRPr lang="zh-TW" altLang="en-US" sz="3300" b="1" i="1" dirty="0">
              <a:solidFill>
                <a:srgbClr val="C00000"/>
              </a:solidFill>
              <a:latin typeface="Cambria" pitchFamily="18" charset="0"/>
              <a:ea typeface="Arial Unicode MS" pitchFamily="34" charset="-120"/>
              <a:cs typeface="Arial Unicode MS" pitchFamily="34" charset="-120"/>
            </a:endParaRP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區段標題">
    <p:spTree>
      <p:nvGrpSpPr>
        <p:cNvPr id="1" name=""/>
        <p:cNvGrpSpPr/>
        <p:nvPr/>
      </p:nvGrpSpPr>
      <p:grpSpPr>
        <a:xfrm>
          <a:off x="0" y="0"/>
          <a:ext cx="0" cy="0"/>
          <a:chOff x="0" y="0"/>
          <a:chExt cx="0" cy="0"/>
        </a:xfrm>
      </p:grpSpPr>
      <p:sp>
        <p:nvSpPr>
          <p:cNvPr id="4" name="日期版面配置區 3"/>
          <p:cNvSpPr>
            <a:spLocks noGrp="1"/>
          </p:cNvSpPr>
          <p:nvPr>
            <p:ph type="dt" sz="half" idx="10"/>
          </p:nvPr>
        </p:nvSpPr>
        <p:spPr/>
        <p:txBody>
          <a:bodyPr/>
          <a:lstStyle/>
          <a:p>
            <a:fld id="{E4314CD4-98FA-4BD8-9560-E54D9F3F8661}" type="datetime1">
              <a:rPr lang="zh-TW" altLang="en-US" smtClean="0"/>
              <a:pPr/>
              <a:t>2023/11/14</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a:xfrm>
            <a:off x="9345983" y="6494379"/>
            <a:ext cx="2844430" cy="365210"/>
          </a:xfrm>
        </p:spPr>
        <p:txBody>
          <a:bodyPr/>
          <a:lstStyle>
            <a:lvl1pPr>
              <a:defRPr b="1">
                <a:solidFill>
                  <a:schemeClr val="tx1"/>
                </a:solidFill>
              </a:defRPr>
            </a:lvl1pPr>
          </a:lstStyle>
          <a:p>
            <a:fld id="{73DA0BB7-265A-403C-9275-D587AB510EDC}" type="slidenum">
              <a:rPr lang="zh-TW" altLang="en-US" smtClean="0"/>
              <a:pPr/>
              <a:t>‹#›</a:t>
            </a:fld>
            <a:endParaRPr lang="zh-TW" altLang="en-US"/>
          </a:p>
        </p:txBody>
      </p:sp>
      <p:sp>
        <p:nvSpPr>
          <p:cNvPr id="10" name="標題 1"/>
          <p:cNvSpPr>
            <a:spLocks noGrp="1"/>
          </p:cNvSpPr>
          <p:nvPr>
            <p:ph type="title"/>
          </p:nvPr>
        </p:nvSpPr>
        <p:spPr>
          <a:xfrm>
            <a:off x="335317" y="548807"/>
            <a:ext cx="7583855" cy="720247"/>
          </a:xfrm>
        </p:spPr>
        <p:txBody>
          <a:bodyPr>
            <a:noAutofit/>
          </a:bodyPr>
          <a:lstStyle>
            <a:lvl1pPr algn="l">
              <a:defRPr sz="4300">
                <a:latin typeface="標楷體" pitchFamily="65" charset="-120"/>
                <a:ea typeface="標楷體" pitchFamily="65" charset="-120"/>
              </a:defRPr>
            </a:lvl1pPr>
          </a:lstStyle>
          <a:p>
            <a:r>
              <a:rPr lang="zh-TW" altLang="en-US" dirty="0" smtClean="0"/>
              <a:t>按一下以編輯母片標題樣式</a:t>
            </a:r>
            <a:endParaRPr lang="zh-TW" altLang="en-US" dirty="0"/>
          </a:p>
        </p:txBody>
      </p:sp>
      <p:sp>
        <p:nvSpPr>
          <p:cNvPr id="11" name="內容版面配置區 2"/>
          <p:cNvSpPr>
            <a:spLocks noGrp="1"/>
          </p:cNvSpPr>
          <p:nvPr>
            <p:ph idx="1"/>
          </p:nvPr>
        </p:nvSpPr>
        <p:spPr>
          <a:xfrm>
            <a:off x="335317" y="1269054"/>
            <a:ext cx="11519780" cy="4969702"/>
          </a:xfrm>
        </p:spPr>
        <p:txBody>
          <a:bodyPr/>
          <a:lstStyle>
            <a:lvl1pPr>
              <a:defRPr>
                <a:latin typeface="標楷體" pitchFamily="65" charset="-120"/>
                <a:ea typeface="標楷體" pitchFamily="65" charset="-120"/>
              </a:defRPr>
            </a:lvl1pPr>
            <a:lvl2pPr>
              <a:defRPr>
                <a:latin typeface="標楷體" pitchFamily="65" charset="-120"/>
                <a:ea typeface="標楷體" pitchFamily="65" charset="-120"/>
              </a:defRPr>
            </a:lvl2pPr>
            <a:lvl3pPr>
              <a:defRPr>
                <a:latin typeface="標楷體" pitchFamily="65" charset="-120"/>
                <a:ea typeface="標楷體" pitchFamily="65" charset="-120"/>
              </a:defRPr>
            </a:lvl3pPr>
            <a:lvl4pPr>
              <a:defRPr>
                <a:latin typeface="標楷體" pitchFamily="65" charset="-120"/>
                <a:ea typeface="標楷體" pitchFamily="65" charset="-120"/>
              </a:defRPr>
            </a:lvl4pPr>
            <a:lvl5pPr>
              <a:defRPr>
                <a:latin typeface="標楷體" pitchFamily="65" charset="-120"/>
                <a:ea typeface="標楷體" pitchFamily="65" charset="-120"/>
              </a:defRPr>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兩項物件">
    <p:spTree>
      <p:nvGrpSpPr>
        <p:cNvPr id="1" name=""/>
        <p:cNvGrpSpPr/>
        <p:nvPr/>
      </p:nvGrpSpPr>
      <p:grpSpPr>
        <a:xfrm>
          <a:off x="0" y="0"/>
          <a:ext cx="0" cy="0"/>
          <a:chOff x="0" y="0"/>
          <a:chExt cx="0" cy="0"/>
        </a:xfrm>
      </p:grpSpPr>
      <p:sp>
        <p:nvSpPr>
          <p:cNvPr id="4" name="內容版面配置區 3"/>
          <p:cNvSpPr>
            <a:spLocks noGrp="1"/>
          </p:cNvSpPr>
          <p:nvPr>
            <p:ph sz="half" idx="2"/>
          </p:nvPr>
        </p:nvSpPr>
        <p:spPr>
          <a:xfrm>
            <a:off x="5711214" y="1485128"/>
            <a:ext cx="5384099" cy="4527011"/>
          </a:xfrm>
        </p:spPr>
        <p:txBody>
          <a:bodyPr/>
          <a:lstStyle>
            <a:lvl1pPr>
              <a:defRPr sz="3300"/>
            </a:lvl1pPr>
            <a:lvl2pPr>
              <a:defRPr sz="2900"/>
            </a:lvl2pPr>
            <a:lvl3pPr>
              <a:defRPr sz="2400"/>
            </a:lvl3pPr>
            <a:lvl4pPr>
              <a:defRPr sz="2100"/>
            </a:lvl4pPr>
            <a:lvl5pPr>
              <a:defRPr sz="2100"/>
            </a:lvl5pPr>
            <a:lvl6pPr>
              <a:defRPr sz="2100"/>
            </a:lvl6pPr>
            <a:lvl7pPr>
              <a:defRPr sz="2100"/>
            </a:lvl7pPr>
            <a:lvl8pPr>
              <a:defRPr sz="2100"/>
            </a:lvl8pPr>
            <a:lvl9pPr>
              <a:defRPr sz="2100"/>
            </a:lvl9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zh-TW" altLang="en-US" dirty="0"/>
          </a:p>
        </p:txBody>
      </p:sp>
      <p:sp>
        <p:nvSpPr>
          <p:cNvPr id="5" name="日期版面配置區 4"/>
          <p:cNvSpPr>
            <a:spLocks noGrp="1"/>
          </p:cNvSpPr>
          <p:nvPr>
            <p:ph type="dt" sz="half" idx="10"/>
          </p:nvPr>
        </p:nvSpPr>
        <p:spPr/>
        <p:txBody>
          <a:bodyPr/>
          <a:lstStyle/>
          <a:p>
            <a:fld id="{5E4CC83E-787A-491E-A5B5-EA8292E18096}" type="datetime1">
              <a:rPr lang="zh-TW" altLang="en-US" smtClean="0"/>
              <a:pPr/>
              <a:t>2023/11/14</a:t>
            </a:fld>
            <a:endParaRPr lang="zh-TW" altLang="en-US"/>
          </a:p>
        </p:txBody>
      </p:sp>
      <p:sp>
        <p:nvSpPr>
          <p:cNvPr id="6" name="頁尾版面配置區 5"/>
          <p:cNvSpPr>
            <a:spLocks noGrp="1"/>
          </p:cNvSpPr>
          <p:nvPr>
            <p:ph type="ftr" sz="quarter" idx="11"/>
          </p:nvPr>
        </p:nvSpPr>
        <p:spPr/>
        <p:txBody>
          <a:bodyPr/>
          <a:lstStyle/>
          <a:p>
            <a:endParaRPr lang="zh-TW" altLang="en-US"/>
          </a:p>
        </p:txBody>
      </p:sp>
      <p:grpSp>
        <p:nvGrpSpPr>
          <p:cNvPr id="8" name="组合 4"/>
          <p:cNvGrpSpPr/>
          <p:nvPr userDrawn="1"/>
        </p:nvGrpSpPr>
        <p:grpSpPr>
          <a:xfrm>
            <a:off x="1199301" y="1773227"/>
            <a:ext cx="2951689" cy="3025037"/>
            <a:chOff x="2328918" y="1577773"/>
            <a:chExt cx="4245990" cy="4234827"/>
          </a:xfrm>
        </p:grpSpPr>
        <p:sp>
          <p:nvSpPr>
            <p:cNvPr id="9" name="椭圆 1"/>
            <p:cNvSpPr/>
            <p:nvPr/>
          </p:nvSpPr>
          <p:spPr>
            <a:xfrm>
              <a:off x="2328918" y="1758126"/>
              <a:ext cx="3971604" cy="3971605"/>
            </a:xfrm>
            <a:prstGeom prst="ellipse">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0" dirty="0"/>
            </a:p>
          </p:txBody>
        </p:sp>
        <p:sp>
          <p:nvSpPr>
            <p:cNvPr id="10" name="椭圆 2"/>
            <p:cNvSpPr/>
            <p:nvPr/>
          </p:nvSpPr>
          <p:spPr>
            <a:xfrm>
              <a:off x="2603304" y="1840995"/>
              <a:ext cx="3971604" cy="3971605"/>
            </a:xfrm>
            <a:prstGeom prst="ellipse">
              <a:avLst/>
            </a:pr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0" dirty="0"/>
            </a:p>
          </p:txBody>
        </p:sp>
        <p:sp>
          <p:nvSpPr>
            <p:cNvPr id="11" name="椭圆 3"/>
            <p:cNvSpPr/>
            <p:nvPr/>
          </p:nvSpPr>
          <p:spPr>
            <a:xfrm>
              <a:off x="2472780" y="1577773"/>
              <a:ext cx="3971606" cy="3971605"/>
            </a:xfrm>
            <a:prstGeom prst="ellipse">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0" dirty="0"/>
            </a:p>
          </p:txBody>
        </p:sp>
      </p:grpSp>
      <p:sp>
        <p:nvSpPr>
          <p:cNvPr id="12" name="文字方塊 11"/>
          <p:cNvSpPr txBox="1"/>
          <p:nvPr userDrawn="1"/>
        </p:nvSpPr>
        <p:spPr>
          <a:xfrm>
            <a:off x="1558702" y="2781722"/>
            <a:ext cx="2495952" cy="1202520"/>
          </a:xfrm>
          <a:prstGeom prst="rect">
            <a:avLst/>
          </a:prstGeom>
          <a:noFill/>
        </p:spPr>
        <p:txBody>
          <a:bodyPr wrap="square" lIns="108850" tIns="54425" rIns="108850" bIns="54425" rtlCol="0">
            <a:spAutoFit/>
          </a:bodyPr>
          <a:lstStyle/>
          <a:p>
            <a:r>
              <a:rPr lang="zh-TW" altLang="en-US" sz="7100" b="1" dirty="0" smtClean="0">
                <a:latin typeface="標楷體" pitchFamily="65" charset="-120"/>
                <a:ea typeface="標楷體" pitchFamily="65" charset="-120"/>
              </a:rPr>
              <a:t>目錄</a:t>
            </a:r>
            <a:endParaRPr lang="zh-TW" altLang="en-US" sz="7100" b="1" dirty="0">
              <a:latin typeface="標楷體" pitchFamily="65" charset="-120"/>
              <a:ea typeface="標楷體" pitchFamily="65" charset="-120"/>
            </a:endParaRPr>
          </a:p>
        </p:txBody>
      </p:sp>
      <p:sp>
        <p:nvSpPr>
          <p:cNvPr id="13" name="任意多边形 81"/>
          <p:cNvSpPr/>
          <p:nvPr userDrawn="1"/>
        </p:nvSpPr>
        <p:spPr>
          <a:xfrm>
            <a:off x="10919742" y="1"/>
            <a:ext cx="1270671" cy="6859589"/>
          </a:xfrm>
          <a:custGeom>
            <a:avLst/>
            <a:gdLst>
              <a:gd name="connsiteX0" fmla="*/ 0 w 1082438"/>
              <a:gd name="connsiteY0" fmla="*/ 0 h 3465068"/>
              <a:gd name="connsiteX1" fmla="*/ 1082438 w 1082438"/>
              <a:gd name="connsiteY1" fmla="*/ 0 h 3465068"/>
              <a:gd name="connsiteX2" fmla="*/ 1082438 w 1082438"/>
              <a:gd name="connsiteY2" fmla="*/ 3465068 h 3465068"/>
              <a:gd name="connsiteX3" fmla="*/ 42084 w 1082438"/>
              <a:gd name="connsiteY3" fmla="*/ 59181 h 3465068"/>
              <a:gd name="connsiteX4" fmla="*/ 0 w 1082438"/>
              <a:gd name="connsiteY4" fmla="*/ 0 h 34650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2438" h="3465068">
                <a:moveTo>
                  <a:pt x="0" y="0"/>
                </a:moveTo>
                <a:lnTo>
                  <a:pt x="1082438" y="0"/>
                </a:lnTo>
                <a:lnTo>
                  <a:pt x="1082438" y="3465068"/>
                </a:lnTo>
                <a:cubicBezTo>
                  <a:pt x="1082438" y="2203451"/>
                  <a:pt x="698909" y="1031411"/>
                  <a:pt x="42084" y="59181"/>
                </a:cubicBezTo>
                <a:lnTo>
                  <a:pt x="0" y="0"/>
                </a:lnTo>
                <a:close/>
              </a:path>
            </a:pathLst>
          </a:cu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rtlCol="0" anchor="ctr"/>
          <a:lstStyle/>
          <a:p>
            <a:pPr algn="ctr"/>
            <a:endParaRPr lang="zh-CN" altLang="en-US"/>
          </a:p>
        </p:txBody>
      </p:sp>
      <p:sp>
        <p:nvSpPr>
          <p:cNvPr id="14" name="任意多边形 82"/>
          <p:cNvSpPr/>
          <p:nvPr userDrawn="1"/>
        </p:nvSpPr>
        <p:spPr>
          <a:xfrm flipH="1">
            <a:off x="1" y="0"/>
            <a:ext cx="1198661" cy="6896114"/>
          </a:xfrm>
          <a:custGeom>
            <a:avLst/>
            <a:gdLst>
              <a:gd name="connsiteX0" fmla="*/ 1032049 w 1032049"/>
              <a:gd name="connsiteY0" fmla="*/ 0 h 3392932"/>
              <a:gd name="connsiteX1" fmla="*/ 1032049 w 1032049"/>
              <a:gd name="connsiteY1" fmla="*/ 3392932 h 3392932"/>
              <a:gd name="connsiteX2" fmla="*/ 0 w 1032049"/>
              <a:gd name="connsiteY2" fmla="*/ 3392932 h 3392932"/>
              <a:gd name="connsiteX3" fmla="*/ 150144 w 1032049"/>
              <a:gd name="connsiteY3" fmla="*/ 3158730 h 3392932"/>
              <a:gd name="connsiteX4" fmla="*/ 1032049 w 1032049"/>
              <a:gd name="connsiteY4" fmla="*/ 0 h 33929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2049" h="3392932">
                <a:moveTo>
                  <a:pt x="1032049" y="0"/>
                </a:moveTo>
                <a:lnTo>
                  <a:pt x="1032049" y="3392932"/>
                </a:lnTo>
                <a:lnTo>
                  <a:pt x="0" y="3392932"/>
                </a:lnTo>
                <a:lnTo>
                  <a:pt x="150144" y="3158730"/>
                </a:lnTo>
                <a:cubicBezTo>
                  <a:pt x="709778" y="2237695"/>
                  <a:pt x="1032049" y="1156483"/>
                  <a:pt x="1032049"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rtlCol="0" anchor="ctr"/>
          <a:lstStyle/>
          <a:p>
            <a:pPr algn="ctr"/>
            <a:endParaRPr lang="zh-CN" alt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609521" y="1535469"/>
            <a:ext cx="5386216" cy="639910"/>
          </a:xfrm>
        </p:spPr>
        <p:txBody>
          <a:bodyPr anchor="b"/>
          <a:lstStyle>
            <a:lvl1pPr marL="0" indent="0">
              <a:buNone/>
              <a:defRPr sz="2900" b="1"/>
            </a:lvl1pPr>
            <a:lvl2pPr marL="544251" indent="0">
              <a:buNone/>
              <a:defRPr sz="2400" b="1"/>
            </a:lvl2pPr>
            <a:lvl3pPr marL="1088502" indent="0">
              <a:buNone/>
              <a:defRPr sz="2100" b="1"/>
            </a:lvl3pPr>
            <a:lvl4pPr marL="1632753" indent="0">
              <a:buNone/>
              <a:defRPr sz="1900" b="1"/>
            </a:lvl4pPr>
            <a:lvl5pPr marL="2177004" indent="0">
              <a:buNone/>
              <a:defRPr sz="1900" b="1"/>
            </a:lvl5pPr>
            <a:lvl6pPr marL="2721254" indent="0">
              <a:buNone/>
              <a:defRPr sz="1900" b="1"/>
            </a:lvl6pPr>
            <a:lvl7pPr marL="3265505" indent="0">
              <a:buNone/>
              <a:defRPr sz="1900" b="1"/>
            </a:lvl7pPr>
            <a:lvl8pPr marL="3809756" indent="0">
              <a:buNone/>
              <a:defRPr sz="1900" b="1"/>
            </a:lvl8pPr>
            <a:lvl9pPr marL="4354007" indent="0">
              <a:buNone/>
              <a:defRPr sz="1900" b="1"/>
            </a:lvl9pPr>
          </a:lstStyle>
          <a:p>
            <a:pPr lvl="0"/>
            <a:r>
              <a:rPr lang="zh-TW" altLang="en-US" smtClean="0"/>
              <a:t>按一下以編輯母片文字樣式</a:t>
            </a:r>
          </a:p>
        </p:txBody>
      </p:sp>
      <p:sp>
        <p:nvSpPr>
          <p:cNvPr id="4" name="內容版面配置區 3"/>
          <p:cNvSpPr>
            <a:spLocks noGrp="1"/>
          </p:cNvSpPr>
          <p:nvPr>
            <p:ph sz="half" idx="2"/>
          </p:nvPr>
        </p:nvSpPr>
        <p:spPr>
          <a:xfrm>
            <a:off x="609521" y="2175379"/>
            <a:ext cx="5386216" cy="3952203"/>
          </a:xfrm>
        </p:spPr>
        <p:txBody>
          <a:bodyPr/>
          <a:lstStyle>
            <a:lvl1pPr>
              <a:defRPr sz="2900"/>
            </a:lvl1pPr>
            <a:lvl2pPr>
              <a:defRPr sz="2400"/>
            </a:lvl2pPr>
            <a:lvl3pPr>
              <a:defRPr sz="2100"/>
            </a:lvl3pPr>
            <a:lvl4pPr>
              <a:defRPr sz="1900"/>
            </a:lvl4pPr>
            <a:lvl5pPr>
              <a:defRPr sz="1900"/>
            </a:lvl5pPr>
            <a:lvl6pPr>
              <a:defRPr sz="1900"/>
            </a:lvl6pPr>
            <a:lvl7pPr>
              <a:defRPr sz="1900"/>
            </a:lvl7pPr>
            <a:lvl8pPr>
              <a:defRPr sz="1900"/>
            </a:lvl8pPr>
            <a:lvl9pPr>
              <a:defRPr sz="19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6192561" y="1535469"/>
            <a:ext cx="5388332" cy="639910"/>
          </a:xfrm>
        </p:spPr>
        <p:txBody>
          <a:bodyPr anchor="b"/>
          <a:lstStyle>
            <a:lvl1pPr marL="0" indent="0">
              <a:buNone/>
              <a:defRPr sz="2900" b="1"/>
            </a:lvl1pPr>
            <a:lvl2pPr marL="544251" indent="0">
              <a:buNone/>
              <a:defRPr sz="2400" b="1"/>
            </a:lvl2pPr>
            <a:lvl3pPr marL="1088502" indent="0">
              <a:buNone/>
              <a:defRPr sz="2100" b="1"/>
            </a:lvl3pPr>
            <a:lvl4pPr marL="1632753" indent="0">
              <a:buNone/>
              <a:defRPr sz="1900" b="1"/>
            </a:lvl4pPr>
            <a:lvl5pPr marL="2177004" indent="0">
              <a:buNone/>
              <a:defRPr sz="1900" b="1"/>
            </a:lvl5pPr>
            <a:lvl6pPr marL="2721254" indent="0">
              <a:buNone/>
              <a:defRPr sz="1900" b="1"/>
            </a:lvl6pPr>
            <a:lvl7pPr marL="3265505" indent="0">
              <a:buNone/>
              <a:defRPr sz="1900" b="1"/>
            </a:lvl7pPr>
            <a:lvl8pPr marL="3809756" indent="0">
              <a:buNone/>
              <a:defRPr sz="1900" b="1"/>
            </a:lvl8pPr>
            <a:lvl9pPr marL="4354007" indent="0">
              <a:buNone/>
              <a:defRPr sz="1900" b="1"/>
            </a:lvl9pPr>
          </a:lstStyle>
          <a:p>
            <a:pPr lvl="0"/>
            <a:r>
              <a:rPr lang="zh-TW" altLang="en-US" smtClean="0"/>
              <a:t>按一下以編輯母片文字樣式</a:t>
            </a:r>
          </a:p>
        </p:txBody>
      </p:sp>
      <p:sp>
        <p:nvSpPr>
          <p:cNvPr id="6" name="內容版面配置區 5"/>
          <p:cNvSpPr>
            <a:spLocks noGrp="1"/>
          </p:cNvSpPr>
          <p:nvPr>
            <p:ph sz="quarter" idx="4"/>
          </p:nvPr>
        </p:nvSpPr>
        <p:spPr>
          <a:xfrm>
            <a:off x="6192561" y="2175379"/>
            <a:ext cx="5388332" cy="3952203"/>
          </a:xfrm>
        </p:spPr>
        <p:txBody>
          <a:bodyPr/>
          <a:lstStyle>
            <a:lvl1pPr>
              <a:defRPr sz="2900"/>
            </a:lvl1pPr>
            <a:lvl2pPr>
              <a:defRPr sz="2400"/>
            </a:lvl2pPr>
            <a:lvl3pPr>
              <a:defRPr sz="2100"/>
            </a:lvl3pPr>
            <a:lvl4pPr>
              <a:defRPr sz="1900"/>
            </a:lvl4pPr>
            <a:lvl5pPr>
              <a:defRPr sz="1900"/>
            </a:lvl5pPr>
            <a:lvl6pPr>
              <a:defRPr sz="1900"/>
            </a:lvl6pPr>
            <a:lvl7pPr>
              <a:defRPr sz="1900"/>
            </a:lvl7pPr>
            <a:lvl8pPr>
              <a:defRPr sz="1900"/>
            </a:lvl8pPr>
            <a:lvl9pPr>
              <a:defRPr sz="19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86BA136E-1A25-481B-8EA4-572876291E0C}" type="datetime1">
              <a:rPr lang="zh-TW" altLang="en-US" smtClean="0"/>
              <a:pPr/>
              <a:t>2023/11/14</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E6114A10-00B2-4C01-874F-C063E2FF302D}" type="datetime1">
              <a:rPr lang="zh-TW" altLang="en-US" smtClean="0"/>
              <a:pPr/>
              <a:t>2023/11/14</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73DA0BB7-265A-403C-9275-D587AB510EDC}" type="slidenum">
              <a:rPr lang="zh-TW" altLang="en-US" smtClean="0"/>
              <a:pPr/>
              <a:t>‹#›</a:t>
            </a:fld>
            <a:endParaRPr lang="zh-TW" altLang="en-US"/>
          </a:p>
        </p:txBody>
      </p:sp>
      <p:sp>
        <p:nvSpPr>
          <p:cNvPr id="6" name="任意多边形 81"/>
          <p:cNvSpPr/>
          <p:nvPr userDrawn="1"/>
        </p:nvSpPr>
        <p:spPr>
          <a:xfrm>
            <a:off x="10747350" y="1"/>
            <a:ext cx="1443063" cy="6859589"/>
          </a:xfrm>
          <a:custGeom>
            <a:avLst/>
            <a:gdLst>
              <a:gd name="connsiteX0" fmla="*/ 0 w 1082438"/>
              <a:gd name="connsiteY0" fmla="*/ 0 h 3465068"/>
              <a:gd name="connsiteX1" fmla="*/ 1082438 w 1082438"/>
              <a:gd name="connsiteY1" fmla="*/ 0 h 3465068"/>
              <a:gd name="connsiteX2" fmla="*/ 1082438 w 1082438"/>
              <a:gd name="connsiteY2" fmla="*/ 3465068 h 3465068"/>
              <a:gd name="connsiteX3" fmla="*/ 42084 w 1082438"/>
              <a:gd name="connsiteY3" fmla="*/ 59181 h 3465068"/>
              <a:gd name="connsiteX4" fmla="*/ 0 w 1082438"/>
              <a:gd name="connsiteY4" fmla="*/ 0 h 34650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2438" h="3465068">
                <a:moveTo>
                  <a:pt x="0" y="0"/>
                </a:moveTo>
                <a:lnTo>
                  <a:pt x="1082438" y="0"/>
                </a:lnTo>
                <a:lnTo>
                  <a:pt x="1082438" y="3465068"/>
                </a:lnTo>
                <a:cubicBezTo>
                  <a:pt x="1082438" y="2203451"/>
                  <a:pt x="698909" y="1031411"/>
                  <a:pt x="42084" y="59181"/>
                </a:cubicBezTo>
                <a:lnTo>
                  <a:pt x="0" y="0"/>
                </a:lnTo>
                <a:close/>
              </a:path>
            </a:pathLst>
          </a:cu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rtlCol="0" anchor="ctr"/>
          <a:lstStyle/>
          <a:p>
            <a:pPr algn="ctr"/>
            <a:endParaRPr lang="zh-CN" altLang="en-US"/>
          </a:p>
        </p:txBody>
      </p:sp>
      <p:sp>
        <p:nvSpPr>
          <p:cNvPr id="7" name="任意多边形 82"/>
          <p:cNvSpPr/>
          <p:nvPr userDrawn="1"/>
        </p:nvSpPr>
        <p:spPr>
          <a:xfrm flipH="1">
            <a:off x="1" y="0"/>
            <a:ext cx="1375886" cy="6896114"/>
          </a:xfrm>
          <a:custGeom>
            <a:avLst/>
            <a:gdLst>
              <a:gd name="connsiteX0" fmla="*/ 1032049 w 1032049"/>
              <a:gd name="connsiteY0" fmla="*/ 0 h 3392932"/>
              <a:gd name="connsiteX1" fmla="*/ 1032049 w 1032049"/>
              <a:gd name="connsiteY1" fmla="*/ 3392932 h 3392932"/>
              <a:gd name="connsiteX2" fmla="*/ 0 w 1032049"/>
              <a:gd name="connsiteY2" fmla="*/ 3392932 h 3392932"/>
              <a:gd name="connsiteX3" fmla="*/ 150144 w 1032049"/>
              <a:gd name="connsiteY3" fmla="*/ 3158730 h 3392932"/>
              <a:gd name="connsiteX4" fmla="*/ 1032049 w 1032049"/>
              <a:gd name="connsiteY4" fmla="*/ 0 h 33929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2049" h="3392932">
                <a:moveTo>
                  <a:pt x="1032049" y="0"/>
                </a:moveTo>
                <a:lnTo>
                  <a:pt x="1032049" y="3392932"/>
                </a:lnTo>
                <a:lnTo>
                  <a:pt x="0" y="3392932"/>
                </a:lnTo>
                <a:lnTo>
                  <a:pt x="150144" y="3158730"/>
                </a:lnTo>
                <a:cubicBezTo>
                  <a:pt x="709778" y="2237695"/>
                  <a:pt x="1032049" y="1156483"/>
                  <a:pt x="1032049"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rtlCol="0" anchor="ctr"/>
          <a:lstStyle/>
          <a:p>
            <a:pPr algn="ctr"/>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1E136F07-80C3-4B77-BA3D-9E1BCC157084}" type="datetime1">
              <a:rPr lang="zh-TW" altLang="en-US" smtClean="0"/>
              <a:pPr/>
              <a:t>2023/11/14</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pPr/>
              <a:t>‹#›</a:t>
            </a:fld>
            <a:endParaRPr lang="zh-TW" altLang="en-US"/>
          </a:p>
        </p:txBody>
      </p:sp>
      <p:sp>
        <p:nvSpPr>
          <p:cNvPr id="5" name="任意多边形 81"/>
          <p:cNvSpPr/>
          <p:nvPr userDrawn="1"/>
        </p:nvSpPr>
        <p:spPr>
          <a:xfrm>
            <a:off x="10747350" y="1"/>
            <a:ext cx="1443063" cy="6859589"/>
          </a:xfrm>
          <a:custGeom>
            <a:avLst/>
            <a:gdLst>
              <a:gd name="connsiteX0" fmla="*/ 0 w 1082438"/>
              <a:gd name="connsiteY0" fmla="*/ 0 h 3465068"/>
              <a:gd name="connsiteX1" fmla="*/ 1082438 w 1082438"/>
              <a:gd name="connsiteY1" fmla="*/ 0 h 3465068"/>
              <a:gd name="connsiteX2" fmla="*/ 1082438 w 1082438"/>
              <a:gd name="connsiteY2" fmla="*/ 3465068 h 3465068"/>
              <a:gd name="connsiteX3" fmla="*/ 42084 w 1082438"/>
              <a:gd name="connsiteY3" fmla="*/ 59181 h 3465068"/>
              <a:gd name="connsiteX4" fmla="*/ 0 w 1082438"/>
              <a:gd name="connsiteY4" fmla="*/ 0 h 34650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2438" h="3465068">
                <a:moveTo>
                  <a:pt x="0" y="0"/>
                </a:moveTo>
                <a:lnTo>
                  <a:pt x="1082438" y="0"/>
                </a:lnTo>
                <a:lnTo>
                  <a:pt x="1082438" y="3465068"/>
                </a:lnTo>
                <a:cubicBezTo>
                  <a:pt x="1082438" y="2203451"/>
                  <a:pt x="698909" y="1031411"/>
                  <a:pt x="42084" y="59181"/>
                </a:cubicBezTo>
                <a:lnTo>
                  <a:pt x="0" y="0"/>
                </a:lnTo>
                <a:close/>
              </a:path>
            </a:pathLst>
          </a:custGeom>
          <a:solidFill>
            <a:srgbClr val="CC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rtlCol="0" anchor="ctr"/>
          <a:lstStyle/>
          <a:p>
            <a:pPr algn="ctr"/>
            <a:endParaRPr lang="zh-CN" altLang="en-US"/>
          </a:p>
        </p:txBody>
      </p:sp>
      <p:sp>
        <p:nvSpPr>
          <p:cNvPr id="6" name="任意多边形 82"/>
          <p:cNvSpPr/>
          <p:nvPr userDrawn="1"/>
        </p:nvSpPr>
        <p:spPr>
          <a:xfrm flipH="1">
            <a:off x="1" y="0"/>
            <a:ext cx="1375886" cy="6896114"/>
          </a:xfrm>
          <a:custGeom>
            <a:avLst/>
            <a:gdLst>
              <a:gd name="connsiteX0" fmla="*/ 1032049 w 1032049"/>
              <a:gd name="connsiteY0" fmla="*/ 0 h 3392932"/>
              <a:gd name="connsiteX1" fmla="*/ 1032049 w 1032049"/>
              <a:gd name="connsiteY1" fmla="*/ 3392932 h 3392932"/>
              <a:gd name="connsiteX2" fmla="*/ 0 w 1032049"/>
              <a:gd name="connsiteY2" fmla="*/ 3392932 h 3392932"/>
              <a:gd name="connsiteX3" fmla="*/ 150144 w 1032049"/>
              <a:gd name="connsiteY3" fmla="*/ 3158730 h 3392932"/>
              <a:gd name="connsiteX4" fmla="*/ 1032049 w 1032049"/>
              <a:gd name="connsiteY4" fmla="*/ 0 h 33929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2049" h="3392932">
                <a:moveTo>
                  <a:pt x="1032049" y="0"/>
                </a:moveTo>
                <a:lnTo>
                  <a:pt x="1032049" y="3392932"/>
                </a:lnTo>
                <a:lnTo>
                  <a:pt x="0" y="3392932"/>
                </a:lnTo>
                <a:lnTo>
                  <a:pt x="150144" y="3158730"/>
                </a:lnTo>
                <a:cubicBezTo>
                  <a:pt x="709778" y="2237695"/>
                  <a:pt x="1032049" y="1156483"/>
                  <a:pt x="1032049"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lIns="108850" tIns="54425" rIns="108850" bIns="54425" rtlCol="0" anchor="ctr"/>
          <a:lstStyle/>
          <a:p>
            <a:pPr algn="ctr"/>
            <a:endParaRPr lang="zh-CN" altLang="en-US"/>
          </a:p>
        </p:txBody>
      </p:sp>
      <p:sp>
        <p:nvSpPr>
          <p:cNvPr id="9" name="標題 1"/>
          <p:cNvSpPr>
            <a:spLocks noGrp="1"/>
          </p:cNvSpPr>
          <p:nvPr>
            <p:ph type="title"/>
          </p:nvPr>
        </p:nvSpPr>
        <p:spPr>
          <a:xfrm>
            <a:off x="527313" y="2277399"/>
            <a:ext cx="10971372" cy="1143265"/>
          </a:xfrm>
        </p:spPr>
        <p:txBody>
          <a:bodyPr/>
          <a:lstStyle>
            <a:lvl1pPr>
              <a:defRPr>
                <a:latin typeface="標楷體" pitchFamily="65" charset="-120"/>
                <a:ea typeface="標楷體" pitchFamily="65" charset="-120"/>
              </a:defRPr>
            </a:lvl1pPr>
          </a:lstStyle>
          <a:p>
            <a:r>
              <a:rPr lang="zh-TW" altLang="en-US" dirty="0" smtClean="0"/>
              <a:t>按一下以編輯母片標題樣式</a:t>
            </a:r>
            <a:endParaRPr lang="zh-TW" altLang="en-US" dirty="0"/>
          </a:p>
        </p:txBody>
      </p:sp>
      <p:grpSp>
        <p:nvGrpSpPr>
          <p:cNvPr id="24" name="群組 14"/>
          <p:cNvGrpSpPr/>
          <p:nvPr userDrawn="1"/>
        </p:nvGrpSpPr>
        <p:grpSpPr>
          <a:xfrm>
            <a:off x="277610" y="98180"/>
            <a:ext cx="2765668" cy="1141509"/>
            <a:chOff x="0" y="-27384"/>
            <a:chExt cx="1979712" cy="1168331"/>
          </a:xfrm>
        </p:grpSpPr>
        <p:pic>
          <p:nvPicPr>
            <p:cNvPr id="25" name="圖片 24" descr="今國 LOGO.JPG"/>
            <p:cNvPicPr>
              <a:picLocks noChangeAspect="1"/>
            </p:cNvPicPr>
            <p:nvPr/>
          </p:nvPicPr>
          <p:blipFill>
            <a:blip r:embed="rId2" cstate="print"/>
            <a:srcRect t="7945" b="40250"/>
            <a:stretch>
              <a:fillRect/>
            </a:stretch>
          </p:blipFill>
          <p:spPr>
            <a:xfrm>
              <a:off x="0" y="-27384"/>
              <a:ext cx="1979712" cy="648072"/>
            </a:xfrm>
            <a:prstGeom prst="rect">
              <a:avLst/>
            </a:prstGeom>
          </p:spPr>
        </p:pic>
        <p:sp>
          <p:nvSpPr>
            <p:cNvPr id="26" name="文字方塊 25"/>
            <p:cNvSpPr txBox="1"/>
            <p:nvPr/>
          </p:nvSpPr>
          <p:spPr>
            <a:xfrm>
              <a:off x="144430" y="810189"/>
              <a:ext cx="1784524" cy="330758"/>
            </a:xfrm>
            <a:prstGeom prst="rect">
              <a:avLst/>
            </a:prstGeom>
            <a:noFill/>
          </p:spPr>
          <p:txBody>
            <a:bodyPr wrap="none" rtlCol="0">
              <a:spAutoFit/>
            </a:bodyPr>
            <a:lstStyle/>
            <a:p>
              <a:r>
                <a:rPr lang="zh-TW" altLang="en-US" sz="1500" b="1" dirty="0" smtClean="0">
                  <a:latin typeface="微軟正黑體" pitchFamily="34" charset="-120"/>
                  <a:ea typeface="微軟正黑體" pitchFamily="34" charset="-120"/>
                </a:rPr>
                <a:t>今國光學工業股份有限公司</a:t>
              </a:r>
              <a:endParaRPr lang="zh-TW" altLang="en-US" sz="1500" b="1" dirty="0">
                <a:latin typeface="微軟正黑體" pitchFamily="34" charset="-120"/>
                <a:ea typeface="微軟正黑體" pitchFamily="34" charset="-120"/>
              </a:endParaRPr>
            </a:p>
          </p:txBody>
        </p:sp>
        <p:pic>
          <p:nvPicPr>
            <p:cNvPr id="27" name="圖片 26" descr="今國 LOGO.JPG"/>
            <p:cNvPicPr>
              <a:picLocks noChangeAspect="1"/>
            </p:cNvPicPr>
            <p:nvPr/>
          </p:nvPicPr>
          <p:blipFill>
            <a:blip r:embed="rId2" cstate="print"/>
            <a:srcRect t="57561" b="11369"/>
            <a:stretch>
              <a:fillRect/>
            </a:stretch>
          </p:blipFill>
          <p:spPr>
            <a:xfrm>
              <a:off x="85686" y="582133"/>
              <a:ext cx="1467080" cy="216024"/>
            </a:xfrm>
            <a:prstGeom prst="rect">
              <a:avLst/>
            </a:prstGeom>
          </p:spPr>
        </p:pic>
      </p:grpSp>
      <p:sp>
        <p:nvSpPr>
          <p:cNvPr id="28" name="投影片編號版面配置區 3"/>
          <p:cNvSpPr txBox="1">
            <a:spLocks/>
          </p:cNvSpPr>
          <p:nvPr userDrawn="1"/>
        </p:nvSpPr>
        <p:spPr>
          <a:xfrm>
            <a:off x="8736463" y="6357822"/>
            <a:ext cx="2844430" cy="365210"/>
          </a:xfrm>
          <a:prstGeom prst="rect">
            <a:avLst/>
          </a:prstGeom>
        </p:spPr>
        <p:txBody>
          <a:bodyPr vert="horz" lIns="108850" tIns="54425" rIns="108850" bIns="54425" rtlCol="0" anchor="ctr"/>
          <a:lstStyle/>
          <a:p>
            <a:pPr marL="0" marR="0" lvl="0" indent="0" algn="r" defTabSz="1088502" rtl="0" eaLnBrk="1" fontAlgn="auto" latinLnBrk="0" hangingPunct="1">
              <a:lnSpc>
                <a:spcPct val="100000"/>
              </a:lnSpc>
              <a:spcBef>
                <a:spcPts val="0"/>
              </a:spcBef>
              <a:spcAft>
                <a:spcPts val="0"/>
              </a:spcAft>
              <a:buClrTx/>
              <a:buSzTx/>
              <a:buFontTx/>
              <a:buNone/>
              <a:tabLst/>
              <a:defRPr/>
            </a:pPr>
            <a:fld id="{73DA0BB7-265A-403C-9275-D587AB510EDC}" type="slidenum">
              <a:rPr kumimoji="0" lang="zh-TW" altLang="en-US" sz="14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1088502" rtl="0" eaLnBrk="1" fontAlgn="auto" latinLnBrk="0" hangingPunct="1">
                <a:lnSpc>
                  <a:spcPct val="100000"/>
                </a:lnSpc>
                <a:spcBef>
                  <a:spcPts val="0"/>
                </a:spcBef>
                <a:spcAft>
                  <a:spcPts val="0"/>
                </a:spcAft>
                <a:buClrTx/>
                <a:buSzTx/>
                <a:buFontTx/>
                <a:buNone/>
                <a:tabLst/>
                <a:defRPr/>
              </a:pPr>
              <a:t>‹#›</a:t>
            </a:fld>
            <a:endParaRPr kumimoji="0" lang="zh-TW" altLang="en-US" sz="1400" b="0" i="0" u="none" strike="noStrike" kern="1200" cap="none" spc="0" normalizeH="0" baseline="0" noProof="0">
              <a:ln>
                <a:noFill/>
              </a:ln>
              <a:solidFill>
                <a:schemeClr val="tx1">
                  <a:tint val="75000"/>
                </a:schemeClr>
              </a:solidFill>
              <a:effectLst/>
              <a:uLnTx/>
              <a:uFillTx/>
              <a:latin typeface="+mn-lt"/>
              <a:ea typeface="+mn-ea"/>
              <a:cs typeface="+mn-cs"/>
            </a:endParaRPr>
          </a:p>
        </p:txBody>
      </p:sp>
      <p:pic>
        <p:nvPicPr>
          <p:cNvPr id="29" name="Picture 2" descr="C:\Users\mandy23123\Pictures\監控.jpg"/>
          <p:cNvPicPr>
            <a:picLocks noChangeAspect="1" noChangeArrowheads="1"/>
          </p:cNvPicPr>
          <p:nvPr userDrawn="1"/>
        </p:nvPicPr>
        <p:blipFill>
          <a:blip r:embed="rId3" cstate="print">
            <a:clrChange>
              <a:clrFrom>
                <a:srgbClr val="FFFFFF"/>
              </a:clrFrom>
              <a:clrTo>
                <a:srgbClr val="FFFFFF">
                  <a:alpha val="0"/>
                </a:srgbClr>
              </a:clrTo>
            </a:clrChange>
          </a:blip>
          <a:srcRect/>
          <a:stretch>
            <a:fillRect/>
          </a:stretch>
        </p:blipFill>
        <p:spPr bwMode="auto">
          <a:xfrm rot="521612">
            <a:off x="8984210" y="3972823"/>
            <a:ext cx="3491087" cy="2619262"/>
          </a:xfrm>
          <a:prstGeom prst="rect">
            <a:avLst/>
          </a:prstGeom>
          <a:noFill/>
        </p:spPr>
      </p:pic>
      <p:pic>
        <p:nvPicPr>
          <p:cNvPr id="30" name="圖片 3" descr="image007"/>
          <p:cNvPicPr>
            <a:picLocks noChangeAspect="1" noChangeArrowheads="1"/>
          </p:cNvPicPr>
          <p:nvPr userDrawn="1"/>
        </p:nvPicPr>
        <p:blipFill>
          <a:blip r:embed="rId4" cstate="print">
            <a:clrChange>
              <a:clrFrom>
                <a:srgbClr val="FFFFFF"/>
              </a:clrFrom>
              <a:clrTo>
                <a:srgbClr val="FFFFFF">
                  <a:alpha val="0"/>
                </a:srgbClr>
              </a:clrTo>
            </a:clrChange>
          </a:blip>
          <a:srcRect/>
          <a:stretch>
            <a:fillRect/>
          </a:stretch>
        </p:blipFill>
        <p:spPr bwMode="auto">
          <a:xfrm>
            <a:off x="9935134" y="6487169"/>
            <a:ext cx="2255279" cy="327784"/>
          </a:xfrm>
          <a:prstGeom prst="rect">
            <a:avLst/>
          </a:prstGeom>
          <a:noFill/>
          <a:ln w="9525">
            <a:noFill/>
            <a:miter lim="800000"/>
            <a:headEnd/>
            <a:tailEnd/>
          </a:ln>
        </p:spPr>
      </p:pic>
      <p:pic>
        <p:nvPicPr>
          <p:cNvPr id="31" name="Picture 6" descr="C:\Users\mandy23123\Pictures\手機.jpg"/>
          <p:cNvPicPr>
            <a:picLocks noChangeAspect="1" noChangeArrowheads="1"/>
          </p:cNvPicPr>
          <p:nvPr userDrawn="1"/>
        </p:nvPicPr>
        <p:blipFill>
          <a:blip r:embed="rId5" cstate="print">
            <a:clrChange>
              <a:clrFrom>
                <a:srgbClr val="FFFFFF"/>
              </a:clrFrom>
              <a:clrTo>
                <a:srgbClr val="FFFFFF">
                  <a:alpha val="0"/>
                </a:srgbClr>
              </a:clrTo>
            </a:clrChange>
          </a:blip>
          <a:srcRect/>
          <a:stretch>
            <a:fillRect/>
          </a:stretch>
        </p:blipFill>
        <p:spPr bwMode="auto">
          <a:xfrm>
            <a:off x="8207167" y="5585970"/>
            <a:ext cx="1409550" cy="1057545"/>
          </a:xfrm>
          <a:prstGeom prst="rect">
            <a:avLst/>
          </a:prstGeom>
          <a:noFill/>
        </p:spPr>
      </p:pic>
      <p:pic>
        <p:nvPicPr>
          <p:cNvPr id="32" name="Picture 8" descr="C:\Users\mandy23123\Pictures\fish eye.jpg"/>
          <p:cNvPicPr>
            <a:picLocks noChangeAspect="1" noChangeArrowheads="1"/>
          </p:cNvPicPr>
          <p:nvPr userDrawn="1"/>
        </p:nvPicPr>
        <p:blipFill>
          <a:blip r:embed="rId6" cstate="print">
            <a:clrChange>
              <a:clrFrom>
                <a:srgbClr val="FFFFFF"/>
              </a:clrFrom>
              <a:clrTo>
                <a:srgbClr val="FFFFFF">
                  <a:alpha val="0"/>
                </a:srgbClr>
              </a:clrTo>
            </a:clrChange>
          </a:blip>
          <a:srcRect/>
          <a:stretch>
            <a:fillRect/>
          </a:stretch>
        </p:blipFill>
        <p:spPr bwMode="auto">
          <a:xfrm>
            <a:off x="8015171" y="4510165"/>
            <a:ext cx="1313551" cy="985521"/>
          </a:xfrm>
          <a:prstGeom prst="rect">
            <a:avLst/>
          </a:prstGeom>
          <a:noFill/>
        </p:spPr>
      </p:pic>
      <p:pic>
        <p:nvPicPr>
          <p:cNvPr id="33" name="Picture 5" descr="C:\Users\mandy23123\Pictures\車載.jpg"/>
          <p:cNvPicPr>
            <a:picLocks noChangeAspect="1" noChangeArrowheads="1"/>
          </p:cNvPicPr>
          <p:nvPr userDrawn="1"/>
        </p:nvPicPr>
        <p:blipFill>
          <a:blip r:embed="rId7" cstate="print">
            <a:clrChange>
              <a:clrFrom>
                <a:srgbClr val="FFFFFF"/>
              </a:clrFrom>
              <a:clrTo>
                <a:srgbClr val="FFFFFF">
                  <a:alpha val="0"/>
                </a:srgbClr>
              </a:clrTo>
            </a:clrChange>
          </a:blip>
          <a:srcRect/>
          <a:stretch>
            <a:fillRect/>
          </a:stretch>
        </p:blipFill>
        <p:spPr bwMode="auto">
          <a:xfrm rot="1466274">
            <a:off x="8705602" y="3588577"/>
            <a:ext cx="1305896" cy="979776"/>
          </a:xfrm>
          <a:prstGeom prst="rect">
            <a:avLst/>
          </a:prstGeom>
          <a:noFill/>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09521" y="273113"/>
            <a:ext cx="4010562" cy="1162319"/>
          </a:xfrm>
        </p:spPr>
        <p:txBody>
          <a:bodyPr anchor="b"/>
          <a:lstStyle>
            <a:lvl1pPr algn="l">
              <a:defRPr sz="24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4766113" y="273114"/>
            <a:ext cx="6814779" cy="5854468"/>
          </a:xfrm>
        </p:spPr>
        <p:txBody>
          <a:bodyPr/>
          <a:lstStyle>
            <a:lvl1pPr>
              <a:defRPr sz="3800"/>
            </a:lvl1pPr>
            <a:lvl2pPr>
              <a:defRPr sz="3300"/>
            </a:lvl2pPr>
            <a:lvl3pPr>
              <a:defRPr sz="2900"/>
            </a:lvl3pPr>
            <a:lvl4pPr>
              <a:defRPr sz="2400"/>
            </a:lvl4pPr>
            <a:lvl5pPr>
              <a:defRPr sz="2400"/>
            </a:lvl5pPr>
            <a:lvl6pPr>
              <a:defRPr sz="2400"/>
            </a:lvl6pPr>
            <a:lvl7pPr>
              <a:defRPr sz="2400"/>
            </a:lvl7pPr>
            <a:lvl8pPr>
              <a:defRPr sz="2400"/>
            </a:lvl8pPr>
            <a:lvl9pPr>
              <a:defRPr sz="24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609521" y="1435433"/>
            <a:ext cx="4010562" cy="4692149"/>
          </a:xfrm>
        </p:spPr>
        <p:txBody>
          <a:bodyPr/>
          <a:lstStyle>
            <a:lvl1pPr marL="0" indent="0">
              <a:buNone/>
              <a:defRPr sz="1700"/>
            </a:lvl1pPr>
            <a:lvl2pPr marL="544251" indent="0">
              <a:buNone/>
              <a:defRPr sz="1400"/>
            </a:lvl2pPr>
            <a:lvl3pPr marL="1088502" indent="0">
              <a:buNone/>
              <a:defRPr sz="1200"/>
            </a:lvl3pPr>
            <a:lvl4pPr marL="1632753" indent="0">
              <a:buNone/>
              <a:defRPr sz="1100"/>
            </a:lvl4pPr>
            <a:lvl5pPr marL="2177004" indent="0">
              <a:buNone/>
              <a:defRPr sz="1100"/>
            </a:lvl5pPr>
            <a:lvl6pPr marL="2721254" indent="0">
              <a:buNone/>
              <a:defRPr sz="1100"/>
            </a:lvl6pPr>
            <a:lvl7pPr marL="3265505" indent="0">
              <a:buNone/>
              <a:defRPr sz="1100"/>
            </a:lvl7pPr>
            <a:lvl8pPr marL="3809756" indent="0">
              <a:buNone/>
              <a:defRPr sz="1100"/>
            </a:lvl8pPr>
            <a:lvl9pPr marL="4354007" indent="0">
              <a:buNone/>
              <a:defRPr sz="11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F4FE9EB1-0857-4280-8E8F-8C8CDB037D74}" type="datetime1">
              <a:rPr lang="zh-TW" altLang="en-US" smtClean="0"/>
              <a:pPr/>
              <a:t>2023/11/14</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2389406" y="4801712"/>
            <a:ext cx="7314248" cy="566869"/>
          </a:xfrm>
        </p:spPr>
        <p:txBody>
          <a:bodyPr anchor="b"/>
          <a:lstStyle>
            <a:lvl1pPr algn="l">
              <a:defRPr sz="24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2389406" y="612917"/>
            <a:ext cx="7314248" cy="4115753"/>
          </a:xfrm>
        </p:spPr>
        <p:txBody>
          <a:bodyPr/>
          <a:lstStyle>
            <a:lvl1pPr marL="0" indent="0">
              <a:buNone/>
              <a:defRPr sz="3800"/>
            </a:lvl1pPr>
            <a:lvl2pPr marL="544251" indent="0">
              <a:buNone/>
              <a:defRPr sz="3300"/>
            </a:lvl2pPr>
            <a:lvl3pPr marL="1088502" indent="0">
              <a:buNone/>
              <a:defRPr sz="2900"/>
            </a:lvl3pPr>
            <a:lvl4pPr marL="1632753" indent="0">
              <a:buNone/>
              <a:defRPr sz="2400"/>
            </a:lvl4pPr>
            <a:lvl5pPr marL="2177004" indent="0">
              <a:buNone/>
              <a:defRPr sz="2400"/>
            </a:lvl5pPr>
            <a:lvl6pPr marL="2721254" indent="0">
              <a:buNone/>
              <a:defRPr sz="2400"/>
            </a:lvl6pPr>
            <a:lvl7pPr marL="3265505" indent="0">
              <a:buNone/>
              <a:defRPr sz="2400"/>
            </a:lvl7pPr>
            <a:lvl8pPr marL="3809756" indent="0">
              <a:buNone/>
              <a:defRPr sz="2400"/>
            </a:lvl8pPr>
            <a:lvl9pPr marL="4354007" indent="0">
              <a:buNone/>
              <a:defRPr sz="2400"/>
            </a:lvl9pPr>
          </a:lstStyle>
          <a:p>
            <a:endParaRPr lang="zh-TW" altLang="en-US"/>
          </a:p>
        </p:txBody>
      </p:sp>
      <p:sp>
        <p:nvSpPr>
          <p:cNvPr id="4" name="文字版面配置區 3"/>
          <p:cNvSpPr>
            <a:spLocks noGrp="1"/>
          </p:cNvSpPr>
          <p:nvPr>
            <p:ph type="body" sz="half" idx="2"/>
          </p:nvPr>
        </p:nvSpPr>
        <p:spPr>
          <a:xfrm>
            <a:off x="2389406" y="5368581"/>
            <a:ext cx="7314248" cy="805048"/>
          </a:xfrm>
        </p:spPr>
        <p:txBody>
          <a:bodyPr/>
          <a:lstStyle>
            <a:lvl1pPr marL="0" indent="0">
              <a:buNone/>
              <a:defRPr sz="1700"/>
            </a:lvl1pPr>
            <a:lvl2pPr marL="544251" indent="0">
              <a:buNone/>
              <a:defRPr sz="1400"/>
            </a:lvl2pPr>
            <a:lvl3pPr marL="1088502" indent="0">
              <a:buNone/>
              <a:defRPr sz="1200"/>
            </a:lvl3pPr>
            <a:lvl4pPr marL="1632753" indent="0">
              <a:buNone/>
              <a:defRPr sz="1100"/>
            </a:lvl4pPr>
            <a:lvl5pPr marL="2177004" indent="0">
              <a:buNone/>
              <a:defRPr sz="1100"/>
            </a:lvl5pPr>
            <a:lvl6pPr marL="2721254" indent="0">
              <a:buNone/>
              <a:defRPr sz="1100"/>
            </a:lvl6pPr>
            <a:lvl7pPr marL="3265505" indent="0">
              <a:buNone/>
              <a:defRPr sz="1100"/>
            </a:lvl7pPr>
            <a:lvl8pPr marL="3809756" indent="0">
              <a:buNone/>
              <a:defRPr sz="1100"/>
            </a:lvl8pPr>
            <a:lvl9pPr marL="4354007" indent="0">
              <a:buNone/>
              <a:defRPr sz="11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C84516F0-5D3A-4C0F-B091-268BEEC47995}" type="datetime1">
              <a:rPr lang="zh-TW" altLang="en-US" smtClean="0"/>
              <a:pPr/>
              <a:t>2023/11/14</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pPr/>
              <a:t>‹#›</a:t>
            </a:fld>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609521" y="274701"/>
            <a:ext cx="10971372" cy="1143265"/>
          </a:xfrm>
          <a:prstGeom prst="rect">
            <a:avLst/>
          </a:prstGeom>
        </p:spPr>
        <p:txBody>
          <a:bodyPr vert="horz" lIns="108850" tIns="54425" rIns="108850" bIns="54425"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609521" y="1600571"/>
            <a:ext cx="10971372" cy="4527011"/>
          </a:xfrm>
          <a:prstGeom prst="rect">
            <a:avLst/>
          </a:prstGeom>
        </p:spPr>
        <p:txBody>
          <a:bodyPr vert="horz" lIns="108850" tIns="54425" rIns="108850" bIns="54425"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609521" y="6357822"/>
            <a:ext cx="2844430" cy="365210"/>
          </a:xfrm>
          <a:prstGeom prst="rect">
            <a:avLst/>
          </a:prstGeom>
        </p:spPr>
        <p:txBody>
          <a:bodyPr vert="horz" lIns="108850" tIns="54425" rIns="108850" bIns="54425" rtlCol="0" anchor="ctr"/>
          <a:lstStyle>
            <a:lvl1pPr algn="l">
              <a:defRPr sz="1400">
                <a:solidFill>
                  <a:schemeClr val="tx1">
                    <a:tint val="75000"/>
                  </a:schemeClr>
                </a:solidFill>
              </a:defRPr>
            </a:lvl1pPr>
          </a:lstStyle>
          <a:p>
            <a:fld id="{DC897EF5-5A46-4318-AB2A-69ADC8B780A1}" type="datetime1">
              <a:rPr lang="zh-TW" altLang="en-US" smtClean="0"/>
              <a:pPr/>
              <a:t>2023/11/14</a:t>
            </a:fld>
            <a:endParaRPr lang="zh-TW" altLang="en-US"/>
          </a:p>
        </p:txBody>
      </p:sp>
      <p:sp>
        <p:nvSpPr>
          <p:cNvPr id="5" name="頁尾版面配置區 4"/>
          <p:cNvSpPr>
            <a:spLocks noGrp="1"/>
          </p:cNvSpPr>
          <p:nvPr>
            <p:ph type="ftr" sz="quarter" idx="3"/>
          </p:nvPr>
        </p:nvSpPr>
        <p:spPr>
          <a:xfrm>
            <a:off x="4165058" y="6357822"/>
            <a:ext cx="3860297" cy="365210"/>
          </a:xfrm>
          <a:prstGeom prst="rect">
            <a:avLst/>
          </a:prstGeom>
        </p:spPr>
        <p:txBody>
          <a:bodyPr vert="horz" lIns="108850" tIns="54425" rIns="108850" bIns="54425" rtlCol="0" anchor="ctr"/>
          <a:lstStyle>
            <a:lvl1pPr algn="ctr">
              <a:defRPr sz="14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8736463" y="6357822"/>
            <a:ext cx="2844430" cy="365210"/>
          </a:xfrm>
          <a:prstGeom prst="rect">
            <a:avLst/>
          </a:prstGeom>
        </p:spPr>
        <p:txBody>
          <a:bodyPr vert="horz" lIns="108850" tIns="54425" rIns="108850" bIns="54425" rtlCol="0" anchor="ctr"/>
          <a:lstStyle>
            <a:lvl1pPr algn="r">
              <a:defRPr sz="1400">
                <a:solidFill>
                  <a:schemeClr val="tx1">
                    <a:tint val="75000"/>
                  </a:schemeClr>
                </a:solidFill>
              </a:defRPr>
            </a:lvl1pPr>
          </a:lstStyle>
          <a:p>
            <a:fld id="{73DA0BB7-265A-403C-9275-D587AB510EDC}"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hdr="0" ftr="0" dt="0"/>
  <p:txStyles>
    <p:titleStyle>
      <a:lvl1pPr algn="ctr" defTabSz="1088502" rtl="0" eaLnBrk="1" latinLnBrk="0" hangingPunct="1">
        <a:spcBef>
          <a:spcPct val="0"/>
        </a:spcBef>
        <a:buNone/>
        <a:defRPr sz="5200" kern="1200">
          <a:solidFill>
            <a:schemeClr val="tx1"/>
          </a:solidFill>
          <a:latin typeface="+mj-lt"/>
          <a:ea typeface="+mj-ea"/>
          <a:cs typeface="+mj-cs"/>
        </a:defRPr>
      </a:lvl1pPr>
    </p:titleStyle>
    <p:bodyStyle>
      <a:lvl1pPr marL="408188" indent="-408188" algn="l" defTabSz="1088502" rtl="0" eaLnBrk="1" latinLnBrk="0" hangingPunct="1">
        <a:spcBef>
          <a:spcPct val="20000"/>
        </a:spcBef>
        <a:buFont typeface="Arial" pitchFamily="34" charset="0"/>
        <a:buChar char="•"/>
        <a:defRPr sz="3800" kern="1200">
          <a:solidFill>
            <a:schemeClr val="tx1"/>
          </a:solidFill>
          <a:latin typeface="+mn-lt"/>
          <a:ea typeface="+mn-ea"/>
          <a:cs typeface="+mn-cs"/>
        </a:defRPr>
      </a:lvl1pPr>
      <a:lvl2pPr marL="884408" indent="-340157" algn="l" defTabSz="1088502" rtl="0" eaLnBrk="1" latinLnBrk="0" hangingPunct="1">
        <a:spcBef>
          <a:spcPct val="20000"/>
        </a:spcBef>
        <a:buFont typeface="Arial" pitchFamily="34" charset="0"/>
        <a:buChar char="–"/>
        <a:defRPr sz="3300" kern="1200">
          <a:solidFill>
            <a:schemeClr val="tx1"/>
          </a:solidFill>
          <a:latin typeface="+mn-lt"/>
          <a:ea typeface="+mn-ea"/>
          <a:cs typeface="+mn-cs"/>
        </a:defRPr>
      </a:lvl2pPr>
      <a:lvl3pPr marL="1360627" indent="-272125" algn="l" defTabSz="1088502" rtl="0" eaLnBrk="1" latinLnBrk="0" hangingPunct="1">
        <a:spcBef>
          <a:spcPct val="20000"/>
        </a:spcBef>
        <a:buFont typeface="Arial" pitchFamily="34" charset="0"/>
        <a:buChar char="•"/>
        <a:defRPr sz="2900" kern="1200">
          <a:solidFill>
            <a:schemeClr val="tx1"/>
          </a:solidFill>
          <a:latin typeface="+mn-lt"/>
          <a:ea typeface="+mn-ea"/>
          <a:cs typeface="+mn-cs"/>
        </a:defRPr>
      </a:lvl3pPr>
      <a:lvl4pPr marL="1904878"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449129"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993380"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7631"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1882"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6132" indent="-272125" algn="l" defTabSz="1088502"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zh-TW"/>
      </a:defPPr>
      <a:lvl1pPr marL="0" algn="l" defTabSz="1088502" rtl="0" eaLnBrk="1" latinLnBrk="0" hangingPunct="1">
        <a:defRPr sz="2100" kern="1200">
          <a:solidFill>
            <a:schemeClr val="tx1"/>
          </a:solidFill>
          <a:latin typeface="+mn-lt"/>
          <a:ea typeface="+mn-ea"/>
          <a:cs typeface="+mn-cs"/>
        </a:defRPr>
      </a:lvl1pPr>
      <a:lvl2pPr marL="544251" algn="l" defTabSz="1088502" rtl="0" eaLnBrk="1" latinLnBrk="0" hangingPunct="1">
        <a:defRPr sz="2100" kern="1200">
          <a:solidFill>
            <a:schemeClr val="tx1"/>
          </a:solidFill>
          <a:latin typeface="+mn-lt"/>
          <a:ea typeface="+mn-ea"/>
          <a:cs typeface="+mn-cs"/>
        </a:defRPr>
      </a:lvl2pPr>
      <a:lvl3pPr marL="1088502" algn="l" defTabSz="1088502" rtl="0" eaLnBrk="1" latinLnBrk="0" hangingPunct="1">
        <a:defRPr sz="2100" kern="1200">
          <a:solidFill>
            <a:schemeClr val="tx1"/>
          </a:solidFill>
          <a:latin typeface="+mn-lt"/>
          <a:ea typeface="+mn-ea"/>
          <a:cs typeface="+mn-cs"/>
        </a:defRPr>
      </a:lvl3pPr>
      <a:lvl4pPr marL="1632753" algn="l" defTabSz="1088502" rtl="0" eaLnBrk="1" latinLnBrk="0" hangingPunct="1">
        <a:defRPr sz="2100" kern="1200">
          <a:solidFill>
            <a:schemeClr val="tx1"/>
          </a:solidFill>
          <a:latin typeface="+mn-lt"/>
          <a:ea typeface="+mn-ea"/>
          <a:cs typeface="+mn-cs"/>
        </a:defRPr>
      </a:lvl4pPr>
      <a:lvl5pPr marL="2177004" algn="l" defTabSz="1088502" rtl="0" eaLnBrk="1" latinLnBrk="0" hangingPunct="1">
        <a:defRPr sz="2100" kern="1200">
          <a:solidFill>
            <a:schemeClr val="tx1"/>
          </a:solidFill>
          <a:latin typeface="+mn-lt"/>
          <a:ea typeface="+mn-ea"/>
          <a:cs typeface="+mn-cs"/>
        </a:defRPr>
      </a:lvl5pPr>
      <a:lvl6pPr marL="2721254" algn="l" defTabSz="1088502" rtl="0" eaLnBrk="1" latinLnBrk="0" hangingPunct="1">
        <a:defRPr sz="2100" kern="1200">
          <a:solidFill>
            <a:schemeClr val="tx1"/>
          </a:solidFill>
          <a:latin typeface="+mn-lt"/>
          <a:ea typeface="+mn-ea"/>
          <a:cs typeface="+mn-cs"/>
        </a:defRPr>
      </a:lvl6pPr>
      <a:lvl7pPr marL="3265505" algn="l" defTabSz="1088502" rtl="0" eaLnBrk="1" latinLnBrk="0" hangingPunct="1">
        <a:defRPr sz="2100" kern="1200">
          <a:solidFill>
            <a:schemeClr val="tx1"/>
          </a:solidFill>
          <a:latin typeface="+mn-lt"/>
          <a:ea typeface="+mn-ea"/>
          <a:cs typeface="+mn-cs"/>
        </a:defRPr>
      </a:lvl7pPr>
      <a:lvl8pPr marL="3809756" algn="l" defTabSz="1088502" rtl="0" eaLnBrk="1" latinLnBrk="0" hangingPunct="1">
        <a:defRPr sz="2100" kern="1200">
          <a:solidFill>
            <a:schemeClr val="tx1"/>
          </a:solidFill>
          <a:latin typeface="+mn-lt"/>
          <a:ea typeface="+mn-ea"/>
          <a:cs typeface="+mn-cs"/>
        </a:defRPr>
      </a:lvl8pPr>
      <a:lvl9pPr marL="4354007" algn="l" defTabSz="1088502"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2.xml"/><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7.png"/><Relationship Id="rId7" Type="http://schemas.openxmlformats.org/officeDocument/2006/relationships/image" Target="../media/image20.jpe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19.jpeg"/><Relationship Id="rId5" Type="http://schemas.microsoft.com/office/2007/relationships/hdphoto" Target="../media/hdphoto1.wdp"/><Relationship Id="rId10" Type="http://schemas.openxmlformats.org/officeDocument/2006/relationships/image" Target="../media/image23.png"/><Relationship Id="rId4" Type="http://schemas.openxmlformats.org/officeDocument/2006/relationships/image" Target="../media/image18.png"/><Relationship Id="rId9" Type="http://schemas.openxmlformats.org/officeDocument/2006/relationships/image" Target="../media/image22.jpeg"/></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wmf"/><Relationship Id="rId1" Type="http://schemas.openxmlformats.org/officeDocument/2006/relationships/slideLayout" Target="../slideLayouts/slideLayout2.xml"/><Relationship Id="rId5" Type="http://schemas.openxmlformats.org/officeDocument/2006/relationships/image" Target="../media/image27.wmf"/><Relationship Id="rId4" Type="http://schemas.openxmlformats.org/officeDocument/2006/relationships/image" Target="../media/image26.wmf"/></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ctrTitle"/>
          </p:nvPr>
        </p:nvSpPr>
        <p:spPr/>
        <p:txBody>
          <a:bodyPr>
            <a:normAutofit/>
          </a:bodyPr>
          <a:lstStyle/>
          <a:p>
            <a:pPr algn="l"/>
            <a:r>
              <a:rPr lang="en-US" altLang="zh-TW" b="1" dirty="0" smtClean="0">
                <a:latin typeface="+mn-lt"/>
              </a:rPr>
              <a:t>Institutional Investors</a:t>
            </a:r>
            <a:endParaRPr lang="zh-TW" altLang="en-US" b="1" dirty="0">
              <a:latin typeface="+mn-lt"/>
            </a:endParaRPr>
          </a:p>
        </p:txBody>
      </p:sp>
      <p:sp>
        <p:nvSpPr>
          <p:cNvPr id="2" name="文字方塊 1"/>
          <p:cNvSpPr txBox="1"/>
          <p:nvPr/>
        </p:nvSpPr>
        <p:spPr>
          <a:xfrm>
            <a:off x="335316" y="3645818"/>
            <a:ext cx="5786841" cy="830997"/>
          </a:xfrm>
          <a:prstGeom prst="rect">
            <a:avLst/>
          </a:prstGeom>
          <a:noFill/>
        </p:spPr>
        <p:txBody>
          <a:bodyPr wrap="none" rtlCol="0">
            <a:spAutoFit/>
          </a:bodyPr>
          <a:lstStyle/>
          <a:p>
            <a:r>
              <a:rPr lang="zh-TW" altLang="en-US" sz="2400" b="1" dirty="0">
                <a:latin typeface="標楷體" pitchFamily="65" charset="-120"/>
                <a:ea typeface="標楷體" pitchFamily="65" charset="-120"/>
              </a:rPr>
              <a:t>今國光學工業股份有限公司 </a:t>
            </a:r>
            <a:r>
              <a:rPr lang="en-US" altLang="zh-TW" sz="2400" b="1" dirty="0">
                <a:latin typeface="標楷體" pitchFamily="65" charset="-120"/>
                <a:ea typeface="標楷體" pitchFamily="65" charset="-120"/>
              </a:rPr>
              <a:t> </a:t>
            </a:r>
          </a:p>
          <a:p>
            <a:r>
              <a:rPr lang="en-US" altLang="zh-TW" sz="2400" b="1" dirty="0">
                <a:ea typeface="標楷體" pitchFamily="65" charset="-120"/>
              </a:rPr>
              <a:t>Kinko Optical </a:t>
            </a:r>
            <a:r>
              <a:rPr lang="en-US" altLang="zh-TW" sz="2400" b="1" dirty="0" err="1">
                <a:ea typeface="標楷體" pitchFamily="65" charset="-120"/>
              </a:rPr>
              <a:t>CO.,Ltd</a:t>
            </a:r>
            <a:r>
              <a:rPr lang="en-US" altLang="zh-TW" sz="2400" b="1" dirty="0">
                <a:ea typeface="標楷體" pitchFamily="65" charset="-120"/>
              </a:rPr>
              <a:t>  / </a:t>
            </a:r>
            <a:r>
              <a:rPr lang="en-US" altLang="zh-TW" sz="2400" b="1" dirty="0" smtClean="0">
                <a:ea typeface="標楷體" pitchFamily="65" charset="-120"/>
              </a:rPr>
              <a:t>Stock Number:</a:t>
            </a:r>
            <a:r>
              <a:rPr lang="zh-TW" altLang="en-US" sz="2400" b="1" dirty="0" smtClean="0">
                <a:ea typeface="標楷體" pitchFamily="65" charset="-120"/>
              </a:rPr>
              <a:t> </a:t>
            </a:r>
            <a:r>
              <a:rPr lang="en-US" altLang="zh-TW" sz="2400" b="1" dirty="0" smtClean="0">
                <a:ea typeface="標楷體" pitchFamily="65" charset="-120"/>
              </a:rPr>
              <a:t>6209</a:t>
            </a:r>
            <a:endParaRPr lang="zh-TW" altLang="en-US" sz="2400" b="1" dirty="0">
              <a:ea typeface="標楷體" pitchFamily="65" charset="-120"/>
            </a:endParaRPr>
          </a:p>
        </p:txBody>
      </p:sp>
      <p:sp>
        <p:nvSpPr>
          <p:cNvPr id="3" name="文字方塊 2"/>
          <p:cNvSpPr txBox="1"/>
          <p:nvPr/>
        </p:nvSpPr>
        <p:spPr>
          <a:xfrm>
            <a:off x="335316" y="5662042"/>
            <a:ext cx="1836528" cy="415498"/>
          </a:xfrm>
          <a:prstGeom prst="rect">
            <a:avLst/>
          </a:prstGeom>
          <a:noFill/>
        </p:spPr>
        <p:txBody>
          <a:bodyPr wrap="none" rtlCol="0">
            <a:spAutoFit/>
          </a:bodyPr>
          <a:lstStyle/>
          <a:p>
            <a:r>
              <a:rPr lang="en-US" altLang="zh-TW" smtClean="0"/>
              <a:t>16th </a:t>
            </a:r>
            <a:r>
              <a:rPr lang="en-US" altLang="zh-TW" dirty="0"/>
              <a:t>Nov. </a:t>
            </a:r>
            <a:r>
              <a:rPr lang="en-US" altLang="zh-TW" dirty="0" smtClean="0"/>
              <a:t>2023</a:t>
            </a:r>
            <a:endParaRPr lang="zh-TW" alt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23311" y="188684"/>
            <a:ext cx="10727402" cy="720247"/>
          </a:xfrm>
        </p:spPr>
        <p:txBody>
          <a:bodyPr>
            <a:noAutofit/>
          </a:bodyPr>
          <a:lstStyle/>
          <a:p>
            <a:r>
              <a:rPr lang="en-US" altLang="zh-TW" sz="3600" b="1" dirty="0" smtClean="0">
                <a:latin typeface="+mn-lt"/>
              </a:rPr>
              <a:t>Financial Report</a:t>
            </a:r>
            <a:endParaRPr lang="en-US" altLang="zh-TW" sz="3600" b="1" dirty="0">
              <a:latin typeface="+mn-lt"/>
            </a:endParaRPr>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pPr/>
              <a:t>9</a:t>
            </a:fld>
            <a:endParaRPr lang="zh-TW" altLang="en-US"/>
          </a:p>
        </p:txBody>
      </p:sp>
      <p:pic>
        <p:nvPicPr>
          <p:cNvPr id="6" name="圖片 5"/>
          <p:cNvPicPr>
            <a:picLocks noChangeAspect="1"/>
          </p:cNvPicPr>
          <p:nvPr/>
        </p:nvPicPr>
        <p:blipFill>
          <a:blip r:embed="rId2"/>
          <a:stretch>
            <a:fillRect/>
          </a:stretch>
        </p:blipFill>
        <p:spPr>
          <a:xfrm>
            <a:off x="694606" y="908931"/>
            <a:ext cx="10656107" cy="5545199"/>
          </a:xfrm>
          <a:prstGeom prst="rect">
            <a:avLst/>
          </a:prstGeom>
        </p:spPr>
      </p:pic>
    </p:spTree>
    <p:extLst>
      <p:ext uri="{BB962C8B-B14F-4D97-AF65-F5344CB8AC3E}">
        <p14:creationId xmlns:p14="http://schemas.microsoft.com/office/powerpoint/2010/main" val="12800812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23311" y="188684"/>
            <a:ext cx="10727402" cy="720247"/>
          </a:xfrm>
        </p:spPr>
        <p:txBody>
          <a:bodyPr>
            <a:noAutofit/>
          </a:bodyPr>
          <a:lstStyle/>
          <a:p>
            <a:r>
              <a:rPr lang="en-US" altLang="zh-TW" sz="3600" b="1" dirty="0" smtClean="0">
                <a:latin typeface="+mn-lt"/>
              </a:rPr>
              <a:t>KINKO’s </a:t>
            </a:r>
            <a:r>
              <a:rPr lang="en-US" altLang="zh-TW" sz="3600" b="1" dirty="0" smtClean="0">
                <a:solidFill>
                  <a:schemeClr val="tx2"/>
                </a:solidFill>
                <a:latin typeface="+mn-lt"/>
              </a:rPr>
              <a:t>Vision</a:t>
            </a:r>
            <a:endParaRPr lang="en-US" altLang="zh-TW" sz="3600" b="1" dirty="0">
              <a:solidFill>
                <a:schemeClr val="tx2"/>
              </a:solidFill>
              <a:latin typeface="+mn-lt"/>
            </a:endParaRPr>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pPr/>
              <a:t>10</a:t>
            </a:fld>
            <a:endParaRPr lang="zh-TW" altLang="en-US"/>
          </a:p>
        </p:txBody>
      </p:sp>
      <p:pic>
        <p:nvPicPr>
          <p:cNvPr id="5" name="Picture 4" descr="Mars: Everything you need to know about the Red Planet | Space"/>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20124"/>
          <a:stretch/>
        </p:blipFill>
        <p:spPr bwMode="auto">
          <a:xfrm>
            <a:off x="-10665" y="971752"/>
            <a:ext cx="12192000" cy="548237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2" descr="Astronaut Png Image - Astronaut In Space Png, Transparent Png , Transparent  Png Image - PNGitem"/>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98418" l="2326" r="95581">
                        <a14:foregroundMark x1="64302" y1="17247" x2="65930" y2="25000"/>
                        <a14:foregroundMark x1="65698" y1="26741" x2="66279" y2="18987"/>
                        <a14:foregroundMark x1="53488" y1="79905" x2="55349" y2="66614"/>
                        <a14:foregroundMark x1="78721" y1="44304" x2="76860" y2="40032"/>
                      </a14:backgroundRemoval>
                    </a14:imgEffect>
                  </a14:imgLayer>
                </a14:imgProps>
              </a:ext>
              <a:ext uri="{28A0092B-C50C-407E-A947-70E740481C1C}">
                <a14:useLocalDpi xmlns:a14="http://schemas.microsoft.com/office/drawing/2010/main" val="0"/>
              </a:ext>
            </a:extLst>
          </a:blip>
          <a:srcRect/>
          <a:stretch>
            <a:fillRect/>
          </a:stretch>
        </p:blipFill>
        <p:spPr bwMode="auto">
          <a:xfrm>
            <a:off x="894686" y="1520360"/>
            <a:ext cx="4305589" cy="3164108"/>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19"/>
          <p:cNvSpPr/>
          <p:nvPr/>
        </p:nvSpPr>
        <p:spPr>
          <a:xfrm>
            <a:off x="29238" y="4638663"/>
            <a:ext cx="12124136" cy="1800199"/>
          </a:xfrm>
          <a:prstGeom prst="rect">
            <a:avLst/>
          </a:prstGeom>
          <a:solidFill>
            <a:schemeClr val="bg1">
              <a:lumMod val="85000"/>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14350" indent="-514350">
              <a:buFont typeface="Wingdings" pitchFamily="2" charset="2"/>
              <a:buChar char="n"/>
            </a:pPr>
            <a:r>
              <a:rPr lang="en-US" altLang="zh-TW" sz="2400" dirty="0">
                <a:solidFill>
                  <a:schemeClr val="tx1"/>
                </a:solidFill>
                <a:ea typeface="Gungsuh" pitchFamily="18" charset="-127"/>
              </a:rPr>
              <a:t>Become top-notch supplier for Hybrid lens (Glass + Plastic).</a:t>
            </a:r>
          </a:p>
          <a:p>
            <a:pPr marL="514350" indent="-514350">
              <a:buFont typeface="Wingdings" pitchFamily="2" charset="2"/>
              <a:buChar char="n"/>
            </a:pPr>
            <a:r>
              <a:rPr lang="en-US" altLang="zh-TW" sz="2400" dirty="0">
                <a:solidFill>
                  <a:schemeClr val="tx1"/>
                </a:solidFill>
                <a:ea typeface="Gungsuh" pitchFamily="18" charset="-127"/>
              </a:rPr>
              <a:t>Become one of the major global suppliers of high-end and mainstream </a:t>
            </a:r>
            <a:r>
              <a:rPr lang="en-US" altLang="zh-TW" sz="2400" dirty="0" smtClean="0">
                <a:solidFill>
                  <a:schemeClr val="tx1"/>
                </a:solidFill>
                <a:ea typeface="Gungsuh" pitchFamily="18" charset="-127"/>
              </a:rPr>
              <a:t>IOT products.</a:t>
            </a:r>
          </a:p>
          <a:p>
            <a:pPr marL="514350" indent="-514350">
              <a:buFont typeface="Wingdings" pitchFamily="2" charset="2"/>
              <a:buChar char="n"/>
            </a:pPr>
            <a:r>
              <a:rPr lang="en-US" altLang="zh-TW" sz="2400" dirty="0" smtClean="0">
                <a:solidFill>
                  <a:schemeClr val="tx1"/>
                </a:solidFill>
                <a:ea typeface="Gungsuh" pitchFamily="18" charset="-127"/>
              </a:rPr>
              <a:t>Become </a:t>
            </a:r>
            <a:r>
              <a:rPr lang="en-US" altLang="zh-TW" sz="2400" dirty="0">
                <a:solidFill>
                  <a:schemeClr val="tx1"/>
                </a:solidFill>
                <a:ea typeface="Gungsuh" pitchFamily="18" charset="-127"/>
              </a:rPr>
              <a:t>one of the main supplier in automotive industry globally.</a:t>
            </a:r>
          </a:p>
          <a:p>
            <a:pPr marL="514350" indent="-514350">
              <a:buFont typeface="Wingdings" pitchFamily="2" charset="2"/>
              <a:buChar char="n"/>
            </a:pPr>
            <a:r>
              <a:rPr lang="en-US" altLang="zh-TW" sz="2400" dirty="0">
                <a:solidFill>
                  <a:schemeClr val="tx1"/>
                </a:solidFill>
              </a:rPr>
              <a:t>Become one of the leading infrared thermal imaging lens suppliers in the Blue Ocean market</a:t>
            </a:r>
            <a:endParaRPr lang="en-US" altLang="zh-TW" sz="2400" dirty="0" smtClean="0">
              <a:solidFill>
                <a:schemeClr val="tx1"/>
              </a:solidFill>
            </a:endParaRPr>
          </a:p>
        </p:txBody>
      </p:sp>
    </p:spTree>
    <p:extLst>
      <p:ext uri="{BB962C8B-B14F-4D97-AF65-F5344CB8AC3E}">
        <p14:creationId xmlns:p14="http://schemas.microsoft.com/office/powerpoint/2010/main" val="10853619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投影片編號版面配置區 2"/>
          <p:cNvSpPr>
            <a:spLocks noGrp="1"/>
          </p:cNvSpPr>
          <p:nvPr>
            <p:ph type="sldNum" sz="quarter" idx="12"/>
          </p:nvPr>
        </p:nvSpPr>
        <p:spPr/>
        <p:txBody>
          <a:bodyPr/>
          <a:lstStyle/>
          <a:p>
            <a:fld id="{73DA0BB7-265A-403C-9275-D587AB510EDC}" type="slidenum">
              <a:rPr lang="zh-TW" altLang="en-US" smtClean="0"/>
              <a:pPr/>
              <a:t>11</a:t>
            </a:fld>
            <a:endParaRPr lang="zh-TW" altLang="en-US"/>
          </a:p>
        </p:txBody>
      </p:sp>
      <p:sp>
        <p:nvSpPr>
          <p:cNvPr id="4" name="標題 3"/>
          <p:cNvSpPr>
            <a:spLocks noGrp="1"/>
          </p:cNvSpPr>
          <p:nvPr>
            <p:ph type="title"/>
          </p:nvPr>
        </p:nvSpPr>
        <p:spPr/>
        <p:txBody>
          <a:bodyPr>
            <a:normAutofit/>
          </a:bodyPr>
          <a:lstStyle/>
          <a:p>
            <a:r>
              <a:rPr lang="en-US" altLang="zh-TW" dirty="0" smtClean="0"/>
              <a:t>Thank you!</a:t>
            </a:r>
            <a:endParaRPr lang="zh-TW" altLang="en-US" b="1" dirty="0">
              <a:latin typeface="微軟正黑體" pitchFamily="34" charset="-120"/>
              <a:ea typeface="微軟正黑體" pitchFamily="34" charset="-12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53">
            <a:extLst>
              <a:ext uri="{FF2B5EF4-FFF2-40B4-BE49-F238E27FC236}">
                <a16:creationId xmlns:a16="http://schemas.microsoft.com/office/drawing/2014/main" id="{BAA92630-37EF-49BF-AE53-EE37E53CA949}"/>
              </a:ext>
            </a:extLst>
          </p:cNvPr>
          <p:cNvSpPr/>
          <p:nvPr/>
        </p:nvSpPr>
        <p:spPr>
          <a:xfrm>
            <a:off x="4347232" y="1322900"/>
            <a:ext cx="711764" cy="71176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4" name="Oval 54">
            <a:extLst>
              <a:ext uri="{FF2B5EF4-FFF2-40B4-BE49-F238E27FC236}">
                <a16:creationId xmlns:a16="http://schemas.microsoft.com/office/drawing/2014/main" id="{76174A14-170C-45C0-A094-E620466F9B93}"/>
              </a:ext>
            </a:extLst>
          </p:cNvPr>
          <p:cNvSpPr/>
          <p:nvPr/>
        </p:nvSpPr>
        <p:spPr>
          <a:xfrm>
            <a:off x="4347232" y="2310452"/>
            <a:ext cx="711764" cy="71176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5" name="Oval 55">
            <a:extLst>
              <a:ext uri="{FF2B5EF4-FFF2-40B4-BE49-F238E27FC236}">
                <a16:creationId xmlns:a16="http://schemas.microsoft.com/office/drawing/2014/main" id="{C1F27660-59BF-45F7-BAD4-DD5D072CCEAE}"/>
              </a:ext>
            </a:extLst>
          </p:cNvPr>
          <p:cNvSpPr/>
          <p:nvPr/>
        </p:nvSpPr>
        <p:spPr>
          <a:xfrm>
            <a:off x="4337902" y="3353988"/>
            <a:ext cx="711764" cy="71176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6" name="TextBox 56">
            <a:extLst>
              <a:ext uri="{FF2B5EF4-FFF2-40B4-BE49-F238E27FC236}">
                <a16:creationId xmlns:a16="http://schemas.microsoft.com/office/drawing/2014/main" id="{52795648-3E44-43C1-80B8-AF89256AFCA2}"/>
              </a:ext>
            </a:extLst>
          </p:cNvPr>
          <p:cNvSpPr txBox="1"/>
          <p:nvPr/>
        </p:nvSpPr>
        <p:spPr>
          <a:xfrm>
            <a:off x="4445351" y="1496844"/>
            <a:ext cx="516656" cy="400110"/>
          </a:xfrm>
          <a:prstGeom prst="rect">
            <a:avLst/>
          </a:prstGeom>
          <a:noFill/>
        </p:spPr>
        <p:txBody>
          <a:bodyPr wrap="square" rtlCol="0">
            <a:spAutoFit/>
          </a:bodyPr>
          <a:lstStyle/>
          <a:p>
            <a:pPr algn="ctr"/>
            <a:r>
              <a:rPr lang="en-US" sz="2000" b="1" dirty="0" smtClean="0">
                <a:solidFill>
                  <a:schemeClr val="bg1"/>
                </a:solidFill>
                <a:latin typeface="Roboto Slab" pitchFamily="2" charset="0"/>
                <a:ea typeface="Roboto Slab" pitchFamily="2" charset="0"/>
                <a:cs typeface="Bebas" charset="0"/>
              </a:rPr>
              <a:t>01</a:t>
            </a:r>
            <a:endParaRPr lang="en-US" sz="2000" b="1" dirty="0">
              <a:solidFill>
                <a:schemeClr val="bg1"/>
              </a:solidFill>
              <a:latin typeface="Roboto Slab" pitchFamily="2" charset="0"/>
              <a:ea typeface="Roboto Slab" pitchFamily="2" charset="0"/>
              <a:cs typeface="Bebas" charset="0"/>
            </a:endParaRPr>
          </a:p>
        </p:txBody>
      </p:sp>
      <p:sp>
        <p:nvSpPr>
          <p:cNvPr id="7" name="TextBox 57">
            <a:extLst>
              <a:ext uri="{FF2B5EF4-FFF2-40B4-BE49-F238E27FC236}">
                <a16:creationId xmlns:a16="http://schemas.microsoft.com/office/drawing/2014/main" id="{9697056E-F592-4573-8384-F226660DE3AC}"/>
              </a:ext>
            </a:extLst>
          </p:cNvPr>
          <p:cNvSpPr txBox="1"/>
          <p:nvPr/>
        </p:nvSpPr>
        <p:spPr>
          <a:xfrm>
            <a:off x="4445351" y="2481537"/>
            <a:ext cx="516656" cy="400110"/>
          </a:xfrm>
          <a:prstGeom prst="rect">
            <a:avLst/>
          </a:prstGeom>
          <a:noFill/>
        </p:spPr>
        <p:txBody>
          <a:bodyPr wrap="square" rtlCol="0">
            <a:spAutoFit/>
          </a:bodyPr>
          <a:lstStyle/>
          <a:p>
            <a:pPr algn="ctr"/>
            <a:r>
              <a:rPr lang="en-US" sz="2000" b="1" dirty="0">
                <a:solidFill>
                  <a:schemeClr val="bg1"/>
                </a:solidFill>
                <a:latin typeface="Roboto Slab" pitchFamily="2" charset="0"/>
                <a:ea typeface="Roboto Slab" pitchFamily="2" charset="0"/>
                <a:cs typeface="Bebas" charset="0"/>
              </a:rPr>
              <a:t>02</a:t>
            </a:r>
          </a:p>
        </p:txBody>
      </p:sp>
      <p:sp>
        <p:nvSpPr>
          <p:cNvPr id="8" name="TextBox 58">
            <a:extLst>
              <a:ext uri="{FF2B5EF4-FFF2-40B4-BE49-F238E27FC236}">
                <a16:creationId xmlns:a16="http://schemas.microsoft.com/office/drawing/2014/main" id="{F0CC9BCF-BBCD-4739-8DC2-9404CCAE3B6B}"/>
              </a:ext>
            </a:extLst>
          </p:cNvPr>
          <p:cNvSpPr txBox="1"/>
          <p:nvPr/>
        </p:nvSpPr>
        <p:spPr>
          <a:xfrm>
            <a:off x="4445351" y="3525075"/>
            <a:ext cx="516656" cy="400110"/>
          </a:xfrm>
          <a:prstGeom prst="rect">
            <a:avLst/>
          </a:prstGeom>
          <a:noFill/>
        </p:spPr>
        <p:txBody>
          <a:bodyPr wrap="square" rtlCol="0">
            <a:spAutoFit/>
          </a:bodyPr>
          <a:lstStyle/>
          <a:p>
            <a:pPr algn="ctr"/>
            <a:r>
              <a:rPr lang="en-US" sz="2000" b="1" dirty="0">
                <a:solidFill>
                  <a:schemeClr val="bg1"/>
                </a:solidFill>
                <a:latin typeface="Roboto Slab" pitchFamily="2" charset="0"/>
                <a:ea typeface="Roboto Slab" pitchFamily="2" charset="0"/>
                <a:cs typeface="Bebas" charset="0"/>
              </a:rPr>
              <a:t>03</a:t>
            </a:r>
          </a:p>
        </p:txBody>
      </p:sp>
      <p:sp>
        <p:nvSpPr>
          <p:cNvPr id="9" name="Subtitle 6">
            <a:extLst>
              <a:ext uri="{FF2B5EF4-FFF2-40B4-BE49-F238E27FC236}">
                <a16:creationId xmlns:a16="http://schemas.microsoft.com/office/drawing/2014/main" id="{18D10809-D9F1-48D0-999D-BBE1757F7855}"/>
              </a:ext>
            </a:extLst>
          </p:cNvPr>
          <p:cNvSpPr txBox="1">
            <a:spLocks/>
          </p:cNvSpPr>
          <p:nvPr/>
        </p:nvSpPr>
        <p:spPr>
          <a:xfrm>
            <a:off x="5159102" y="1341562"/>
            <a:ext cx="2765644" cy="663358"/>
          </a:xfrm>
          <a:prstGeom prst="rect">
            <a:avLst/>
          </a:prstGeom>
        </p:spPr>
        <p:txBody>
          <a:bodyPr vert="horz" lIns="91440" tIns="45720" rIns="91440" bIns="45720" numCol="1" spcCol="365760" rtlCol="0" anchor="ctr">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lnSpc>
                <a:spcPts val="2000"/>
              </a:lnSpc>
            </a:pPr>
            <a:r>
              <a:rPr lang="en-US" altLang="zh-TW" sz="2000" b="1" dirty="0" smtClean="0">
                <a:solidFill>
                  <a:schemeClr val="tx1">
                    <a:lumMod val="85000"/>
                    <a:lumOff val="15000"/>
                  </a:schemeClr>
                </a:solidFill>
                <a:latin typeface="+mn-lt"/>
                <a:ea typeface="標楷體" pitchFamily="65" charset="-120"/>
              </a:rPr>
              <a:t>Disclaimer</a:t>
            </a:r>
            <a:endParaRPr lang="en-US" sz="2000" b="1" dirty="0">
              <a:solidFill>
                <a:schemeClr val="tx1">
                  <a:lumMod val="85000"/>
                  <a:lumOff val="15000"/>
                </a:schemeClr>
              </a:solidFill>
              <a:latin typeface="+mn-lt"/>
              <a:ea typeface="標楷體" pitchFamily="65" charset="-120"/>
              <a:cs typeface="Montserrat" charset="0"/>
            </a:endParaRPr>
          </a:p>
        </p:txBody>
      </p:sp>
      <p:sp>
        <p:nvSpPr>
          <p:cNvPr id="10" name="Subtitle 6">
            <a:extLst>
              <a:ext uri="{FF2B5EF4-FFF2-40B4-BE49-F238E27FC236}">
                <a16:creationId xmlns:a16="http://schemas.microsoft.com/office/drawing/2014/main" id="{392EFF37-476F-4F62-9037-868EF1A9A191}"/>
              </a:ext>
            </a:extLst>
          </p:cNvPr>
          <p:cNvSpPr txBox="1">
            <a:spLocks/>
          </p:cNvSpPr>
          <p:nvPr/>
        </p:nvSpPr>
        <p:spPr>
          <a:xfrm>
            <a:off x="5167414" y="2356359"/>
            <a:ext cx="3410893" cy="663358"/>
          </a:xfrm>
          <a:prstGeom prst="rect">
            <a:avLst/>
          </a:prstGeom>
        </p:spPr>
        <p:txBody>
          <a:bodyPr vert="horz" lIns="91440" tIns="45720" rIns="91440" bIns="45720" numCol="1" spcCol="365760" rtlCol="0" anchor="ctr">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lnSpc>
                <a:spcPts val="2000"/>
              </a:lnSpc>
            </a:pPr>
            <a:r>
              <a:rPr lang="en-US" altLang="zh-TW" sz="2000" b="1" dirty="0" smtClean="0">
                <a:solidFill>
                  <a:schemeClr val="tx1">
                    <a:lumMod val="85000"/>
                    <a:lumOff val="15000"/>
                  </a:schemeClr>
                </a:solidFill>
                <a:latin typeface="+mn-lt"/>
                <a:ea typeface="標楷體" pitchFamily="65" charset="-120"/>
              </a:rPr>
              <a:t>Company Profile</a:t>
            </a:r>
            <a:endParaRPr lang="en-US" altLang="zh-TW" sz="2000" b="1" dirty="0">
              <a:solidFill>
                <a:schemeClr val="tx1">
                  <a:lumMod val="85000"/>
                  <a:lumOff val="15000"/>
                </a:schemeClr>
              </a:solidFill>
              <a:latin typeface="+mn-lt"/>
              <a:ea typeface="標楷體" pitchFamily="65" charset="-120"/>
              <a:cs typeface="Montserrat" charset="0"/>
            </a:endParaRPr>
          </a:p>
        </p:txBody>
      </p:sp>
      <p:sp>
        <p:nvSpPr>
          <p:cNvPr id="11" name="Oval 70">
            <a:extLst>
              <a:ext uri="{FF2B5EF4-FFF2-40B4-BE49-F238E27FC236}">
                <a16:creationId xmlns:a16="http://schemas.microsoft.com/office/drawing/2014/main" id="{6FB64980-FCB6-455E-B536-3998922AC27A}"/>
              </a:ext>
            </a:extLst>
          </p:cNvPr>
          <p:cNvSpPr/>
          <p:nvPr/>
        </p:nvSpPr>
        <p:spPr>
          <a:xfrm>
            <a:off x="4347232" y="4354538"/>
            <a:ext cx="711764" cy="71176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12" name="TextBox 71">
            <a:extLst>
              <a:ext uri="{FF2B5EF4-FFF2-40B4-BE49-F238E27FC236}">
                <a16:creationId xmlns:a16="http://schemas.microsoft.com/office/drawing/2014/main" id="{10F32ED7-CD70-4A62-8943-45A831F7097F}"/>
              </a:ext>
            </a:extLst>
          </p:cNvPr>
          <p:cNvSpPr txBox="1"/>
          <p:nvPr/>
        </p:nvSpPr>
        <p:spPr>
          <a:xfrm>
            <a:off x="4445351" y="4519153"/>
            <a:ext cx="516656" cy="400110"/>
          </a:xfrm>
          <a:prstGeom prst="rect">
            <a:avLst/>
          </a:prstGeom>
          <a:noFill/>
        </p:spPr>
        <p:txBody>
          <a:bodyPr wrap="square" rtlCol="0">
            <a:spAutoFit/>
          </a:bodyPr>
          <a:lstStyle/>
          <a:p>
            <a:pPr algn="ctr"/>
            <a:r>
              <a:rPr lang="en-US" sz="2000" b="1" dirty="0">
                <a:solidFill>
                  <a:schemeClr val="bg1"/>
                </a:solidFill>
                <a:latin typeface="Roboto Slab" pitchFamily="2" charset="0"/>
                <a:ea typeface="Roboto Slab" pitchFamily="2" charset="0"/>
                <a:cs typeface="Bebas" charset="0"/>
              </a:rPr>
              <a:t>04</a:t>
            </a:r>
          </a:p>
        </p:txBody>
      </p:sp>
      <p:sp>
        <p:nvSpPr>
          <p:cNvPr id="13" name="Subtitle 6">
            <a:extLst>
              <a:ext uri="{FF2B5EF4-FFF2-40B4-BE49-F238E27FC236}">
                <a16:creationId xmlns:a16="http://schemas.microsoft.com/office/drawing/2014/main" id="{2F810A1C-6660-4E36-B579-2B632E9431B6}"/>
              </a:ext>
            </a:extLst>
          </p:cNvPr>
          <p:cNvSpPr txBox="1">
            <a:spLocks/>
          </p:cNvSpPr>
          <p:nvPr/>
        </p:nvSpPr>
        <p:spPr>
          <a:xfrm>
            <a:off x="5159102" y="4382531"/>
            <a:ext cx="3917437" cy="663358"/>
          </a:xfrm>
          <a:prstGeom prst="rect">
            <a:avLst/>
          </a:prstGeom>
        </p:spPr>
        <p:txBody>
          <a:bodyPr vert="horz" lIns="91440" tIns="45720" rIns="91440" bIns="45720" numCol="1" spcCol="365760" rtlCol="0" anchor="ctr">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lnSpc>
                <a:spcPts val="2000"/>
              </a:lnSpc>
            </a:pPr>
            <a:r>
              <a:rPr lang="en-US" altLang="zh-TW" sz="2000" b="1" dirty="0" smtClean="0">
                <a:solidFill>
                  <a:schemeClr val="tx1">
                    <a:lumMod val="85000"/>
                    <a:lumOff val="15000"/>
                  </a:schemeClr>
                </a:solidFill>
                <a:latin typeface="+mn-lt"/>
                <a:ea typeface="標楷體" pitchFamily="65" charset="-120"/>
                <a:cs typeface="Montserrat" charset="0"/>
              </a:rPr>
              <a:t>Product Development</a:t>
            </a:r>
            <a:endParaRPr lang="en-US" sz="2000" b="1" dirty="0">
              <a:solidFill>
                <a:schemeClr val="tx1">
                  <a:lumMod val="85000"/>
                  <a:lumOff val="15000"/>
                </a:schemeClr>
              </a:solidFill>
              <a:latin typeface="+mn-lt"/>
              <a:ea typeface="標楷體" pitchFamily="65" charset="-120"/>
              <a:cs typeface="Montserrat" charset="0"/>
            </a:endParaRPr>
          </a:p>
        </p:txBody>
      </p:sp>
      <p:sp>
        <p:nvSpPr>
          <p:cNvPr id="14" name="Oval 53">
            <a:extLst>
              <a:ext uri="{FF2B5EF4-FFF2-40B4-BE49-F238E27FC236}">
                <a16:creationId xmlns:a16="http://schemas.microsoft.com/office/drawing/2014/main" id="{BAA92630-37EF-49BF-AE53-EE37E53CA949}"/>
              </a:ext>
            </a:extLst>
          </p:cNvPr>
          <p:cNvSpPr/>
          <p:nvPr/>
        </p:nvSpPr>
        <p:spPr>
          <a:xfrm>
            <a:off x="7655483" y="2301308"/>
            <a:ext cx="711764" cy="71176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54">
            <a:extLst>
              <a:ext uri="{FF2B5EF4-FFF2-40B4-BE49-F238E27FC236}">
                <a16:creationId xmlns:a16="http://schemas.microsoft.com/office/drawing/2014/main" id="{76174A14-170C-45C0-A094-E620466F9B93}"/>
              </a:ext>
            </a:extLst>
          </p:cNvPr>
          <p:cNvSpPr/>
          <p:nvPr/>
        </p:nvSpPr>
        <p:spPr>
          <a:xfrm>
            <a:off x="7655483" y="3335515"/>
            <a:ext cx="711764" cy="71176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55">
            <a:extLst>
              <a:ext uri="{FF2B5EF4-FFF2-40B4-BE49-F238E27FC236}">
                <a16:creationId xmlns:a16="http://schemas.microsoft.com/office/drawing/2014/main" id="{C1F27660-59BF-45F7-BAD4-DD5D072CCEAE}"/>
              </a:ext>
            </a:extLst>
          </p:cNvPr>
          <p:cNvSpPr/>
          <p:nvPr/>
        </p:nvSpPr>
        <p:spPr>
          <a:xfrm>
            <a:off x="7655483" y="4323067"/>
            <a:ext cx="711764" cy="71176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56">
            <a:extLst>
              <a:ext uri="{FF2B5EF4-FFF2-40B4-BE49-F238E27FC236}">
                <a16:creationId xmlns:a16="http://schemas.microsoft.com/office/drawing/2014/main" id="{52795648-3E44-43C1-80B8-AF89256AFCA2}"/>
              </a:ext>
            </a:extLst>
          </p:cNvPr>
          <p:cNvSpPr txBox="1"/>
          <p:nvPr/>
        </p:nvSpPr>
        <p:spPr>
          <a:xfrm>
            <a:off x="7753602" y="2475254"/>
            <a:ext cx="516656" cy="400110"/>
          </a:xfrm>
          <a:prstGeom prst="rect">
            <a:avLst/>
          </a:prstGeom>
          <a:noFill/>
        </p:spPr>
        <p:txBody>
          <a:bodyPr wrap="square" rtlCol="0">
            <a:spAutoFit/>
          </a:bodyPr>
          <a:lstStyle/>
          <a:p>
            <a:pPr algn="ctr"/>
            <a:r>
              <a:rPr lang="en-US" sz="2000" b="1" dirty="0" smtClean="0">
                <a:solidFill>
                  <a:schemeClr val="bg1"/>
                </a:solidFill>
                <a:latin typeface="Roboto Slab" pitchFamily="2" charset="0"/>
                <a:ea typeface="Roboto Slab" pitchFamily="2" charset="0"/>
                <a:cs typeface="Bebas" charset="0"/>
              </a:rPr>
              <a:t>07</a:t>
            </a:r>
            <a:endParaRPr lang="en-US" sz="2000" b="1" dirty="0">
              <a:solidFill>
                <a:schemeClr val="bg1"/>
              </a:solidFill>
              <a:latin typeface="Roboto Slab" pitchFamily="2" charset="0"/>
              <a:ea typeface="Roboto Slab" pitchFamily="2" charset="0"/>
              <a:cs typeface="Bebas" charset="0"/>
            </a:endParaRPr>
          </a:p>
        </p:txBody>
      </p:sp>
      <p:sp>
        <p:nvSpPr>
          <p:cNvPr id="18" name="TextBox 57">
            <a:extLst>
              <a:ext uri="{FF2B5EF4-FFF2-40B4-BE49-F238E27FC236}">
                <a16:creationId xmlns:a16="http://schemas.microsoft.com/office/drawing/2014/main" id="{9697056E-F592-4573-8384-F226660DE3AC}"/>
              </a:ext>
            </a:extLst>
          </p:cNvPr>
          <p:cNvSpPr txBox="1"/>
          <p:nvPr/>
        </p:nvSpPr>
        <p:spPr>
          <a:xfrm>
            <a:off x="7753602" y="3487938"/>
            <a:ext cx="516656" cy="400110"/>
          </a:xfrm>
          <a:prstGeom prst="rect">
            <a:avLst/>
          </a:prstGeom>
          <a:noFill/>
        </p:spPr>
        <p:txBody>
          <a:bodyPr wrap="square" rtlCol="0">
            <a:spAutoFit/>
          </a:bodyPr>
          <a:lstStyle/>
          <a:p>
            <a:pPr algn="ctr"/>
            <a:r>
              <a:rPr lang="en-US" sz="2000" b="1" dirty="0" smtClean="0">
                <a:solidFill>
                  <a:schemeClr val="bg1"/>
                </a:solidFill>
                <a:latin typeface="Roboto Slab" pitchFamily="2" charset="0"/>
                <a:ea typeface="Roboto Slab" pitchFamily="2" charset="0"/>
                <a:cs typeface="Bebas" charset="0"/>
              </a:rPr>
              <a:t>08</a:t>
            </a:r>
            <a:endParaRPr lang="en-US" sz="2000" b="1" dirty="0">
              <a:solidFill>
                <a:schemeClr val="bg1"/>
              </a:solidFill>
              <a:latin typeface="Roboto Slab" pitchFamily="2" charset="0"/>
              <a:ea typeface="Roboto Slab" pitchFamily="2" charset="0"/>
              <a:cs typeface="Bebas" charset="0"/>
            </a:endParaRPr>
          </a:p>
        </p:txBody>
      </p:sp>
      <p:sp>
        <p:nvSpPr>
          <p:cNvPr id="19" name="TextBox 58">
            <a:extLst>
              <a:ext uri="{FF2B5EF4-FFF2-40B4-BE49-F238E27FC236}">
                <a16:creationId xmlns:a16="http://schemas.microsoft.com/office/drawing/2014/main" id="{F0CC9BCF-BBCD-4739-8DC2-9404CCAE3B6B}"/>
              </a:ext>
            </a:extLst>
          </p:cNvPr>
          <p:cNvSpPr txBox="1"/>
          <p:nvPr/>
        </p:nvSpPr>
        <p:spPr>
          <a:xfrm>
            <a:off x="7753601" y="4475487"/>
            <a:ext cx="516656" cy="400110"/>
          </a:xfrm>
          <a:prstGeom prst="rect">
            <a:avLst/>
          </a:prstGeom>
          <a:noFill/>
        </p:spPr>
        <p:txBody>
          <a:bodyPr wrap="square" rtlCol="0">
            <a:spAutoFit/>
          </a:bodyPr>
          <a:lstStyle/>
          <a:p>
            <a:pPr algn="ctr"/>
            <a:r>
              <a:rPr lang="en-US" sz="2000" b="1" dirty="0" smtClean="0">
                <a:solidFill>
                  <a:schemeClr val="bg1"/>
                </a:solidFill>
                <a:latin typeface="Roboto Slab" pitchFamily="2" charset="0"/>
                <a:ea typeface="Roboto Slab" pitchFamily="2" charset="0"/>
                <a:cs typeface="Bebas" charset="0"/>
              </a:rPr>
              <a:t>09</a:t>
            </a:r>
            <a:endParaRPr lang="en-US" sz="2000" b="1" dirty="0">
              <a:solidFill>
                <a:schemeClr val="bg1"/>
              </a:solidFill>
              <a:latin typeface="Roboto Slab" pitchFamily="2" charset="0"/>
              <a:ea typeface="Roboto Slab" pitchFamily="2" charset="0"/>
              <a:cs typeface="Bebas" charset="0"/>
            </a:endParaRPr>
          </a:p>
        </p:txBody>
      </p:sp>
      <p:sp>
        <p:nvSpPr>
          <p:cNvPr id="20" name="Subtitle 6">
            <a:extLst>
              <a:ext uri="{FF2B5EF4-FFF2-40B4-BE49-F238E27FC236}">
                <a16:creationId xmlns:a16="http://schemas.microsoft.com/office/drawing/2014/main" id="{18D10809-D9F1-48D0-999D-BBE1757F7855}"/>
              </a:ext>
            </a:extLst>
          </p:cNvPr>
          <p:cNvSpPr txBox="1">
            <a:spLocks/>
          </p:cNvSpPr>
          <p:nvPr/>
        </p:nvSpPr>
        <p:spPr>
          <a:xfrm>
            <a:off x="8439360" y="2329301"/>
            <a:ext cx="2984438" cy="663358"/>
          </a:xfrm>
          <a:prstGeom prst="rect">
            <a:avLst/>
          </a:prstGeom>
        </p:spPr>
        <p:txBody>
          <a:bodyPr vert="horz" lIns="91440" tIns="45720" rIns="91440" bIns="45720" numCol="1" spcCol="365760" rtlCol="0" anchor="ctr">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lnSpc>
                <a:spcPts val="2000"/>
              </a:lnSpc>
            </a:pPr>
            <a:r>
              <a:rPr lang="en-US" altLang="zh-TW" sz="2000" b="1" dirty="0">
                <a:solidFill>
                  <a:schemeClr val="tx1">
                    <a:lumMod val="85000"/>
                    <a:lumOff val="15000"/>
                  </a:schemeClr>
                </a:solidFill>
                <a:latin typeface="+mn-lt"/>
                <a:ea typeface="標楷體" pitchFamily="65" charset="-120"/>
              </a:rPr>
              <a:t>P</a:t>
            </a:r>
            <a:r>
              <a:rPr lang="en-US" altLang="zh-TW" sz="2000" b="1" dirty="0" smtClean="0">
                <a:solidFill>
                  <a:schemeClr val="tx1">
                    <a:lumMod val="85000"/>
                    <a:lumOff val="15000"/>
                  </a:schemeClr>
                </a:solidFill>
                <a:latin typeface="+mn-lt"/>
                <a:ea typeface="標楷體" pitchFamily="65" charset="-120"/>
              </a:rPr>
              <a:t>roduct Ratio By Revenue  </a:t>
            </a:r>
            <a:endParaRPr lang="en-US" sz="2000" b="1" dirty="0">
              <a:solidFill>
                <a:schemeClr val="tx1">
                  <a:lumMod val="85000"/>
                  <a:lumOff val="15000"/>
                </a:schemeClr>
              </a:solidFill>
              <a:latin typeface="+mn-lt"/>
              <a:ea typeface="標楷體" pitchFamily="65" charset="-120"/>
              <a:cs typeface="Montserrat" charset="0"/>
            </a:endParaRPr>
          </a:p>
        </p:txBody>
      </p:sp>
      <p:sp>
        <p:nvSpPr>
          <p:cNvPr id="21" name="Subtitle 6">
            <a:extLst>
              <a:ext uri="{FF2B5EF4-FFF2-40B4-BE49-F238E27FC236}">
                <a16:creationId xmlns:a16="http://schemas.microsoft.com/office/drawing/2014/main" id="{392EFF37-476F-4F62-9037-868EF1A9A191}"/>
              </a:ext>
            </a:extLst>
          </p:cNvPr>
          <p:cNvSpPr txBox="1">
            <a:spLocks/>
          </p:cNvSpPr>
          <p:nvPr/>
        </p:nvSpPr>
        <p:spPr>
          <a:xfrm>
            <a:off x="8447672" y="3353429"/>
            <a:ext cx="3174969" cy="663358"/>
          </a:xfrm>
          <a:prstGeom prst="rect">
            <a:avLst/>
          </a:prstGeom>
        </p:spPr>
        <p:txBody>
          <a:bodyPr vert="horz" lIns="91440" tIns="45720" rIns="91440" bIns="45720" numCol="1" spcCol="365760" rtlCol="0" anchor="ctr">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lnSpc>
                <a:spcPts val="2000"/>
              </a:lnSpc>
            </a:pPr>
            <a:r>
              <a:rPr lang="en-US" altLang="zh-TW" sz="2000" b="1" dirty="0">
                <a:solidFill>
                  <a:schemeClr val="tx1">
                    <a:lumMod val="85000"/>
                    <a:lumOff val="15000"/>
                  </a:schemeClr>
                </a:solidFill>
                <a:latin typeface="+mn-lt"/>
                <a:ea typeface="標楷體" pitchFamily="65" charset="-120"/>
              </a:rPr>
              <a:t>Financial </a:t>
            </a:r>
            <a:r>
              <a:rPr lang="en-US" altLang="zh-TW" sz="2000" b="1" dirty="0" smtClean="0">
                <a:solidFill>
                  <a:schemeClr val="tx1">
                    <a:lumMod val="85000"/>
                    <a:lumOff val="15000"/>
                  </a:schemeClr>
                </a:solidFill>
                <a:latin typeface="+mn-lt"/>
                <a:ea typeface="標楷體" pitchFamily="65" charset="-120"/>
              </a:rPr>
              <a:t>Report</a:t>
            </a:r>
            <a:endParaRPr lang="en-US" altLang="zh-TW" sz="2000" b="1" dirty="0">
              <a:solidFill>
                <a:schemeClr val="tx1">
                  <a:lumMod val="85000"/>
                  <a:lumOff val="15000"/>
                </a:schemeClr>
              </a:solidFill>
              <a:latin typeface="+mn-lt"/>
              <a:ea typeface="標楷體" pitchFamily="65" charset="-120"/>
            </a:endParaRPr>
          </a:p>
        </p:txBody>
      </p:sp>
      <p:sp>
        <p:nvSpPr>
          <p:cNvPr id="22" name="Subtitle 6">
            <a:extLst>
              <a:ext uri="{FF2B5EF4-FFF2-40B4-BE49-F238E27FC236}">
                <a16:creationId xmlns:a16="http://schemas.microsoft.com/office/drawing/2014/main" id="{392EFF37-476F-4F62-9037-868EF1A9A191}"/>
              </a:ext>
            </a:extLst>
          </p:cNvPr>
          <p:cNvSpPr txBox="1">
            <a:spLocks/>
          </p:cNvSpPr>
          <p:nvPr/>
        </p:nvSpPr>
        <p:spPr>
          <a:xfrm>
            <a:off x="5178493" y="3389577"/>
            <a:ext cx="3915629" cy="663358"/>
          </a:xfrm>
          <a:prstGeom prst="rect">
            <a:avLst/>
          </a:prstGeom>
        </p:spPr>
        <p:txBody>
          <a:bodyPr vert="horz" lIns="91440" tIns="45720" rIns="91440" bIns="45720" numCol="1" spcCol="365760" rtlCol="0" anchor="ctr">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lnSpc>
                <a:spcPts val="2000"/>
              </a:lnSpc>
            </a:pPr>
            <a:r>
              <a:rPr lang="en-US" altLang="zh-TW" sz="2000" b="1" dirty="0" smtClean="0">
                <a:solidFill>
                  <a:schemeClr val="tx1">
                    <a:lumMod val="85000"/>
                    <a:lumOff val="15000"/>
                  </a:schemeClr>
                </a:solidFill>
                <a:latin typeface="+mn-lt"/>
                <a:ea typeface="標楷體" pitchFamily="65" charset="-120"/>
              </a:rPr>
              <a:t>Company Strength</a:t>
            </a:r>
            <a:endParaRPr lang="en-US" altLang="zh-TW" sz="2000" b="1" dirty="0">
              <a:solidFill>
                <a:schemeClr val="tx1">
                  <a:lumMod val="85000"/>
                  <a:lumOff val="15000"/>
                </a:schemeClr>
              </a:solidFill>
              <a:latin typeface="+mn-lt"/>
              <a:ea typeface="標楷體" pitchFamily="65" charset="-120"/>
              <a:cs typeface="Montserrat" charset="0"/>
            </a:endParaRPr>
          </a:p>
        </p:txBody>
      </p:sp>
      <p:sp>
        <p:nvSpPr>
          <p:cNvPr id="26" name="Subtitle 6">
            <a:extLst>
              <a:ext uri="{FF2B5EF4-FFF2-40B4-BE49-F238E27FC236}">
                <a16:creationId xmlns:a16="http://schemas.microsoft.com/office/drawing/2014/main" id="{392EFF37-476F-4F62-9037-868EF1A9A191}"/>
              </a:ext>
            </a:extLst>
          </p:cNvPr>
          <p:cNvSpPr txBox="1">
            <a:spLocks/>
          </p:cNvSpPr>
          <p:nvPr/>
        </p:nvSpPr>
        <p:spPr>
          <a:xfrm>
            <a:off x="8458756" y="4382531"/>
            <a:ext cx="3076801" cy="663358"/>
          </a:xfrm>
          <a:prstGeom prst="rect">
            <a:avLst/>
          </a:prstGeom>
        </p:spPr>
        <p:txBody>
          <a:bodyPr vert="horz" lIns="91440" tIns="45720" rIns="91440" bIns="45720" numCol="1" spcCol="365760" rtlCol="0" anchor="ctr">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lnSpc>
                <a:spcPts val="2000"/>
              </a:lnSpc>
            </a:pPr>
            <a:r>
              <a:rPr lang="en-US" altLang="zh-TW" sz="2000" b="1" dirty="0" smtClean="0">
                <a:solidFill>
                  <a:schemeClr val="tx1">
                    <a:lumMod val="85000"/>
                    <a:lumOff val="15000"/>
                  </a:schemeClr>
                </a:solidFill>
                <a:latin typeface="+mn-lt"/>
                <a:ea typeface="標楷體" pitchFamily="65" charset="-120"/>
              </a:rPr>
              <a:t>Kinko</a:t>
            </a:r>
            <a:r>
              <a:rPr lang="zh-TW" altLang="en-US" sz="2000" b="1" dirty="0" smtClean="0">
                <a:solidFill>
                  <a:schemeClr val="tx1">
                    <a:lumMod val="85000"/>
                    <a:lumOff val="15000"/>
                  </a:schemeClr>
                </a:solidFill>
                <a:latin typeface="+mn-lt"/>
                <a:ea typeface="標楷體" pitchFamily="65" charset="-120"/>
              </a:rPr>
              <a:t> </a:t>
            </a:r>
            <a:r>
              <a:rPr lang="en-US" altLang="zh-TW" sz="2000" b="1" dirty="0" smtClean="0">
                <a:solidFill>
                  <a:schemeClr val="tx1">
                    <a:lumMod val="85000"/>
                    <a:lumOff val="15000"/>
                  </a:schemeClr>
                </a:solidFill>
                <a:latin typeface="+mn-lt"/>
                <a:ea typeface="標楷體" pitchFamily="65" charset="-120"/>
              </a:rPr>
              <a:t>Vision</a:t>
            </a:r>
            <a:endParaRPr lang="en-US" altLang="zh-TW" sz="2000" b="1" dirty="0">
              <a:solidFill>
                <a:schemeClr val="tx1">
                  <a:lumMod val="85000"/>
                  <a:lumOff val="15000"/>
                </a:schemeClr>
              </a:solidFill>
              <a:latin typeface="+mn-lt"/>
              <a:ea typeface="標楷體" pitchFamily="65" charset="-120"/>
              <a:cs typeface="Montserrat" charset="0"/>
            </a:endParaRPr>
          </a:p>
        </p:txBody>
      </p:sp>
      <p:sp>
        <p:nvSpPr>
          <p:cNvPr id="27" name="Oval 70">
            <a:extLst>
              <a:ext uri="{FF2B5EF4-FFF2-40B4-BE49-F238E27FC236}">
                <a16:creationId xmlns:a16="http://schemas.microsoft.com/office/drawing/2014/main" id="{6FB64980-FCB6-455E-B536-3998922AC27A}"/>
              </a:ext>
            </a:extLst>
          </p:cNvPr>
          <p:cNvSpPr/>
          <p:nvPr/>
        </p:nvSpPr>
        <p:spPr>
          <a:xfrm>
            <a:off x="4347232" y="5391985"/>
            <a:ext cx="711764" cy="71176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p>
        </p:txBody>
      </p:sp>
      <p:sp>
        <p:nvSpPr>
          <p:cNvPr id="28" name="TextBox 71">
            <a:extLst>
              <a:ext uri="{FF2B5EF4-FFF2-40B4-BE49-F238E27FC236}">
                <a16:creationId xmlns:a16="http://schemas.microsoft.com/office/drawing/2014/main" id="{10F32ED7-CD70-4A62-8943-45A831F7097F}"/>
              </a:ext>
            </a:extLst>
          </p:cNvPr>
          <p:cNvSpPr txBox="1"/>
          <p:nvPr/>
        </p:nvSpPr>
        <p:spPr>
          <a:xfrm>
            <a:off x="4445351" y="5556600"/>
            <a:ext cx="516656" cy="400110"/>
          </a:xfrm>
          <a:prstGeom prst="rect">
            <a:avLst/>
          </a:prstGeom>
          <a:noFill/>
        </p:spPr>
        <p:txBody>
          <a:bodyPr wrap="square" rtlCol="0">
            <a:spAutoFit/>
          </a:bodyPr>
          <a:lstStyle/>
          <a:p>
            <a:pPr algn="ctr"/>
            <a:r>
              <a:rPr lang="en-US" sz="2000" b="1" dirty="0" smtClean="0">
                <a:solidFill>
                  <a:schemeClr val="bg1"/>
                </a:solidFill>
                <a:latin typeface="Roboto Slab" pitchFamily="2" charset="0"/>
                <a:ea typeface="Roboto Slab" pitchFamily="2" charset="0"/>
                <a:cs typeface="Bebas" charset="0"/>
              </a:rPr>
              <a:t>05</a:t>
            </a:r>
            <a:endParaRPr lang="en-US" sz="2000" b="1" dirty="0">
              <a:solidFill>
                <a:schemeClr val="bg1"/>
              </a:solidFill>
              <a:latin typeface="Roboto Slab" pitchFamily="2" charset="0"/>
              <a:ea typeface="Roboto Slab" pitchFamily="2" charset="0"/>
              <a:cs typeface="Bebas" charset="0"/>
            </a:endParaRPr>
          </a:p>
        </p:txBody>
      </p:sp>
      <p:sp>
        <p:nvSpPr>
          <p:cNvPr id="29" name="Subtitle 6">
            <a:extLst>
              <a:ext uri="{FF2B5EF4-FFF2-40B4-BE49-F238E27FC236}">
                <a16:creationId xmlns:a16="http://schemas.microsoft.com/office/drawing/2014/main" id="{2F810A1C-6660-4E36-B579-2B632E9431B6}"/>
              </a:ext>
            </a:extLst>
          </p:cNvPr>
          <p:cNvSpPr txBox="1">
            <a:spLocks/>
          </p:cNvSpPr>
          <p:nvPr/>
        </p:nvSpPr>
        <p:spPr>
          <a:xfrm>
            <a:off x="5159102" y="5419978"/>
            <a:ext cx="3917437" cy="663358"/>
          </a:xfrm>
          <a:prstGeom prst="rect">
            <a:avLst/>
          </a:prstGeom>
        </p:spPr>
        <p:txBody>
          <a:bodyPr vert="horz" lIns="91440" tIns="45720" rIns="91440" bIns="45720" numCol="1" spcCol="365760" rtlCol="0" anchor="ctr">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lnSpc>
                <a:spcPts val="2000"/>
              </a:lnSpc>
            </a:pPr>
            <a:r>
              <a:rPr lang="en-US" altLang="zh-TW" sz="2000" b="1" dirty="0" smtClean="0">
                <a:solidFill>
                  <a:schemeClr val="tx1">
                    <a:lumMod val="85000"/>
                    <a:lumOff val="15000"/>
                  </a:schemeClr>
                </a:solidFill>
                <a:latin typeface="+mn-lt"/>
                <a:ea typeface="標楷體" pitchFamily="65" charset="-120"/>
                <a:cs typeface="Montserrat" charset="0"/>
              </a:rPr>
              <a:t>IOT</a:t>
            </a:r>
            <a:r>
              <a:rPr lang="zh-TW" altLang="en-US" sz="2000" b="1" dirty="0" smtClean="0">
                <a:solidFill>
                  <a:schemeClr val="tx1">
                    <a:lumMod val="85000"/>
                    <a:lumOff val="15000"/>
                  </a:schemeClr>
                </a:solidFill>
                <a:latin typeface="+mn-lt"/>
                <a:ea typeface="標楷體" pitchFamily="65" charset="-120"/>
                <a:cs typeface="Montserrat" charset="0"/>
              </a:rPr>
              <a:t> </a:t>
            </a:r>
            <a:r>
              <a:rPr lang="en-US" altLang="zh-TW" sz="2000" b="1" dirty="0" smtClean="0">
                <a:solidFill>
                  <a:schemeClr val="tx1">
                    <a:lumMod val="85000"/>
                    <a:lumOff val="15000"/>
                  </a:schemeClr>
                </a:solidFill>
                <a:latin typeface="+mn-lt"/>
                <a:ea typeface="標楷體" pitchFamily="65" charset="-120"/>
                <a:cs typeface="Montserrat" charset="0"/>
              </a:rPr>
              <a:t>Lens</a:t>
            </a:r>
            <a:endParaRPr lang="en-US" sz="2000" b="1" dirty="0">
              <a:solidFill>
                <a:schemeClr val="tx1">
                  <a:lumMod val="85000"/>
                  <a:lumOff val="15000"/>
                </a:schemeClr>
              </a:solidFill>
              <a:latin typeface="+mn-lt"/>
              <a:ea typeface="標楷體" pitchFamily="65" charset="-120"/>
              <a:cs typeface="Montserrat" charset="0"/>
            </a:endParaRPr>
          </a:p>
        </p:txBody>
      </p:sp>
      <p:sp>
        <p:nvSpPr>
          <p:cNvPr id="30" name="Oval 70">
            <a:extLst>
              <a:ext uri="{FF2B5EF4-FFF2-40B4-BE49-F238E27FC236}">
                <a16:creationId xmlns:a16="http://schemas.microsoft.com/office/drawing/2014/main" id="{6FB64980-FCB6-455E-B536-3998922AC27A}"/>
              </a:ext>
            </a:extLst>
          </p:cNvPr>
          <p:cNvSpPr/>
          <p:nvPr/>
        </p:nvSpPr>
        <p:spPr>
          <a:xfrm>
            <a:off x="7653446" y="1315278"/>
            <a:ext cx="711764" cy="71176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71">
            <a:extLst>
              <a:ext uri="{FF2B5EF4-FFF2-40B4-BE49-F238E27FC236}">
                <a16:creationId xmlns:a16="http://schemas.microsoft.com/office/drawing/2014/main" id="{10F32ED7-CD70-4A62-8943-45A831F7097F}"/>
              </a:ext>
            </a:extLst>
          </p:cNvPr>
          <p:cNvSpPr txBox="1"/>
          <p:nvPr/>
        </p:nvSpPr>
        <p:spPr>
          <a:xfrm>
            <a:off x="7751565" y="1442569"/>
            <a:ext cx="516656" cy="400110"/>
          </a:xfrm>
          <a:prstGeom prst="rect">
            <a:avLst/>
          </a:prstGeom>
          <a:noFill/>
        </p:spPr>
        <p:txBody>
          <a:bodyPr wrap="square" rtlCol="0">
            <a:spAutoFit/>
          </a:bodyPr>
          <a:lstStyle/>
          <a:p>
            <a:pPr algn="ctr"/>
            <a:r>
              <a:rPr lang="en-US" sz="2000" b="1" dirty="0" smtClean="0">
                <a:solidFill>
                  <a:schemeClr val="bg1"/>
                </a:solidFill>
                <a:latin typeface="Roboto Slab" pitchFamily="2" charset="0"/>
                <a:ea typeface="Roboto Slab" pitchFamily="2" charset="0"/>
                <a:cs typeface="Bebas" charset="0"/>
              </a:rPr>
              <a:t>06</a:t>
            </a:r>
            <a:endParaRPr lang="en-US" sz="2000" b="1" dirty="0">
              <a:solidFill>
                <a:schemeClr val="bg1"/>
              </a:solidFill>
              <a:latin typeface="Roboto Slab" pitchFamily="2" charset="0"/>
              <a:ea typeface="Roboto Slab" pitchFamily="2" charset="0"/>
              <a:cs typeface="Bebas" charset="0"/>
            </a:endParaRPr>
          </a:p>
        </p:txBody>
      </p:sp>
      <p:sp>
        <p:nvSpPr>
          <p:cNvPr id="32" name="Subtitle 6">
            <a:extLst>
              <a:ext uri="{FF2B5EF4-FFF2-40B4-BE49-F238E27FC236}">
                <a16:creationId xmlns:a16="http://schemas.microsoft.com/office/drawing/2014/main" id="{392EFF37-476F-4F62-9037-868EF1A9A191}"/>
              </a:ext>
            </a:extLst>
          </p:cNvPr>
          <p:cNvSpPr txBox="1">
            <a:spLocks/>
          </p:cNvSpPr>
          <p:nvPr/>
        </p:nvSpPr>
        <p:spPr>
          <a:xfrm>
            <a:off x="8458756" y="1341562"/>
            <a:ext cx="3397090" cy="663358"/>
          </a:xfrm>
          <a:prstGeom prst="rect">
            <a:avLst/>
          </a:prstGeom>
        </p:spPr>
        <p:txBody>
          <a:bodyPr vert="horz" lIns="91440" tIns="45720" rIns="91440" bIns="45720" numCol="1" spcCol="365760" rtlCol="0" anchor="ctr">
            <a:noAutofit/>
          </a:bodyPr>
          <a:lstStyle>
            <a:lvl1pPr marL="0" indent="0" algn="ctr" defTabSz="914400" rtl="0" eaLnBrk="1" latinLnBrk="0" hangingPunct="1">
              <a:lnSpc>
                <a:spcPct val="90000"/>
              </a:lnSpc>
              <a:spcBef>
                <a:spcPts val="1000"/>
              </a:spcBef>
              <a:buFont typeface="Arial"/>
              <a:buNone/>
              <a:defRPr sz="1200" b="0" i="0" kern="1200">
                <a:solidFill>
                  <a:schemeClr val="accent1"/>
                </a:solidFill>
                <a:latin typeface="Montserrat Light" charset="0"/>
                <a:ea typeface="Montserrat Light" charset="0"/>
                <a:cs typeface="Montserrat Light" charset="0"/>
              </a:defRPr>
            </a:lvl1pPr>
            <a:lvl2pPr marL="457200" indent="0" algn="ctr" defTabSz="914400" rtl="0" eaLnBrk="1" latinLnBrk="0" hangingPunct="1">
              <a:lnSpc>
                <a:spcPct val="90000"/>
              </a:lnSpc>
              <a:spcBef>
                <a:spcPts val="500"/>
              </a:spcBef>
              <a:buFont typeface="Arial"/>
              <a:buNone/>
              <a:defRPr sz="2000" b="0" i="0" kern="1200">
                <a:solidFill>
                  <a:schemeClr val="tx1"/>
                </a:solidFill>
                <a:latin typeface="Montserrat Light" charset="0"/>
                <a:ea typeface="Montserrat Light" charset="0"/>
                <a:cs typeface="Montserrat Light" charset="0"/>
              </a:defRPr>
            </a:lvl2pPr>
            <a:lvl3pPr marL="914400" indent="0" algn="ctr" defTabSz="914400" rtl="0" eaLnBrk="1" latinLnBrk="0" hangingPunct="1">
              <a:lnSpc>
                <a:spcPct val="90000"/>
              </a:lnSpc>
              <a:spcBef>
                <a:spcPts val="500"/>
              </a:spcBef>
              <a:buFont typeface="Arial"/>
              <a:buNone/>
              <a:defRPr sz="1800" b="0" i="0" kern="1200">
                <a:solidFill>
                  <a:schemeClr val="tx1"/>
                </a:solidFill>
                <a:latin typeface="Montserrat Light" charset="0"/>
                <a:ea typeface="Montserrat Light" charset="0"/>
                <a:cs typeface="Montserrat Light" charset="0"/>
              </a:defRPr>
            </a:lvl3pPr>
            <a:lvl4pPr marL="13716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4pPr>
            <a:lvl5pPr marL="1828800" indent="0" algn="ctr" defTabSz="914400" rtl="0" eaLnBrk="1" latinLnBrk="0" hangingPunct="1">
              <a:lnSpc>
                <a:spcPct val="90000"/>
              </a:lnSpc>
              <a:spcBef>
                <a:spcPts val="500"/>
              </a:spcBef>
              <a:buFont typeface="Arial"/>
              <a:buNone/>
              <a:defRPr sz="1600" b="0" i="0" kern="1200">
                <a:solidFill>
                  <a:schemeClr val="tx1"/>
                </a:solidFill>
                <a:latin typeface="Montserrat Light" charset="0"/>
                <a:ea typeface="Montserrat Light" charset="0"/>
                <a:cs typeface="Montserrat Light" charset="0"/>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l">
              <a:lnSpc>
                <a:spcPts val="2000"/>
              </a:lnSpc>
            </a:pPr>
            <a:r>
              <a:rPr lang="en-US" altLang="zh-TW" sz="2000" b="1" dirty="0" smtClean="0">
                <a:solidFill>
                  <a:schemeClr val="tx1">
                    <a:lumMod val="85000"/>
                    <a:lumOff val="15000"/>
                  </a:schemeClr>
                </a:solidFill>
                <a:latin typeface="+mn-lt"/>
                <a:ea typeface="標楷體" pitchFamily="65" charset="-120"/>
              </a:rPr>
              <a:t>Infrared </a:t>
            </a:r>
            <a:r>
              <a:rPr lang="en-US" altLang="zh-TW" sz="2000" b="1" dirty="0">
                <a:solidFill>
                  <a:schemeClr val="tx1">
                    <a:lumMod val="85000"/>
                    <a:lumOff val="15000"/>
                  </a:schemeClr>
                </a:solidFill>
                <a:latin typeface="+mn-lt"/>
                <a:ea typeface="標楷體" pitchFamily="65" charset="-120"/>
              </a:rPr>
              <a:t>Thermal Imaging Lens</a:t>
            </a:r>
          </a:p>
        </p:txBody>
      </p:sp>
      <p:sp>
        <p:nvSpPr>
          <p:cNvPr id="2" name="文字方塊 1"/>
          <p:cNvSpPr txBox="1"/>
          <p:nvPr/>
        </p:nvSpPr>
        <p:spPr>
          <a:xfrm>
            <a:off x="1585925" y="2992659"/>
            <a:ext cx="2217595" cy="830997"/>
          </a:xfrm>
          <a:prstGeom prst="rect">
            <a:avLst/>
          </a:prstGeom>
          <a:solidFill>
            <a:schemeClr val="bg1"/>
          </a:solidFill>
        </p:spPr>
        <p:txBody>
          <a:bodyPr wrap="none" rtlCol="0">
            <a:spAutoFit/>
          </a:bodyPr>
          <a:lstStyle/>
          <a:p>
            <a:r>
              <a:rPr lang="en-US" altLang="zh-TW" sz="4800" b="1" dirty="0" smtClean="0">
                <a:effectLst>
                  <a:outerShdw blurRad="38100" dist="38100" dir="2700000" algn="tl">
                    <a:srgbClr val="000000">
                      <a:alpha val="43137"/>
                    </a:srgbClr>
                  </a:outerShdw>
                </a:effectLst>
              </a:rPr>
              <a:t>Content</a:t>
            </a:r>
            <a:endParaRPr lang="zh-TW" altLang="en-US" sz="4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660697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normAutofit/>
          </a:bodyPr>
          <a:lstStyle/>
          <a:p>
            <a:r>
              <a:rPr lang="en-US" altLang="zh-TW" sz="3600" b="1" dirty="0" smtClean="0">
                <a:latin typeface="+mn-lt"/>
              </a:rPr>
              <a:t>Disclaimer</a:t>
            </a:r>
            <a:endParaRPr lang="zh-TW" altLang="en-US" sz="3600" b="1" dirty="0">
              <a:latin typeface="+mn-lt"/>
            </a:endParaRPr>
          </a:p>
        </p:txBody>
      </p:sp>
      <p:sp>
        <p:nvSpPr>
          <p:cNvPr id="6" name="內容版面配置區 2"/>
          <p:cNvSpPr>
            <a:spLocks noGrp="1"/>
          </p:cNvSpPr>
          <p:nvPr>
            <p:ph idx="1"/>
          </p:nvPr>
        </p:nvSpPr>
        <p:spPr>
          <a:xfrm>
            <a:off x="251520" y="1268760"/>
            <a:ext cx="11460310" cy="4968552"/>
          </a:xfrm>
        </p:spPr>
        <p:txBody>
          <a:bodyPr>
            <a:normAutofit fontScale="92500" lnSpcReduction="20000"/>
          </a:bodyPr>
          <a:lstStyle/>
          <a:p>
            <a:pPr algn="just">
              <a:buFont typeface="Wingdings" pitchFamily="2" charset="2"/>
              <a:buChar char="Ø"/>
            </a:pPr>
            <a:r>
              <a:rPr lang="en-US" altLang="zh-TW" sz="3200" dirty="0">
                <a:latin typeface="+mn-lt"/>
              </a:rPr>
              <a:t>The information contained in this presentation, including all forward-looking information, it  subjects to change without notice, whether as a result of new updates, further events or otherwise, and Kinko Optical Co., </a:t>
            </a:r>
            <a:r>
              <a:rPr lang="en-US" altLang="zh-TW" sz="3200" dirty="0" smtClean="0">
                <a:latin typeface="+mn-lt"/>
              </a:rPr>
              <a:t>Ltd </a:t>
            </a:r>
            <a:r>
              <a:rPr lang="en-US" altLang="zh-TW" sz="3200" dirty="0">
                <a:latin typeface="+mn-lt"/>
              </a:rPr>
              <a:t>undertakes no obligation to publicly update or revise the information contained in this </a:t>
            </a:r>
            <a:r>
              <a:rPr lang="en-US" altLang="zh-TW" sz="3200" dirty="0" smtClean="0">
                <a:latin typeface="+mn-lt"/>
              </a:rPr>
              <a:t>presentation.</a:t>
            </a:r>
            <a:endParaRPr lang="en-US" altLang="zh-TW" sz="3200" dirty="0">
              <a:latin typeface="+mn-lt"/>
            </a:endParaRPr>
          </a:p>
          <a:p>
            <a:pPr algn="just">
              <a:buFont typeface="Wingdings" pitchFamily="2" charset="2"/>
              <a:buChar char="Ø"/>
            </a:pPr>
            <a:endParaRPr lang="en-US" altLang="zh-TW" sz="3200" dirty="0" smtClean="0">
              <a:latin typeface="+mn-lt"/>
            </a:endParaRPr>
          </a:p>
          <a:p>
            <a:pPr algn="just">
              <a:buFont typeface="Wingdings" pitchFamily="2" charset="2"/>
              <a:buChar char="Ø"/>
            </a:pPr>
            <a:r>
              <a:rPr lang="en-US" altLang="zh-TW" sz="3200" dirty="0" smtClean="0">
                <a:latin typeface="+mn-lt"/>
              </a:rPr>
              <a:t>Investors </a:t>
            </a:r>
            <a:r>
              <a:rPr lang="en-US" altLang="zh-TW" sz="3200" dirty="0">
                <a:latin typeface="+mn-lt"/>
              </a:rPr>
              <a:t>should not regard the above forward-looking information as legally binding but as information subject to change. No guarantees regarding the completeness, accuracy, and reliability of information contained are made explicitly or implicitly. They are not intended to represent complete statement of the Company, industry or future development</a:t>
            </a:r>
            <a:r>
              <a:rPr lang="en-US" altLang="zh-TW" sz="3200" dirty="0" smtClean="0">
                <a:latin typeface="+mn-lt"/>
              </a:rPr>
              <a:t>.</a:t>
            </a:r>
            <a:endParaRPr lang="en-US" altLang="zh-TW" sz="3200" dirty="0">
              <a:latin typeface="+mn-lt"/>
            </a:endParaRPr>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pPr/>
              <a:t>2</a:t>
            </a:fld>
            <a:endParaRPr lang="zh-TW" alt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23311" y="188684"/>
            <a:ext cx="7704143" cy="720247"/>
          </a:xfrm>
        </p:spPr>
        <p:txBody>
          <a:bodyPr>
            <a:noAutofit/>
          </a:bodyPr>
          <a:lstStyle/>
          <a:p>
            <a:r>
              <a:rPr lang="en-US" altLang="zh-TW" sz="3600" b="1" dirty="0" smtClean="0">
                <a:latin typeface="+mn-lt"/>
              </a:rPr>
              <a:t>Company Profile</a:t>
            </a:r>
            <a:endParaRPr lang="zh-TW" altLang="en-US" sz="3600" b="1" dirty="0">
              <a:latin typeface="+mn-lt"/>
            </a:endParaRPr>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pPr/>
              <a:t>3</a:t>
            </a:fld>
            <a:endParaRPr lang="zh-TW" altLang="en-US"/>
          </a:p>
        </p:txBody>
      </p:sp>
      <p:sp>
        <p:nvSpPr>
          <p:cNvPr id="7" name="矩形 6"/>
          <p:cNvSpPr/>
          <p:nvPr/>
        </p:nvSpPr>
        <p:spPr>
          <a:xfrm>
            <a:off x="367606" y="981522"/>
            <a:ext cx="6092825" cy="707886"/>
          </a:xfrm>
          <a:prstGeom prst="rect">
            <a:avLst/>
          </a:prstGeom>
        </p:spPr>
        <p:txBody>
          <a:bodyPr>
            <a:spAutoFit/>
          </a:bodyPr>
          <a:lstStyle/>
          <a:p>
            <a:pPr marL="342900" indent="-342900">
              <a:buFont typeface="Wingdings" panose="05000000000000000000" pitchFamily="2" charset="2"/>
              <a:buChar char="n"/>
            </a:pPr>
            <a:r>
              <a:rPr lang="en-US" altLang="zh-TW" sz="2000" b="1" dirty="0" smtClean="0">
                <a:ea typeface="標楷體" pitchFamily="65" charset="-120"/>
                <a:cs typeface="Open Sans" panose="020B0606030504020204" pitchFamily="34" charset="0"/>
              </a:rPr>
              <a:t>Kinko </a:t>
            </a:r>
            <a:r>
              <a:rPr lang="en-US" altLang="zh-TW" sz="2000" b="1" dirty="0">
                <a:ea typeface="標楷體" pitchFamily="65" charset="-120"/>
                <a:cs typeface="Open Sans" panose="020B0606030504020204" pitchFamily="34" charset="0"/>
              </a:rPr>
              <a:t>Optical CO., </a:t>
            </a:r>
            <a:r>
              <a:rPr lang="en-US" altLang="zh-TW" sz="2000" b="1" dirty="0" smtClean="0">
                <a:ea typeface="標楷體" pitchFamily="65" charset="-120"/>
                <a:cs typeface="Open Sans" panose="020B0606030504020204" pitchFamily="34" charset="0"/>
              </a:rPr>
              <a:t>Ltd. </a:t>
            </a:r>
            <a:br>
              <a:rPr lang="en-US" altLang="zh-TW" sz="2000" b="1" dirty="0" smtClean="0">
                <a:ea typeface="標楷體" pitchFamily="65" charset="-120"/>
                <a:cs typeface="Open Sans" panose="020B0606030504020204" pitchFamily="34" charset="0"/>
              </a:rPr>
            </a:br>
            <a:r>
              <a:rPr lang="zh-TW" altLang="en-US" sz="2000" b="1" dirty="0" smtClean="0">
                <a:latin typeface="標楷體" pitchFamily="65" charset="-120"/>
                <a:ea typeface="標楷體" pitchFamily="65" charset="-120"/>
              </a:rPr>
              <a:t>今</a:t>
            </a:r>
            <a:r>
              <a:rPr lang="zh-TW" altLang="en-US" sz="2000" b="1" dirty="0">
                <a:latin typeface="標楷體" pitchFamily="65" charset="-120"/>
                <a:ea typeface="標楷體" pitchFamily="65" charset="-120"/>
              </a:rPr>
              <a:t>國光學工業</a:t>
            </a:r>
            <a:r>
              <a:rPr lang="zh-TW" altLang="en-US" sz="2000" b="1" dirty="0" smtClean="0">
                <a:latin typeface="標楷體" pitchFamily="65" charset="-120"/>
                <a:ea typeface="標楷體" pitchFamily="65" charset="-120"/>
              </a:rPr>
              <a:t>股份有限公司</a:t>
            </a:r>
            <a:endParaRPr lang="zh-TW" altLang="en-US" sz="2000" b="1" dirty="0">
              <a:ea typeface="標楷體" pitchFamily="65" charset="-120"/>
              <a:cs typeface="Open Sans" panose="020B0606030504020204" pitchFamily="34" charset="0"/>
            </a:endParaRPr>
          </a:p>
        </p:txBody>
      </p:sp>
      <p:graphicFrame>
        <p:nvGraphicFramePr>
          <p:cNvPr id="10" name="Group 76"/>
          <p:cNvGraphicFramePr>
            <a:graphicFrameLocks noGrp="1"/>
          </p:cNvGraphicFramePr>
          <p:nvPr>
            <p:extLst>
              <p:ext uri="{D42A27DB-BD31-4B8C-83A1-F6EECF244321}">
                <p14:modId xmlns:p14="http://schemas.microsoft.com/office/powerpoint/2010/main" val="2171239183"/>
              </p:ext>
            </p:extLst>
          </p:nvPr>
        </p:nvGraphicFramePr>
        <p:xfrm>
          <a:off x="367606" y="1845618"/>
          <a:ext cx="5615911" cy="4550480"/>
        </p:xfrm>
        <a:graphic>
          <a:graphicData uri="http://schemas.openxmlformats.org/drawingml/2006/table">
            <a:tbl>
              <a:tblPr/>
              <a:tblGrid>
                <a:gridCol w="2018218">
                  <a:extLst>
                    <a:ext uri="{9D8B030D-6E8A-4147-A177-3AD203B41FA5}">
                      <a16:colId xmlns:a16="http://schemas.microsoft.com/office/drawing/2014/main" val="20000"/>
                    </a:ext>
                  </a:extLst>
                </a:gridCol>
                <a:gridCol w="3597693">
                  <a:extLst>
                    <a:ext uri="{9D8B030D-6E8A-4147-A177-3AD203B41FA5}">
                      <a16:colId xmlns:a16="http://schemas.microsoft.com/office/drawing/2014/main" val="20001"/>
                    </a:ext>
                  </a:extLst>
                </a:gridCol>
              </a:tblGrid>
              <a:tr h="31404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800" b="0" i="0" u="none" strike="noStrike" cap="none" normalizeH="0" baseline="0" dirty="0" smtClean="0">
                          <a:ln>
                            <a:noFill/>
                          </a:ln>
                          <a:solidFill>
                            <a:schemeClr val="tx1"/>
                          </a:solidFill>
                          <a:effectLst/>
                          <a:latin typeface="Calibri" pitchFamily="34" charset="0"/>
                          <a:ea typeface="微軟正黑體" pitchFamily="34" charset="-120"/>
                        </a:rPr>
                        <a:t>Established:</a:t>
                      </a:r>
                      <a:endParaRPr kumimoji="0" lang="zh-TW" altLang="en-US" sz="1800" b="0" i="0" u="none" strike="noStrike" cap="none" normalizeH="0" baseline="0" dirty="0" smtClean="0">
                        <a:ln>
                          <a:noFill/>
                        </a:ln>
                        <a:solidFill>
                          <a:schemeClr val="tx1"/>
                        </a:solidFill>
                        <a:effectLst/>
                        <a:latin typeface="Calibri" pitchFamily="34" charset="0"/>
                        <a:ea typeface="微軟正黑體" pitchFamily="34" charset="-120"/>
                      </a:endParaRPr>
                    </a:p>
                  </a:txBody>
                  <a:tcPr marL="90170" marR="90170" marT="46990" marB="46990" horzOverflow="overflow">
                    <a:lnL cap="flat">
                      <a:noFill/>
                    </a:lnL>
                    <a:lnR cap="flat">
                      <a:noFill/>
                    </a:lnR>
                    <a:lnT cap="fla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34" charset="0"/>
                          <a:ea typeface="微軟正黑體" pitchFamily="34" charset="-120"/>
                        </a:rPr>
                        <a:t>19</a:t>
                      </a:r>
                      <a:r>
                        <a:rPr kumimoji="0" lang="en-US" sz="1800" b="0" i="0" u="none" strike="noStrike" cap="none" normalizeH="0" baseline="30000" dirty="0" smtClean="0">
                          <a:ln>
                            <a:noFill/>
                          </a:ln>
                          <a:solidFill>
                            <a:schemeClr val="tx1"/>
                          </a:solidFill>
                          <a:effectLst/>
                          <a:latin typeface="Calibri" pitchFamily="34" charset="0"/>
                          <a:ea typeface="微軟正黑體" pitchFamily="34" charset="-120"/>
                        </a:rPr>
                        <a:t>th</a:t>
                      </a:r>
                      <a:r>
                        <a:rPr kumimoji="0" lang="en-US" sz="1800" b="0" i="0" u="none" strike="noStrike" cap="none" normalizeH="0" baseline="0" dirty="0" smtClean="0">
                          <a:ln>
                            <a:noFill/>
                          </a:ln>
                          <a:solidFill>
                            <a:schemeClr val="tx1"/>
                          </a:solidFill>
                          <a:effectLst/>
                          <a:latin typeface="Calibri" pitchFamily="34" charset="0"/>
                          <a:ea typeface="微軟正黑體" pitchFamily="34" charset="-120"/>
                        </a:rPr>
                        <a:t> June 1980</a:t>
                      </a:r>
                      <a:endParaRPr kumimoji="0" lang="zh-CN" altLang="en-US" sz="1800" b="0" i="0" u="none" strike="noStrike" cap="none" normalizeH="0" baseline="0" dirty="0" smtClean="0">
                        <a:ln>
                          <a:noFill/>
                        </a:ln>
                        <a:solidFill>
                          <a:schemeClr val="tx1"/>
                        </a:solidFill>
                        <a:effectLst/>
                        <a:latin typeface="Calibri" pitchFamily="34" charset="0"/>
                        <a:ea typeface="微軟正黑體" pitchFamily="34" charset="-120"/>
                      </a:endParaRPr>
                    </a:p>
                  </a:txBody>
                  <a:tcPr marL="90170" marR="90170" marT="46990" marB="46990" horzOverflow="overflow">
                    <a:lnL cap="flat">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r h="39422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800" b="0" i="0" u="none" strike="noStrike" cap="none" normalizeH="0" baseline="0" dirty="0" smtClean="0">
                          <a:ln>
                            <a:noFill/>
                          </a:ln>
                          <a:solidFill>
                            <a:schemeClr val="tx1"/>
                          </a:solidFill>
                          <a:effectLst/>
                          <a:latin typeface="Calibri" pitchFamily="34" charset="0"/>
                          <a:ea typeface="微軟正黑體" pitchFamily="34" charset="-120"/>
                        </a:rPr>
                        <a:t>Founder/C.E.O.</a:t>
                      </a:r>
                      <a:endParaRPr kumimoji="0" lang="zh-TW" altLang="en-US" sz="1800" b="0" i="0" u="none" strike="noStrike" cap="none" normalizeH="0" baseline="0" dirty="0" smtClean="0">
                        <a:ln>
                          <a:noFill/>
                        </a:ln>
                        <a:solidFill>
                          <a:schemeClr val="tx1"/>
                        </a:solidFill>
                        <a:effectLst/>
                        <a:latin typeface="Calibri" pitchFamily="34" charset="0"/>
                        <a:ea typeface="微軟正黑體" pitchFamily="34" charset="-120"/>
                      </a:endParaRPr>
                    </a:p>
                  </a:txBody>
                  <a:tcPr marL="90170" marR="90170" marT="46990" marB="46990" horzOverflow="overflow">
                    <a:lnL cap="flat">
                      <a:noFill/>
                    </a:lnL>
                    <a:lnR cap="flat">
                      <a:noFill/>
                    </a:lnR>
                    <a:lnT cap="fla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lang="en-US" altLang="zh-TW" sz="1800" dirty="0" smtClean="0">
                          <a:solidFill>
                            <a:schemeClr val="tx1"/>
                          </a:solidFill>
                          <a:latin typeface="Calibri" pitchFamily="34" charset="0"/>
                          <a:cs typeface="Arial" pitchFamily="34" charset="0"/>
                        </a:rPr>
                        <a:t>Mr. Chen, </a:t>
                      </a:r>
                      <a:r>
                        <a:rPr lang="en-US" altLang="zh-TW" sz="1800" dirty="0" err="1" smtClean="0">
                          <a:solidFill>
                            <a:schemeClr val="tx1"/>
                          </a:solidFill>
                          <a:latin typeface="Calibri" pitchFamily="34" charset="0"/>
                          <a:cs typeface="Arial" pitchFamily="34" charset="0"/>
                        </a:rPr>
                        <a:t>Ching</a:t>
                      </a:r>
                      <a:r>
                        <a:rPr lang="en-US" altLang="zh-TW" sz="1800" dirty="0" smtClean="0">
                          <a:solidFill>
                            <a:schemeClr val="tx1"/>
                          </a:solidFill>
                          <a:latin typeface="Calibri" pitchFamily="34" charset="0"/>
                          <a:cs typeface="Arial" pitchFamily="34" charset="0"/>
                        </a:rPr>
                        <a:t>-Chi (Kent)</a:t>
                      </a:r>
                    </a:p>
                  </a:txBody>
                  <a:tcPr marL="90170" marR="90170" marT="46990" marB="46990" horzOverflow="overflow">
                    <a:lnL cap="flat">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1"/>
                  </a:ext>
                </a:extLst>
              </a:tr>
              <a:tr h="31404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800" b="0" i="0" u="none" strike="noStrike" cap="none" normalizeH="0" baseline="0" dirty="0" smtClean="0">
                          <a:ln>
                            <a:noFill/>
                          </a:ln>
                          <a:solidFill>
                            <a:schemeClr val="tx1"/>
                          </a:solidFill>
                          <a:effectLst/>
                          <a:latin typeface="Calibri" pitchFamily="34" charset="0"/>
                          <a:ea typeface="微軟正黑體" pitchFamily="34" charset="-120"/>
                        </a:rPr>
                        <a:t>GM:</a:t>
                      </a:r>
                      <a:endParaRPr kumimoji="0" lang="zh-TW" altLang="en-US" sz="1800" b="0" i="0" u="none" strike="noStrike" cap="none" normalizeH="0" baseline="0" dirty="0" smtClean="0">
                        <a:ln>
                          <a:noFill/>
                        </a:ln>
                        <a:solidFill>
                          <a:schemeClr val="tx1"/>
                        </a:solidFill>
                        <a:effectLst/>
                        <a:latin typeface="Calibri" pitchFamily="34" charset="0"/>
                        <a:ea typeface="微軟正黑體" pitchFamily="34" charset="-120"/>
                      </a:endParaRPr>
                    </a:p>
                  </a:txBody>
                  <a:tcPr marL="90170" marR="90170" marT="46990" marB="46990" horzOverflow="overflow">
                    <a:lnL cap="flat">
                      <a:noFill/>
                    </a:lnL>
                    <a:lnR cap="flat">
                      <a:noFill/>
                    </a:lnR>
                    <a:lnT cap="fla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lang="en-US" altLang="zh-TW" sz="1800" dirty="0" smtClean="0">
                          <a:solidFill>
                            <a:schemeClr val="tx1"/>
                          </a:solidFill>
                          <a:latin typeface="Calibri" pitchFamily="34" charset="0"/>
                          <a:cs typeface="Arial" pitchFamily="34" charset="0"/>
                        </a:rPr>
                        <a:t>Mr. Chen, Yi</a:t>
                      </a:r>
                      <a:r>
                        <a:rPr lang="en-US" altLang="zh-TW" sz="1800" baseline="0" dirty="0" smtClean="0">
                          <a:solidFill>
                            <a:schemeClr val="tx1"/>
                          </a:solidFill>
                          <a:latin typeface="Calibri" pitchFamily="34" charset="0"/>
                          <a:cs typeface="Arial" pitchFamily="34" charset="0"/>
                        </a:rPr>
                        <a:t>-Fang</a:t>
                      </a:r>
                      <a:r>
                        <a:rPr lang="en-US" altLang="zh-TW" sz="1800" dirty="0" smtClean="0">
                          <a:solidFill>
                            <a:schemeClr val="tx1"/>
                          </a:solidFill>
                          <a:latin typeface="Calibri" pitchFamily="34" charset="0"/>
                          <a:cs typeface="Arial" pitchFamily="34" charset="0"/>
                        </a:rPr>
                        <a:t> </a:t>
                      </a:r>
                      <a:r>
                        <a:rPr lang="en-US" altLang="zh-TW" sz="1800" smtClean="0">
                          <a:solidFill>
                            <a:schemeClr val="tx1"/>
                          </a:solidFill>
                          <a:latin typeface="Calibri" pitchFamily="34" charset="0"/>
                          <a:cs typeface="Arial" pitchFamily="34" charset="0"/>
                        </a:rPr>
                        <a:t>(Jason)</a:t>
                      </a:r>
                      <a:endParaRPr lang="en-US" altLang="zh-TW" sz="1800" dirty="0" smtClean="0">
                        <a:solidFill>
                          <a:schemeClr val="tx1"/>
                        </a:solidFill>
                        <a:latin typeface="Calibri" pitchFamily="34" charset="0"/>
                        <a:cs typeface="Arial" pitchFamily="34" charset="0"/>
                      </a:endParaRPr>
                    </a:p>
                  </a:txBody>
                  <a:tcPr marL="90170" marR="90170" marT="46990" marB="46990" horzOverflow="overflow">
                    <a:lnL cap="flat">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2"/>
                  </a:ext>
                </a:extLst>
              </a:tr>
              <a:tr h="4056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800" b="0" i="0" u="none" strike="noStrike" cap="none" normalizeH="0" baseline="0" dirty="0" smtClean="0">
                          <a:ln>
                            <a:noFill/>
                          </a:ln>
                          <a:solidFill>
                            <a:schemeClr val="tx1"/>
                          </a:solidFill>
                          <a:effectLst/>
                          <a:latin typeface="Calibri" pitchFamily="34" charset="0"/>
                          <a:ea typeface="微軟正黑體" pitchFamily="34" charset="-120"/>
                        </a:rPr>
                        <a:t>Registered capital:</a:t>
                      </a:r>
                      <a:endParaRPr kumimoji="0" lang="zh-TW" altLang="en-US" sz="1800" b="0" i="0" u="none" strike="noStrike" cap="none" normalizeH="0" baseline="0" dirty="0" smtClean="0">
                        <a:ln>
                          <a:noFill/>
                        </a:ln>
                        <a:solidFill>
                          <a:schemeClr val="tx1"/>
                        </a:solidFill>
                        <a:effectLst/>
                        <a:latin typeface="Calibri" pitchFamily="34" charset="0"/>
                        <a:ea typeface="微軟正黑體" pitchFamily="34" charset="-120"/>
                      </a:endParaRPr>
                    </a:p>
                  </a:txBody>
                  <a:tcPr marL="90170" marR="90170" marT="46990" marB="46990" horzOverflow="overflow">
                    <a:lnL cap="flat">
                      <a:noFill/>
                    </a:lnL>
                    <a:lnR cap="flat">
                      <a:noFill/>
                    </a:lnR>
                    <a:lnT cap="fla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34" charset="0"/>
                          <a:ea typeface="微軟正黑體" pitchFamily="34" charset="-120"/>
                        </a:rPr>
                        <a:t>Approx: NTD 1.74 Billion </a:t>
                      </a:r>
                      <a:endParaRPr kumimoji="0" lang="zh-CN" altLang="en-US" sz="1800" b="0" i="0" u="none" strike="noStrike" cap="none" normalizeH="0" baseline="0" dirty="0" smtClean="0">
                        <a:ln>
                          <a:noFill/>
                        </a:ln>
                        <a:solidFill>
                          <a:schemeClr val="tx1"/>
                        </a:solidFill>
                        <a:effectLst/>
                        <a:latin typeface="Calibri" pitchFamily="34" charset="0"/>
                        <a:ea typeface="微軟正黑體" pitchFamily="34" charset="-120"/>
                      </a:endParaRPr>
                    </a:p>
                  </a:txBody>
                  <a:tcPr marL="90170" marR="90170" marT="46990" marB="46990" horzOverflow="overflow">
                    <a:lnL cap="flat">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3"/>
                  </a:ext>
                </a:extLst>
              </a:tr>
              <a:tr h="75844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800" b="0" i="0" u="none" strike="noStrike" cap="none" normalizeH="0" baseline="0" dirty="0" smtClean="0">
                          <a:ln>
                            <a:noFill/>
                          </a:ln>
                          <a:solidFill>
                            <a:schemeClr val="tx1"/>
                          </a:solidFill>
                          <a:effectLst/>
                          <a:latin typeface="Calibri" pitchFamily="34" charset="0"/>
                          <a:ea typeface="微軟正黑體" pitchFamily="34" charset="-120"/>
                        </a:rPr>
                        <a:t>Main business units:</a:t>
                      </a:r>
                      <a:endParaRPr kumimoji="0" lang="zh-TW" altLang="en-US" sz="1800" b="0" i="0" u="none" strike="noStrike" cap="none" normalizeH="0" baseline="0" dirty="0" smtClean="0">
                        <a:ln>
                          <a:noFill/>
                        </a:ln>
                        <a:solidFill>
                          <a:schemeClr val="tx1"/>
                        </a:solidFill>
                        <a:effectLst/>
                        <a:latin typeface="Calibri" pitchFamily="34" charset="0"/>
                        <a:ea typeface="微軟正黑體" pitchFamily="34" charset="-120"/>
                      </a:endParaRPr>
                    </a:p>
                  </a:txBody>
                  <a:tcPr marL="90170" marR="90170" marT="46990" marB="46990" horzOverflow="overflow">
                    <a:lnL cap="flat">
                      <a:noFill/>
                    </a:lnL>
                    <a:lnR cap="flat">
                      <a:noFill/>
                    </a:lnR>
                    <a:lnT cap="flat">
                      <a:noFill/>
                    </a:lnT>
                    <a:lnB cap="flat">
                      <a:noFill/>
                    </a:lnB>
                    <a:lnTlToBr>
                      <a:noFill/>
                    </a:lnTlToBr>
                    <a:lnBlToTr>
                      <a:noFill/>
                    </a:lnBlToTr>
                    <a:noFill/>
                  </a:tcPr>
                </a:tc>
                <a:tc>
                  <a:txBody>
                    <a:bodyPr/>
                    <a:lstStyle/>
                    <a:p>
                      <a:pPr marL="339725" indent="-339725">
                        <a:lnSpc>
                          <a:spcPct val="90000"/>
                        </a:lnSpc>
                        <a:spcBef>
                          <a:spcPts val="500"/>
                        </a:spcBef>
                        <a:buClr>
                          <a:srgbClr val="C00000"/>
                        </a:buClr>
                        <a:buFont typeface="Wingdings" pitchFamily="2" charset="2"/>
                        <a:buNone/>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r>
                        <a:rPr lang="en-US" altLang="zh-TW" sz="1800" dirty="0" smtClean="0">
                          <a:solidFill>
                            <a:schemeClr val="tx1"/>
                          </a:solidFill>
                          <a:latin typeface="Calibri" pitchFamily="34" charset="0"/>
                          <a:cs typeface="Arial" pitchFamily="34" charset="0"/>
                        </a:rPr>
                        <a:t>Glass Lens / Molding Glass Lens /</a:t>
                      </a:r>
                    </a:p>
                    <a:p>
                      <a:pPr marL="0" indent="0">
                        <a:lnSpc>
                          <a:spcPct val="90000"/>
                        </a:lnSpc>
                        <a:spcBef>
                          <a:spcPts val="500"/>
                        </a:spcBef>
                        <a:buClr>
                          <a:srgbClr val="C00000"/>
                        </a:buClr>
                        <a:buFont typeface="Wingdings" pitchFamily="2" charset="2"/>
                        <a:buNone/>
                        <a:tabLst>
                          <a:tab pos="0"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r>
                        <a:rPr lang="en-US" altLang="zh-TW" sz="1800" dirty="0" smtClean="0">
                          <a:solidFill>
                            <a:schemeClr val="tx1"/>
                          </a:solidFill>
                          <a:latin typeface="Calibri" pitchFamily="34" charset="0"/>
                          <a:cs typeface="Arial" pitchFamily="34" charset="0"/>
                        </a:rPr>
                        <a:t>Lens units /Optical Lens design &amp;</a:t>
                      </a:r>
                      <a:r>
                        <a:rPr lang="en-US" altLang="zh-TW" sz="1800" baseline="0" dirty="0" smtClean="0">
                          <a:solidFill>
                            <a:schemeClr val="tx1"/>
                          </a:solidFill>
                          <a:latin typeface="Calibri" pitchFamily="34" charset="0"/>
                          <a:cs typeface="Arial" pitchFamily="34" charset="0"/>
                        </a:rPr>
                        <a:t> </a:t>
                      </a:r>
                      <a:r>
                        <a:rPr lang="en-US" altLang="zh-TW" sz="1800" dirty="0" smtClean="0">
                          <a:solidFill>
                            <a:schemeClr val="tx1"/>
                          </a:solidFill>
                          <a:latin typeface="Calibri" pitchFamily="34" charset="0"/>
                          <a:cs typeface="Arial" pitchFamily="34" charset="0"/>
                        </a:rPr>
                        <a:t>manufacture </a:t>
                      </a:r>
                    </a:p>
                  </a:txBody>
                  <a:tcPr marL="90170" marR="90170" marT="46990" marB="46990" horzOverflow="overflow">
                    <a:lnL cap="flat">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4"/>
                  </a:ext>
                </a:extLst>
              </a:tr>
              <a:tr h="54073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800" b="0" i="0" u="none" strike="noStrike" cap="none" normalizeH="0" baseline="0" dirty="0" smtClean="0">
                          <a:ln>
                            <a:noFill/>
                          </a:ln>
                          <a:solidFill>
                            <a:schemeClr val="tx1"/>
                          </a:solidFill>
                          <a:effectLst/>
                          <a:latin typeface="Calibri" pitchFamily="34" charset="0"/>
                          <a:ea typeface="微軟正黑體" pitchFamily="34" charset="-120"/>
                        </a:rPr>
                        <a:t>Numbers of Employee:</a:t>
                      </a:r>
                      <a:endParaRPr kumimoji="0" lang="zh-TW" altLang="en-US" sz="1800" b="0" i="0" u="none" strike="noStrike" cap="none" normalizeH="0" baseline="0" dirty="0" smtClean="0">
                        <a:ln>
                          <a:noFill/>
                        </a:ln>
                        <a:solidFill>
                          <a:schemeClr val="tx1"/>
                        </a:solidFill>
                        <a:effectLst/>
                        <a:latin typeface="Calibri" pitchFamily="34" charset="0"/>
                        <a:ea typeface="微軟正黑體" pitchFamily="34" charset="-120"/>
                      </a:endParaRPr>
                    </a:p>
                  </a:txBody>
                  <a:tcPr marL="90170" marR="90170" marT="46990" marB="46990" anchor="ctr" horzOverflow="overflow">
                    <a:lnL cap="flat">
                      <a:noFill/>
                    </a:lnL>
                    <a:lnR cap="flat">
                      <a:noFill/>
                    </a:lnR>
                    <a:lnT cap="fla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chemeClr val="tx1"/>
                          </a:solidFill>
                          <a:effectLst/>
                          <a:latin typeface="Calibri" pitchFamily="34" charset="0"/>
                          <a:ea typeface="微軟正黑體" pitchFamily="34" charset="-120"/>
                        </a:rPr>
                        <a:t>1,698 people </a:t>
                      </a:r>
                      <a:endParaRPr kumimoji="0" lang="zh-CN" altLang="en-US" sz="1800" b="0" i="0" u="none" strike="noStrike" cap="none" normalizeH="0" baseline="0" dirty="0" smtClean="0">
                        <a:ln>
                          <a:noFill/>
                        </a:ln>
                        <a:solidFill>
                          <a:schemeClr val="tx1"/>
                        </a:solidFill>
                        <a:effectLst/>
                        <a:latin typeface="Calibri" pitchFamily="34" charset="0"/>
                        <a:ea typeface="微軟正黑體" pitchFamily="34" charset="-120"/>
                      </a:endParaRPr>
                    </a:p>
                  </a:txBody>
                  <a:tcPr marL="90170" marR="90170" marT="46990" marB="46990" anchor="ctr" horzOverflow="overflow">
                    <a:lnL cap="flat">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5"/>
                  </a:ext>
                </a:extLst>
              </a:tr>
              <a:tr h="31404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800" b="0" i="0" u="none" strike="noStrike" cap="none" normalizeH="0" baseline="0" dirty="0" smtClean="0">
                          <a:ln>
                            <a:noFill/>
                          </a:ln>
                          <a:solidFill>
                            <a:schemeClr val="tx1"/>
                          </a:solidFill>
                          <a:effectLst/>
                          <a:latin typeface="Calibri" pitchFamily="34" charset="0"/>
                          <a:ea typeface="微軟正黑體" pitchFamily="34" charset="-120"/>
                        </a:rPr>
                        <a:t>H.Q.:</a:t>
                      </a:r>
                      <a:endParaRPr kumimoji="0" lang="zh-TW" altLang="en-US" sz="1800" b="0" i="0" u="none" strike="noStrike" cap="none" normalizeH="0" baseline="0" dirty="0" smtClean="0">
                        <a:ln>
                          <a:noFill/>
                        </a:ln>
                        <a:solidFill>
                          <a:schemeClr val="tx1"/>
                        </a:solidFill>
                        <a:effectLst/>
                        <a:latin typeface="Calibri" pitchFamily="34" charset="0"/>
                        <a:ea typeface="微軟正黑體" pitchFamily="34" charset="-120"/>
                      </a:endParaRPr>
                    </a:p>
                  </a:txBody>
                  <a:tcPr marL="90170" marR="90170" marT="46990" marB="46990" horzOverflow="overflow">
                    <a:lnL cap="flat">
                      <a:noFill/>
                    </a:lnL>
                    <a:lnR cap="flat">
                      <a:noFill/>
                    </a:lnR>
                    <a:lnT cap="fla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Calibri" pitchFamily="34" charset="0"/>
                          <a:ea typeface="微軟正黑體" pitchFamily="34" charset="-120"/>
                        </a:rPr>
                        <a:t>Kinko Optical </a:t>
                      </a:r>
                      <a:r>
                        <a:rPr kumimoji="0" lang="en-US" sz="1800" b="0" i="0" u="none" strike="noStrike" cap="none" normalizeH="0" baseline="0" dirty="0" smtClean="0">
                          <a:ln>
                            <a:noFill/>
                          </a:ln>
                          <a:solidFill>
                            <a:schemeClr val="tx1"/>
                          </a:solidFill>
                          <a:effectLst/>
                          <a:latin typeface="Calibri" pitchFamily="34" charset="0"/>
                          <a:ea typeface="微軟正黑體" pitchFamily="34" charset="-120"/>
                        </a:rPr>
                        <a:t>(Taichung Taiwan)</a:t>
                      </a:r>
                    </a:p>
                  </a:txBody>
                  <a:tcPr marL="90170" marR="90170" marT="46990" marB="46990" horzOverflow="overflow">
                    <a:lnL cap="flat">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6"/>
                  </a:ext>
                </a:extLst>
              </a:tr>
              <a:tr h="31404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TW" sz="1800" b="0" i="0" u="none" strike="noStrike" cap="none" normalizeH="0" baseline="0" dirty="0" smtClean="0">
                          <a:ln>
                            <a:noFill/>
                          </a:ln>
                          <a:solidFill>
                            <a:schemeClr val="tx1"/>
                          </a:solidFill>
                          <a:effectLst/>
                          <a:latin typeface="Calibri" pitchFamily="34" charset="0"/>
                          <a:ea typeface="微軟正黑體" pitchFamily="34" charset="-120"/>
                        </a:rPr>
                        <a:t>Factories:</a:t>
                      </a:r>
                      <a:endParaRPr kumimoji="0" lang="zh-TW" altLang="en-US" sz="1800" b="0" i="0" u="none" strike="noStrike" cap="none" normalizeH="0" baseline="0" dirty="0" smtClean="0">
                        <a:ln>
                          <a:noFill/>
                        </a:ln>
                        <a:solidFill>
                          <a:schemeClr val="tx1"/>
                        </a:solidFill>
                        <a:effectLst/>
                        <a:latin typeface="Calibri" pitchFamily="34" charset="0"/>
                        <a:ea typeface="微軟正黑體" pitchFamily="34" charset="-120"/>
                      </a:endParaRPr>
                    </a:p>
                  </a:txBody>
                  <a:tcPr marL="90170" marR="90170" marT="46990" marB="46990" horzOverflow="overflow">
                    <a:lnL cap="flat">
                      <a:noFill/>
                    </a:lnL>
                    <a:lnR cap="flat">
                      <a:noFill/>
                    </a:lnR>
                    <a:lnT cap="fla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dirty="0" smtClean="0">
                          <a:ln>
                            <a:noFill/>
                          </a:ln>
                          <a:solidFill>
                            <a:schemeClr val="tx1"/>
                          </a:solidFill>
                          <a:effectLst/>
                          <a:latin typeface="Calibri" pitchFamily="34" charset="0"/>
                          <a:ea typeface="微軟正黑體" pitchFamily="34" charset="-120"/>
                        </a:rPr>
                        <a:t>Kinko Optical </a:t>
                      </a:r>
                      <a:r>
                        <a:rPr kumimoji="0" lang="en-US" sz="1800" b="0" i="0" u="none" strike="noStrike" cap="none" normalizeH="0" baseline="0" dirty="0" smtClean="0">
                          <a:ln>
                            <a:noFill/>
                          </a:ln>
                          <a:solidFill>
                            <a:schemeClr val="tx1"/>
                          </a:solidFill>
                          <a:effectLst/>
                          <a:latin typeface="Calibri" pitchFamily="34" charset="0"/>
                          <a:ea typeface="微軟正黑體" pitchFamily="34" charset="-120"/>
                        </a:rPr>
                        <a:t>(Taichung Taiwan)</a:t>
                      </a:r>
                    </a:p>
                  </a:txBody>
                  <a:tcPr marL="90170" marR="90170" marT="46990" marB="46990" horzOverflow="overflow">
                    <a:lnL cap="flat">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7"/>
                  </a:ext>
                </a:extLst>
              </a:tr>
              <a:tr h="314049">
                <a:tc>
                  <a:txBody>
                    <a:bodyPr/>
                    <a:lstStyle/>
                    <a:p>
                      <a:pPr marL="0" marR="0" lvl="0" indent="0" algn="dist" defTabSz="914400" rtl="0" eaLnBrk="1" fontAlgn="base" latinLnBrk="0" hangingPunct="1">
                        <a:lnSpc>
                          <a:spcPct val="100000"/>
                        </a:lnSpc>
                        <a:spcBef>
                          <a:spcPct val="20000"/>
                        </a:spcBef>
                        <a:spcAft>
                          <a:spcPct val="0"/>
                        </a:spcAft>
                        <a:buClrTx/>
                        <a:buSzTx/>
                        <a:buFontTx/>
                        <a:buNone/>
                        <a:tabLst/>
                      </a:pPr>
                      <a:endParaRPr kumimoji="0" lang="zh-TW" altLang="en-US" sz="1800" b="0" i="0" u="none" strike="noStrike" cap="none" normalizeH="0" baseline="0" dirty="0" smtClean="0">
                        <a:ln>
                          <a:noFill/>
                        </a:ln>
                        <a:solidFill>
                          <a:schemeClr val="tx1"/>
                        </a:solidFill>
                        <a:effectLst/>
                        <a:latin typeface="Calibri" pitchFamily="34" charset="0"/>
                        <a:ea typeface="微軟正黑體" pitchFamily="34" charset="-120"/>
                      </a:endParaRPr>
                    </a:p>
                  </a:txBody>
                  <a:tcPr marL="90170" marR="90170" marT="46990" marB="46990" horzOverflow="overflow">
                    <a:lnL cap="flat">
                      <a:noFill/>
                    </a:lnL>
                    <a:lnR cap="flat">
                      <a:noFill/>
                    </a:lnR>
                    <a:lnT cap="fla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altLang="zh-CN" sz="1800" b="0" i="0" u="none" strike="noStrike" cap="none" normalizeH="0" baseline="0" dirty="0" err="1" smtClean="0">
                          <a:ln>
                            <a:noFill/>
                          </a:ln>
                          <a:solidFill>
                            <a:schemeClr val="tx1"/>
                          </a:solidFill>
                          <a:effectLst/>
                          <a:latin typeface="Calibri" pitchFamily="34" charset="0"/>
                          <a:ea typeface="微軟正黑體" pitchFamily="34" charset="-120"/>
                        </a:rPr>
                        <a:t>Foshan</a:t>
                      </a:r>
                      <a:r>
                        <a:rPr kumimoji="0" lang="en-US" altLang="zh-CN" sz="1800" b="0" i="0" u="none" strike="noStrike" cap="none" normalizeH="0" baseline="0" dirty="0" smtClean="0">
                          <a:ln>
                            <a:noFill/>
                          </a:ln>
                          <a:solidFill>
                            <a:schemeClr val="tx1"/>
                          </a:solidFill>
                          <a:effectLst/>
                          <a:latin typeface="Calibri" pitchFamily="34" charset="0"/>
                          <a:ea typeface="微軟正黑體" pitchFamily="34" charset="-120"/>
                        </a:rPr>
                        <a:t> </a:t>
                      </a:r>
                      <a:r>
                        <a:rPr kumimoji="0" lang="en-US" altLang="zh-CN" sz="1800" b="0" i="0" u="none" strike="noStrike" cap="none" normalizeH="0" baseline="0" dirty="0" err="1" smtClean="0">
                          <a:ln>
                            <a:noFill/>
                          </a:ln>
                          <a:solidFill>
                            <a:schemeClr val="tx1"/>
                          </a:solidFill>
                          <a:effectLst/>
                          <a:latin typeface="Calibri" pitchFamily="34" charset="0"/>
                          <a:ea typeface="微軟正黑體" pitchFamily="34" charset="-120"/>
                        </a:rPr>
                        <a:t>HuaGuo</a:t>
                      </a:r>
                      <a:r>
                        <a:rPr kumimoji="0" lang="en-US" altLang="zh-CN" sz="1800" b="0" i="0" u="none" strike="noStrike" cap="none" normalizeH="0" baseline="0" dirty="0" smtClean="0">
                          <a:ln>
                            <a:noFill/>
                          </a:ln>
                          <a:solidFill>
                            <a:schemeClr val="tx1"/>
                          </a:solidFill>
                          <a:effectLst/>
                          <a:latin typeface="Calibri" pitchFamily="34" charset="0"/>
                          <a:ea typeface="微軟正黑體" pitchFamily="34" charset="-120"/>
                        </a:rPr>
                        <a:t> (</a:t>
                      </a:r>
                      <a:r>
                        <a:rPr kumimoji="0" lang="en-US" altLang="zh-CN" sz="1800" b="0" i="0" u="none" strike="noStrike" cap="none" normalizeH="0" baseline="0" dirty="0" err="1" smtClean="0">
                          <a:ln>
                            <a:noFill/>
                          </a:ln>
                          <a:solidFill>
                            <a:schemeClr val="tx1"/>
                          </a:solidFill>
                          <a:effectLst/>
                          <a:latin typeface="Calibri" pitchFamily="34" charset="0"/>
                          <a:ea typeface="微軟正黑體" pitchFamily="34" charset="-120"/>
                        </a:rPr>
                        <a:t>GuangDong</a:t>
                      </a:r>
                      <a:r>
                        <a:rPr kumimoji="0" lang="en-US" altLang="zh-CN" sz="1800" b="0" i="0" u="none" strike="noStrike" cap="none" normalizeH="0" baseline="0" dirty="0" smtClean="0">
                          <a:ln>
                            <a:noFill/>
                          </a:ln>
                          <a:solidFill>
                            <a:schemeClr val="tx1"/>
                          </a:solidFill>
                          <a:effectLst/>
                          <a:latin typeface="Calibri" pitchFamily="34" charset="0"/>
                          <a:ea typeface="微軟正黑體" pitchFamily="34" charset="-120"/>
                        </a:rPr>
                        <a:t> China)</a:t>
                      </a:r>
                      <a:endParaRPr kumimoji="0" lang="en-US" sz="1800" b="0" i="0" u="none" strike="noStrike" cap="none" normalizeH="0" baseline="0" dirty="0" smtClean="0">
                        <a:ln>
                          <a:noFill/>
                        </a:ln>
                        <a:solidFill>
                          <a:schemeClr val="tx1"/>
                        </a:solidFill>
                        <a:effectLst/>
                        <a:latin typeface="Calibri" pitchFamily="34" charset="0"/>
                        <a:ea typeface="微軟正黑體" pitchFamily="34" charset="-120"/>
                      </a:endParaRPr>
                    </a:p>
                  </a:txBody>
                  <a:tcPr marL="90170" marR="90170" marT="46990" marB="46990" horzOverflow="overflow">
                    <a:lnL cap="flat">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8"/>
                  </a:ext>
                </a:extLst>
              </a:tr>
              <a:tr h="314049">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0" lang="zh-TW" altLang="en-US" sz="1800" b="0" i="0" u="none" strike="noStrike" cap="none" normalizeH="0" baseline="0" dirty="0" smtClean="0">
                        <a:ln>
                          <a:noFill/>
                        </a:ln>
                        <a:solidFill>
                          <a:schemeClr val="tx1"/>
                        </a:solidFill>
                        <a:effectLst/>
                        <a:latin typeface="Calibri" pitchFamily="34" charset="0"/>
                        <a:ea typeface="微軟正黑體" pitchFamily="34" charset="-120"/>
                        <a:cs typeface="+mn-cs"/>
                      </a:endParaRPr>
                    </a:p>
                  </a:txBody>
                  <a:tcPr marL="90170" marR="90170" marT="46990" marB="46990" horzOverflow="overflow">
                    <a:lnL cap="flat">
                      <a:noFill/>
                    </a:lnL>
                    <a:lnR cap="flat">
                      <a:noFill/>
                    </a:lnR>
                    <a:lnT cap="fla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Calibri" pitchFamily="34" charset="0"/>
                        <a:ea typeface="微軟正黑體" pitchFamily="34" charset="-120"/>
                      </a:endParaRPr>
                    </a:p>
                  </a:txBody>
                  <a:tcPr marL="90170" marR="90170" marT="46990" marB="46990" horzOverflow="overflow">
                    <a:lnL cap="flat">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9"/>
                  </a:ext>
                </a:extLst>
              </a:tr>
            </a:tbl>
          </a:graphicData>
        </a:graphic>
      </p:graphicFrame>
      <p:pic>
        <p:nvPicPr>
          <p:cNvPr id="11" name="Picture 2"/>
          <p:cNvPicPr>
            <a:picLocks noChangeAspect="1" noChangeArrowheads="1"/>
          </p:cNvPicPr>
          <p:nvPr/>
        </p:nvPicPr>
        <p:blipFill>
          <a:blip r:embed="rId2" cstate="print"/>
          <a:srcRect/>
          <a:stretch>
            <a:fillRect/>
          </a:stretch>
        </p:blipFill>
        <p:spPr bwMode="auto">
          <a:xfrm>
            <a:off x="6023198" y="188684"/>
            <a:ext cx="5904656" cy="6303249"/>
          </a:xfrm>
          <a:prstGeom prst="rect">
            <a:avLst/>
          </a:prstGeom>
          <a:noFill/>
          <a:ln w="9525">
            <a:noFill/>
            <a:miter lim="800000"/>
            <a:headEnd/>
            <a:tailEnd/>
          </a:ln>
        </p:spPr>
      </p:pic>
    </p:spTree>
    <p:extLst>
      <p:ext uri="{BB962C8B-B14F-4D97-AF65-F5344CB8AC3E}">
        <p14:creationId xmlns:p14="http://schemas.microsoft.com/office/powerpoint/2010/main" val="23595973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23311" y="188684"/>
            <a:ext cx="7704143" cy="720247"/>
          </a:xfrm>
        </p:spPr>
        <p:txBody>
          <a:bodyPr>
            <a:noAutofit/>
          </a:bodyPr>
          <a:lstStyle/>
          <a:p>
            <a:r>
              <a:rPr lang="en-US" altLang="zh-TW" sz="3600" b="1" dirty="0" smtClean="0">
                <a:latin typeface="+mn-lt"/>
              </a:rPr>
              <a:t>Strength of KINKO</a:t>
            </a:r>
            <a:endParaRPr lang="zh-TW" altLang="en-US" sz="3600" b="1" dirty="0">
              <a:latin typeface="+mn-lt"/>
            </a:endParaRPr>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pPr/>
              <a:t>4</a:t>
            </a:fld>
            <a:endParaRPr lang="zh-TW" altLang="en-US"/>
          </a:p>
        </p:txBody>
      </p:sp>
      <p:sp>
        <p:nvSpPr>
          <p:cNvPr id="7" name="矩形 6"/>
          <p:cNvSpPr/>
          <p:nvPr/>
        </p:nvSpPr>
        <p:spPr>
          <a:xfrm>
            <a:off x="262558" y="1341562"/>
            <a:ext cx="5832648" cy="4339650"/>
          </a:xfrm>
          <a:prstGeom prst="rect">
            <a:avLst/>
          </a:prstGeom>
        </p:spPr>
        <p:txBody>
          <a:bodyPr wrap="square">
            <a:spAutoFit/>
          </a:bodyPr>
          <a:lstStyle/>
          <a:p>
            <a:pPr fontAlgn="base">
              <a:spcBef>
                <a:spcPct val="0"/>
              </a:spcBef>
              <a:spcAft>
                <a:spcPct val="0"/>
              </a:spcAft>
              <a:buFont typeface="Wingdings" pitchFamily="2" charset="2"/>
              <a:buChar char="n"/>
            </a:pPr>
            <a:r>
              <a:rPr lang="en-US" altLang="zh-TW" sz="2300" dirty="0">
                <a:solidFill>
                  <a:srgbClr val="000000"/>
                </a:solidFill>
                <a:ea typeface="微軟正黑體" pitchFamily="34" charset="-120"/>
              </a:rPr>
              <a:t> Nearly </a:t>
            </a:r>
            <a:r>
              <a:rPr lang="en-US" altLang="zh-TW" sz="2300" dirty="0" smtClean="0">
                <a:solidFill>
                  <a:srgbClr val="000000"/>
                </a:solidFill>
                <a:ea typeface="微軟正黑體" pitchFamily="34" charset="-120"/>
              </a:rPr>
              <a:t>43 </a:t>
            </a:r>
            <a:r>
              <a:rPr lang="en-US" altLang="zh-TW" sz="2300" dirty="0">
                <a:solidFill>
                  <a:srgbClr val="000000"/>
                </a:solidFill>
                <a:ea typeface="微軟正黑體" pitchFamily="34" charset="-120"/>
              </a:rPr>
              <a:t>years experience with glass polished lens, </a:t>
            </a:r>
            <a:r>
              <a:rPr lang="en-US" altLang="zh-TW" sz="2300" dirty="0" smtClean="0">
                <a:solidFill>
                  <a:srgbClr val="000000"/>
                </a:solidFill>
                <a:ea typeface="微軟正黑體" pitchFamily="34" charset="-120"/>
              </a:rPr>
              <a:t>20 </a:t>
            </a:r>
            <a:r>
              <a:rPr lang="en-US" altLang="zh-TW" sz="2300" dirty="0">
                <a:solidFill>
                  <a:srgbClr val="000000"/>
                </a:solidFill>
                <a:ea typeface="微軟正黑體" pitchFamily="34" charset="-120"/>
              </a:rPr>
              <a:t>years with molding glass and </a:t>
            </a:r>
            <a:r>
              <a:rPr lang="en-US" altLang="zh-TW" sz="2300" dirty="0" smtClean="0">
                <a:ea typeface="微軟正黑體" pitchFamily="34" charset="-120"/>
              </a:rPr>
              <a:t>17</a:t>
            </a:r>
            <a:r>
              <a:rPr lang="en-US" altLang="zh-TW" sz="2300" dirty="0" smtClean="0">
                <a:solidFill>
                  <a:srgbClr val="000000"/>
                </a:solidFill>
                <a:ea typeface="微軟正黑體" pitchFamily="34" charset="-120"/>
              </a:rPr>
              <a:t> </a:t>
            </a:r>
            <a:r>
              <a:rPr lang="en-US" altLang="zh-TW" sz="2300" dirty="0">
                <a:solidFill>
                  <a:srgbClr val="000000"/>
                </a:solidFill>
                <a:ea typeface="微軟正黑體" pitchFamily="34" charset="-120"/>
              </a:rPr>
              <a:t>years with lens units.</a:t>
            </a:r>
          </a:p>
          <a:p>
            <a:pPr fontAlgn="base">
              <a:spcBef>
                <a:spcPct val="0"/>
              </a:spcBef>
              <a:spcAft>
                <a:spcPct val="0"/>
              </a:spcAft>
              <a:buFont typeface="Wingdings" pitchFamily="2" charset="2"/>
              <a:buChar char="n"/>
            </a:pPr>
            <a:endParaRPr kumimoji="1" lang="en-US" altLang="zh-TW" sz="2300" dirty="0">
              <a:ea typeface="標楷體" pitchFamily="65" charset="-120"/>
              <a:cs typeface="新細明體" pitchFamily="18" charset="-120"/>
            </a:endParaRPr>
          </a:p>
          <a:p>
            <a:pPr lvl="0" eaLnBrk="0" fontAlgn="base" hangingPunct="0">
              <a:spcBef>
                <a:spcPct val="0"/>
              </a:spcBef>
              <a:spcAft>
                <a:spcPct val="0"/>
              </a:spcAft>
              <a:buFont typeface="Wingdings" pitchFamily="2" charset="2"/>
              <a:buChar char="n"/>
            </a:pPr>
            <a:r>
              <a:rPr kumimoji="1" lang="zh-TW" altLang="en-US" sz="2300" dirty="0">
                <a:ea typeface="標楷體" pitchFamily="65" charset="-120"/>
                <a:cs typeface="Calibri" pitchFamily="34" charset="0"/>
              </a:rPr>
              <a:t> </a:t>
            </a:r>
            <a:r>
              <a:rPr kumimoji="1" lang="en-US" altLang="zh-TW" sz="2300" dirty="0">
                <a:ea typeface="標楷體" pitchFamily="65" charset="-120"/>
                <a:cs typeface="Calibri" pitchFamily="34" charset="0"/>
              </a:rPr>
              <a:t>Professional and experienced </a:t>
            </a:r>
            <a:r>
              <a:rPr lang="en-US" altLang="zh-TW" sz="2300" dirty="0">
                <a:solidFill>
                  <a:srgbClr val="000000"/>
                </a:solidFill>
                <a:ea typeface="微軟正黑體" pitchFamily="34" charset="-120"/>
              </a:rPr>
              <a:t>R&amp;D members could perform outstanding techniques.</a:t>
            </a:r>
          </a:p>
          <a:p>
            <a:pPr lvl="0" eaLnBrk="0" fontAlgn="base" hangingPunct="0">
              <a:spcBef>
                <a:spcPct val="0"/>
              </a:spcBef>
              <a:spcAft>
                <a:spcPct val="0"/>
              </a:spcAft>
              <a:buFont typeface="Wingdings" pitchFamily="2" charset="2"/>
              <a:buChar char="n"/>
            </a:pPr>
            <a:endParaRPr kumimoji="1" lang="en-US" altLang="zh-TW" sz="2300" dirty="0">
              <a:ea typeface="標楷體" pitchFamily="65" charset="-120"/>
              <a:cs typeface="新細明體" pitchFamily="18" charset="-120"/>
            </a:endParaRPr>
          </a:p>
          <a:p>
            <a:pPr lvl="0" eaLnBrk="0" fontAlgn="base" hangingPunct="0">
              <a:spcBef>
                <a:spcPct val="0"/>
              </a:spcBef>
              <a:spcAft>
                <a:spcPct val="0"/>
              </a:spcAft>
              <a:buFont typeface="Wingdings" pitchFamily="2" charset="2"/>
              <a:buChar char="n"/>
            </a:pPr>
            <a:r>
              <a:rPr kumimoji="1" lang="zh-TW" altLang="en-US" sz="2300" dirty="0">
                <a:ea typeface="標楷體" pitchFamily="65" charset="-120"/>
                <a:cs typeface="Calibri" pitchFamily="34" charset="0"/>
              </a:rPr>
              <a:t> </a:t>
            </a:r>
            <a:r>
              <a:rPr lang="en-US" altLang="zh-TW" sz="2300" dirty="0">
                <a:solidFill>
                  <a:srgbClr val="000000"/>
                </a:solidFill>
                <a:ea typeface="微軟正黑體" pitchFamily="34" charset="-120"/>
              </a:rPr>
              <a:t>Cooperate with top-notch companies in different industries.</a:t>
            </a:r>
          </a:p>
          <a:p>
            <a:pPr lvl="0" eaLnBrk="0" fontAlgn="base" hangingPunct="0">
              <a:spcBef>
                <a:spcPct val="0"/>
              </a:spcBef>
              <a:spcAft>
                <a:spcPct val="0"/>
              </a:spcAft>
              <a:buFont typeface="Wingdings" pitchFamily="2" charset="2"/>
              <a:buChar char="n"/>
            </a:pPr>
            <a:endParaRPr kumimoji="1" lang="en-US" altLang="zh-TW" sz="2300" dirty="0">
              <a:ea typeface="標楷體" pitchFamily="65" charset="-120"/>
              <a:cs typeface="新細明體" pitchFamily="18" charset="-120"/>
            </a:endParaRPr>
          </a:p>
          <a:p>
            <a:pPr lvl="0" eaLnBrk="0" fontAlgn="base" hangingPunct="0">
              <a:spcBef>
                <a:spcPct val="0"/>
              </a:spcBef>
              <a:spcAft>
                <a:spcPct val="0"/>
              </a:spcAft>
              <a:buFont typeface="Wingdings" pitchFamily="2" charset="2"/>
              <a:buChar char="n"/>
            </a:pPr>
            <a:r>
              <a:rPr kumimoji="1" lang="zh-TW" altLang="en-US" sz="2300" dirty="0">
                <a:ea typeface="標楷體" pitchFamily="65" charset="-120"/>
                <a:cs typeface="Calibri" pitchFamily="34" charset="0"/>
              </a:rPr>
              <a:t> </a:t>
            </a:r>
            <a:r>
              <a:rPr lang="en-US" altLang="zh-TW" sz="2300" dirty="0">
                <a:solidFill>
                  <a:srgbClr val="000000"/>
                </a:solidFill>
                <a:ea typeface="微軟正黑體" pitchFamily="34" charset="-120"/>
              </a:rPr>
              <a:t>Sophisticated business culture ---  Kinko’s Core value “faith, integrity and selflessness”.</a:t>
            </a:r>
          </a:p>
        </p:txBody>
      </p:sp>
      <p:pic>
        <p:nvPicPr>
          <p:cNvPr id="6" name="圖片 5"/>
          <p:cNvPicPr>
            <a:picLocks noChangeAspect="1"/>
          </p:cNvPicPr>
          <p:nvPr/>
        </p:nvPicPr>
        <p:blipFill rotWithShape="1">
          <a:blip r:embed="rId2"/>
          <a:srcRect l="6926" r="6926"/>
          <a:stretch/>
        </p:blipFill>
        <p:spPr>
          <a:xfrm>
            <a:off x="6100460" y="908931"/>
            <a:ext cx="5832648" cy="5420708"/>
          </a:xfrm>
          <a:prstGeom prst="rect">
            <a:avLst/>
          </a:prstGeom>
        </p:spPr>
      </p:pic>
    </p:spTree>
    <p:extLst>
      <p:ext uri="{BB962C8B-B14F-4D97-AF65-F5344CB8AC3E}">
        <p14:creationId xmlns:p14="http://schemas.microsoft.com/office/powerpoint/2010/main" val="15701752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23311" y="188684"/>
            <a:ext cx="7704143" cy="720247"/>
          </a:xfrm>
        </p:spPr>
        <p:txBody>
          <a:bodyPr>
            <a:noAutofit/>
          </a:bodyPr>
          <a:lstStyle/>
          <a:p>
            <a:r>
              <a:rPr lang="en-US" altLang="zh-TW" sz="3600" b="1" dirty="0" smtClean="0">
                <a:latin typeface="+mn-lt"/>
              </a:rPr>
              <a:t>Product Development</a:t>
            </a:r>
            <a:endParaRPr lang="zh-TW" altLang="en-US" sz="3600" b="1" dirty="0">
              <a:latin typeface="+mn-lt"/>
            </a:endParaRPr>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pPr/>
              <a:t>5</a:t>
            </a:fld>
            <a:endParaRPr lang="zh-TW" altLang="en-US"/>
          </a:p>
        </p:txBody>
      </p:sp>
      <p:pic>
        <p:nvPicPr>
          <p:cNvPr id="11" name="Picture 6" descr="Self-Driving Cars and Insurance: What You Need to Know"/>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6825" t="9348" r="23181" b="5849"/>
          <a:stretch/>
        </p:blipFill>
        <p:spPr bwMode="auto">
          <a:xfrm>
            <a:off x="3041896" y="2061642"/>
            <a:ext cx="2136013" cy="2012866"/>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25">
            <a:extLst>
              <a:ext uri="{FF2B5EF4-FFF2-40B4-BE49-F238E27FC236}">
                <a16:creationId xmlns:a16="http://schemas.microsoft.com/office/drawing/2014/main" id="{EA0C2A83-04F2-4911-9FA5-8E9AC080CD89}"/>
              </a:ext>
            </a:extLst>
          </p:cNvPr>
          <p:cNvSpPr/>
          <p:nvPr/>
        </p:nvSpPr>
        <p:spPr>
          <a:xfrm>
            <a:off x="6002742" y="4189038"/>
            <a:ext cx="2324712" cy="1908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Rectangle 24">
            <a:extLst>
              <a:ext uri="{FF2B5EF4-FFF2-40B4-BE49-F238E27FC236}">
                <a16:creationId xmlns:a16="http://schemas.microsoft.com/office/drawing/2014/main" id="{5AE99BD7-4488-4A49-AA7E-C227E49C5D32}"/>
              </a:ext>
            </a:extLst>
          </p:cNvPr>
          <p:cNvSpPr/>
          <p:nvPr/>
        </p:nvSpPr>
        <p:spPr>
          <a:xfrm>
            <a:off x="142549" y="4189038"/>
            <a:ext cx="2158622" cy="1908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Rectangle 25">
            <a:extLst>
              <a:ext uri="{FF2B5EF4-FFF2-40B4-BE49-F238E27FC236}">
                <a16:creationId xmlns:a16="http://schemas.microsoft.com/office/drawing/2014/main" id="{EA0C2A83-04F2-4911-9FA5-8E9AC080CD89}"/>
              </a:ext>
            </a:extLst>
          </p:cNvPr>
          <p:cNvSpPr/>
          <p:nvPr/>
        </p:nvSpPr>
        <p:spPr>
          <a:xfrm>
            <a:off x="3007107" y="4189038"/>
            <a:ext cx="2160000" cy="1908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TextBox 48">
            <a:extLst>
              <a:ext uri="{FF2B5EF4-FFF2-40B4-BE49-F238E27FC236}">
                <a16:creationId xmlns:a16="http://schemas.microsoft.com/office/drawing/2014/main" id="{A5D7577A-17F3-4845-93E0-0BC23B5BAD1E}"/>
              </a:ext>
            </a:extLst>
          </p:cNvPr>
          <p:cNvSpPr txBox="1"/>
          <p:nvPr/>
        </p:nvSpPr>
        <p:spPr>
          <a:xfrm>
            <a:off x="147447" y="4192718"/>
            <a:ext cx="1977298" cy="1323439"/>
          </a:xfrm>
          <a:prstGeom prst="rect">
            <a:avLst/>
          </a:prstGeom>
          <a:noFill/>
        </p:spPr>
        <p:txBody>
          <a:bodyPr wrap="square" rtlCol="0">
            <a:spAutoFit/>
          </a:bodyPr>
          <a:lstStyle/>
          <a:p>
            <a:pPr marL="285750" indent="-285750">
              <a:buFont typeface="Wingdings" panose="05000000000000000000" pitchFamily="2" charset="2"/>
              <a:buChar char="n"/>
            </a:pPr>
            <a:r>
              <a:rPr lang="en-US" altLang="zh-TW" sz="1600" dirty="0">
                <a:ea typeface="標楷體" pitchFamily="65" charset="-120"/>
              </a:rPr>
              <a:t>Doorbell</a:t>
            </a:r>
          </a:p>
          <a:p>
            <a:pPr marL="285750" indent="-285750">
              <a:buFont typeface="Wingdings" panose="05000000000000000000" pitchFamily="2" charset="2"/>
              <a:buChar char="n"/>
            </a:pPr>
            <a:r>
              <a:rPr lang="en-US" altLang="zh-TW" sz="1600" dirty="0">
                <a:ea typeface="標楷體" pitchFamily="65" charset="-120"/>
              </a:rPr>
              <a:t>Indoor/ Outdoor</a:t>
            </a:r>
          </a:p>
          <a:p>
            <a:pPr marL="285750" indent="-285750">
              <a:buFont typeface="Wingdings" panose="05000000000000000000" pitchFamily="2" charset="2"/>
              <a:buChar char="n"/>
            </a:pPr>
            <a:r>
              <a:rPr lang="en-US" altLang="zh-TW" sz="1600" dirty="0">
                <a:ea typeface="標楷體" pitchFamily="65" charset="-120"/>
              </a:rPr>
              <a:t>Facial Recognition</a:t>
            </a:r>
          </a:p>
          <a:p>
            <a:pPr marL="285750" indent="-285750">
              <a:buFont typeface="Wingdings" panose="05000000000000000000" pitchFamily="2" charset="2"/>
              <a:buChar char="n"/>
            </a:pPr>
            <a:r>
              <a:rPr lang="en-US" altLang="zh-TW" sz="1600" dirty="0">
                <a:ea typeface="標楷體" pitchFamily="65" charset="-120"/>
              </a:rPr>
              <a:t>Smart Speaker</a:t>
            </a:r>
          </a:p>
          <a:p>
            <a:pPr marL="285750" indent="-285750">
              <a:buFont typeface="Wingdings" panose="05000000000000000000" pitchFamily="2" charset="2"/>
              <a:buChar char="n"/>
            </a:pPr>
            <a:r>
              <a:rPr lang="en-US" altLang="zh-TW" sz="1600" dirty="0">
                <a:ea typeface="標楷體" pitchFamily="65" charset="-120"/>
              </a:rPr>
              <a:t>Smart Warehouse</a:t>
            </a:r>
            <a:endParaRPr lang="zh-TW" altLang="en-US" sz="1600" dirty="0">
              <a:ea typeface="標楷體" pitchFamily="65" charset="-120"/>
            </a:endParaRPr>
          </a:p>
        </p:txBody>
      </p:sp>
      <p:sp>
        <p:nvSpPr>
          <p:cNvPr id="19" name="矩形 18"/>
          <p:cNvSpPr/>
          <p:nvPr/>
        </p:nvSpPr>
        <p:spPr>
          <a:xfrm>
            <a:off x="135626" y="1579433"/>
            <a:ext cx="1266244" cy="400110"/>
          </a:xfrm>
          <a:prstGeom prst="rect">
            <a:avLst/>
          </a:prstGeom>
        </p:spPr>
        <p:txBody>
          <a:bodyPr wrap="none">
            <a:spAutoFit/>
          </a:bodyPr>
          <a:lstStyle/>
          <a:p>
            <a:pPr>
              <a:buFont typeface="Wingdings" pitchFamily="2" charset="2"/>
              <a:buChar char="n"/>
            </a:pPr>
            <a:r>
              <a:rPr lang="zh-TW" altLang="en-US" sz="2000" dirty="0" smtClean="0">
                <a:ea typeface="標楷體" pitchFamily="65" charset="-120"/>
              </a:rPr>
              <a:t> </a:t>
            </a:r>
            <a:r>
              <a:rPr lang="en-US" altLang="zh-TW" sz="2000" dirty="0" smtClean="0">
                <a:ea typeface="標楷體" pitchFamily="65" charset="-120"/>
              </a:rPr>
              <a:t>IOT</a:t>
            </a:r>
            <a:r>
              <a:rPr lang="zh-TW" altLang="en-US" sz="2000" dirty="0" smtClean="0">
                <a:ea typeface="標楷體" pitchFamily="65" charset="-120"/>
              </a:rPr>
              <a:t> </a:t>
            </a:r>
            <a:r>
              <a:rPr lang="en-US" altLang="zh-TW" sz="2000" dirty="0" smtClean="0">
                <a:ea typeface="標楷體" pitchFamily="65" charset="-120"/>
              </a:rPr>
              <a:t>lens</a:t>
            </a:r>
          </a:p>
        </p:txBody>
      </p:sp>
      <p:sp>
        <p:nvSpPr>
          <p:cNvPr id="20" name="TextBox 48">
            <a:extLst>
              <a:ext uri="{FF2B5EF4-FFF2-40B4-BE49-F238E27FC236}">
                <a16:creationId xmlns:a16="http://schemas.microsoft.com/office/drawing/2014/main" id="{A5D7577A-17F3-4845-93E0-0BC23B5BAD1E}"/>
              </a:ext>
            </a:extLst>
          </p:cNvPr>
          <p:cNvSpPr txBox="1"/>
          <p:nvPr/>
        </p:nvSpPr>
        <p:spPr>
          <a:xfrm>
            <a:off x="2996304" y="4192718"/>
            <a:ext cx="2181606" cy="1569660"/>
          </a:xfrm>
          <a:prstGeom prst="rect">
            <a:avLst/>
          </a:prstGeom>
          <a:noFill/>
        </p:spPr>
        <p:txBody>
          <a:bodyPr wrap="square" rtlCol="0">
            <a:spAutoFit/>
          </a:bodyPr>
          <a:lstStyle/>
          <a:p>
            <a:pPr marL="285750" indent="-285750" fontAlgn="ctr">
              <a:buFont typeface="Wingdings" panose="05000000000000000000" pitchFamily="2" charset="2"/>
              <a:buChar char="n"/>
            </a:pPr>
            <a:r>
              <a:rPr lang="en-US" altLang="zh-TW" sz="1600" dirty="0">
                <a:ea typeface="標楷體" pitchFamily="65" charset="-120"/>
              </a:rPr>
              <a:t>Rear View</a:t>
            </a:r>
          </a:p>
          <a:p>
            <a:pPr marL="285750" indent="-285750" fontAlgn="ctr">
              <a:buFont typeface="Wingdings" panose="05000000000000000000" pitchFamily="2" charset="2"/>
              <a:buChar char="n"/>
            </a:pPr>
            <a:r>
              <a:rPr lang="en-US" altLang="zh-TW" sz="1600" dirty="0">
                <a:ea typeface="標楷體" pitchFamily="65" charset="-120"/>
              </a:rPr>
              <a:t>In-Cabin Monitoring</a:t>
            </a:r>
          </a:p>
          <a:p>
            <a:pPr marL="285750" indent="-285750" fontAlgn="ctr">
              <a:buFont typeface="Wingdings" panose="05000000000000000000" pitchFamily="2" charset="2"/>
              <a:buChar char="n"/>
            </a:pPr>
            <a:r>
              <a:rPr lang="en-US" altLang="zh-TW" sz="1600" dirty="0">
                <a:ea typeface="標楷體" pitchFamily="65" charset="-120"/>
              </a:rPr>
              <a:t>ADAS</a:t>
            </a:r>
          </a:p>
          <a:p>
            <a:pPr marL="285750" indent="-285750" fontAlgn="ctr">
              <a:buFont typeface="Wingdings" panose="05000000000000000000" pitchFamily="2" charset="2"/>
              <a:buChar char="n"/>
            </a:pPr>
            <a:r>
              <a:rPr lang="en-US" altLang="zh-TW" sz="1600" dirty="0">
                <a:ea typeface="標楷體" pitchFamily="65" charset="-120"/>
              </a:rPr>
              <a:t>Surround View</a:t>
            </a:r>
          </a:p>
          <a:p>
            <a:pPr marL="285750" indent="-285750" fontAlgn="ctr">
              <a:buFont typeface="Wingdings" panose="05000000000000000000" pitchFamily="2" charset="2"/>
              <a:buChar char="n"/>
            </a:pPr>
            <a:r>
              <a:rPr lang="en-US" altLang="zh-TW" sz="1600" dirty="0">
                <a:ea typeface="標楷體" pitchFamily="65" charset="-120"/>
              </a:rPr>
              <a:t>Infrared Thermal Imaging</a:t>
            </a:r>
          </a:p>
        </p:txBody>
      </p:sp>
      <p:pic>
        <p:nvPicPr>
          <p:cNvPr id="21" name="Picture 2" descr="C:\Users\michellesu0115\Desktop\banner_03.jpg"/>
          <p:cNvPicPr>
            <a:picLocks noChangeAspect="1" noChangeArrowheads="1"/>
          </p:cNvPicPr>
          <p:nvPr/>
        </p:nvPicPr>
        <p:blipFill>
          <a:blip r:embed="rId3" cstate="print"/>
          <a:srcRect l="29950" t="30991" r="16178"/>
          <a:stretch>
            <a:fillRect/>
          </a:stretch>
        </p:blipFill>
        <p:spPr bwMode="auto">
          <a:xfrm>
            <a:off x="135626" y="2100773"/>
            <a:ext cx="2078191" cy="1956343"/>
          </a:xfrm>
          <a:prstGeom prst="rect">
            <a:avLst/>
          </a:prstGeom>
          <a:noFill/>
        </p:spPr>
      </p:pic>
      <p:sp>
        <p:nvSpPr>
          <p:cNvPr id="23" name="矩形 22"/>
          <p:cNvSpPr/>
          <p:nvPr/>
        </p:nvSpPr>
        <p:spPr>
          <a:xfrm>
            <a:off x="2921567" y="1579433"/>
            <a:ext cx="2143344" cy="400110"/>
          </a:xfrm>
          <a:prstGeom prst="rect">
            <a:avLst/>
          </a:prstGeom>
        </p:spPr>
        <p:txBody>
          <a:bodyPr wrap="none">
            <a:spAutoFit/>
          </a:bodyPr>
          <a:lstStyle/>
          <a:p>
            <a:pPr>
              <a:buFont typeface="Wingdings" pitchFamily="2" charset="2"/>
              <a:buChar char="n"/>
            </a:pPr>
            <a:r>
              <a:rPr lang="zh-TW" altLang="en-US" sz="2000" dirty="0" smtClean="0">
                <a:ea typeface="標楷體" pitchFamily="65" charset="-120"/>
              </a:rPr>
              <a:t> </a:t>
            </a:r>
            <a:r>
              <a:rPr lang="en-US" altLang="zh-TW" sz="2000" dirty="0" smtClean="0">
                <a:ea typeface="標楷體" pitchFamily="65" charset="-120"/>
              </a:rPr>
              <a:t>Automotive lens</a:t>
            </a:r>
          </a:p>
        </p:txBody>
      </p:sp>
      <p:sp>
        <p:nvSpPr>
          <p:cNvPr id="25" name="矩形 24"/>
          <p:cNvSpPr/>
          <p:nvPr/>
        </p:nvSpPr>
        <p:spPr>
          <a:xfrm>
            <a:off x="5763724" y="1579433"/>
            <a:ext cx="3698657" cy="384721"/>
          </a:xfrm>
          <a:prstGeom prst="rect">
            <a:avLst/>
          </a:prstGeom>
        </p:spPr>
        <p:txBody>
          <a:bodyPr wrap="square">
            <a:spAutoFit/>
          </a:bodyPr>
          <a:lstStyle/>
          <a:p>
            <a:pPr>
              <a:buFont typeface="Wingdings" pitchFamily="2" charset="2"/>
              <a:buChar char="n"/>
            </a:pPr>
            <a:r>
              <a:rPr lang="zh-TW" altLang="en-US" sz="1900" dirty="0" smtClean="0">
                <a:ea typeface="標楷體" pitchFamily="65" charset="-120"/>
              </a:rPr>
              <a:t> </a:t>
            </a:r>
            <a:r>
              <a:rPr lang="en-US" altLang="zh-TW" sz="1900" dirty="0" smtClean="0">
                <a:ea typeface="標楷體" pitchFamily="65" charset="-120"/>
              </a:rPr>
              <a:t>Infrared Thermal Imaging Lens</a:t>
            </a:r>
          </a:p>
        </p:txBody>
      </p:sp>
      <p:sp>
        <p:nvSpPr>
          <p:cNvPr id="27" name="TextBox 48">
            <a:extLst>
              <a:ext uri="{FF2B5EF4-FFF2-40B4-BE49-F238E27FC236}">
                <a16:creationId xmlns:a16="http://schemas.microsoft.com/office/drawing/2014/main" id="{A5D7577A-17F3-4845-93E0-0BC23B5BAD1E}"/>
              </a:ext>
            </a:extLst>
          </p:cNvPr>
          <p:cNvSpPr txBox="1"/>
          <p:nvPr/>
        </p:nvSpPr>
        <p:spPr>
          <a:xfrm>
            <a:off x="6103202" y="4192718"/>
            <a:ext cx="1959081" cy="1077218"/>
          </a:xfrm>
          <a:prstGeom prst="rect">
            <a:avLst/>
          </a:prstGeom>
          <a:noFill/>
        </p:spPr>
        <p:txBody>
          <a:bodyPr wrap="square" rtlCol="0">
            <a:spAutoFit/>
          </a:bodyPr>
          <a:lstStyle/>
          <a:p>
            <a:pPr marL="285750" indent="-285750" fontAlgn="ctr">
              <a:buFont typeface="Wingdings" panose="05000000000000000000" pitchFamily="2" charset="2"/>
              <a:buChar char="n"/>
            </a:pPr>
            <a:r>
              <a:rPr lang="en-US" altLang="zh-TW" sz="1600" dirty="0">
                <a:ea typeface="標楷體" pitchFamily="65" charset="-120"/>
              </a:rPr>
              <a:t>Security</a:t>
            </a:r>
          </a:p>
          <a:p>
            <a:pPr marL="285750" indent="-285750" fontAlgn="ctr">
              <a:buFont typeface="Wingdings" panose="05000000000000000000" pitchFamily="2" charset="2"/>
              <a:buChar char="n"/>
            </a:pPr>
            <a:r>
              <a:rPr lang="en-US" altLang="zh-TW" sz="1600" dirty="0">
                <a:ea typeface="標楷體" pitchFamily="65" charset="-120"/>
              </a:rPr>
              <a:t>Automotive</a:t>
            </a:r>
          </a:p>
          <a:p>
            <a:pPr marL="285750" indent="-285750" fontAlgn="ctr">
              <a:buFont typeface="Wingdings" panose="05000000000000000000" pitchFamily="2" charset="2"/>
              <a:buChar char="n"/>
            </a:pPr>
            <a:r>
              <a:rPr lang="en-US" altLang="zh-TW" sz="1600" dirty="0">
                <a:ea typeface="標楷體" pitchFamily="65" charset="-120"/>
              </a:rPr>
              <a:t>Medical</a:t>
            </a:r>
          </a:p>
          <a:p>
            <a:pPr marL="285750" indent="-285750" fontAlgn="ctr">
              <a:buFont typeface="Wingdings" panose="05000000000000000000" pitchFamily="2" charset="2"/>
              <a:buChar char="n"/>
            </a:pPr>
            <a:r>
              <a:rPr lang="en-US" altLang="zh-TW" sz="1600" dirty="0">
                <a:ea typeface="標楷體" pitchFamily="65" charset="-120"/>
              </a:rPr>
              <a:t>Industrial</a:t>
            </a:r>
          </a:p>
        </p:txBody>
      </p:sp>
      <p:pic>
        <p:nvPicPr>
          <p:cNvPr id="29" name="Picture 2"/>
          <p:cNvPicPr>
            <a:picLocks noChangeAspect="1" noChangeArrowheads="1"/>
          </p:cNvPicPr>
          <p:nvPr/>
        </p:nvPicPr>
        <p:blipFill>
          <a:blip r:embed="rId4" cstate="print"/>
          <a:srcRect/>
          <a:stretch>
            <a:fillRect/>
          </a:stretch>
        </p:blipFill>
        <p:spPr bwMode="auto">
          <a:xfrm>
            <a:off x="5935588" y="2061641"/>
            <a:ext cx="2468047" cy="2008381"/>
          </a:xfrm>
          <a:prstGeom prst="rect">
            <a:avLst/>
          </a:prstGeom>
          <a:noFill/>
          <a:ln w="9525">
            <a:noFill/>
            <a:miter lim="800000"/>
            <a:headEnd/>
            <a:tailEnd/>
          </a:ln>
        </p:spPr>
      </p:pic>
      <p:pic>
        <p:nvPicPr>
          <p:cNvPr id="30" name="圖片 29"/>
          <p:cNvPicPr>
            <a:picLocks noChangeAspect="1"/>
          </p:cNvPicPr>
          <p:nvPr/>
        </p:nvPicPr>
        <p:blipFill rotWithShape="1">
          <a:blip r:embed="rId5" cstate="print"/>
          <a:srcRect l="2462"/>
          <a:stretch/>
        </p:blipFill>
        <p:spPr>
          <a:xfrm>
            <a:off x="137816" y="2061642"/>
            <a:ext cx="2100810" cy="2008381"/>
          </a:xfrm>
          <a:prstGeom prst="rect">
            <a:avLst/>
          </a:prstGeom>
        </p:spPr>
      </p:pic>
      <p:sp>
        <p:nvSpPr>
          <p:cNvPr id="31" name="Rectangle 25">
            <a:extLst>
              <a:ext uri="{FF2B5EF4-FFF2-40B4-BE49-F238E27FC236}">
                <a16:creationId xmlns:a16="http://schemas.microsoft.com/office/drawing/2014/main" id="{EA0C2A83-04F2-4911-9FA5-8E9AC080CD89}"/>
              </a:ext>
            </a:extLst>
          </p:cNvPr>
          <p:cNvSpPr/>
          <p:nvPr/>
        </p:nvSpPr>
        <p:spPr>
          <a:xfrm>
            <a:off x="9191550" y="4189038"/>
            <a:ext cx="2304256" cy="1908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33" name="Picture 2"/>
          <p:cNvPicPr>
            <a:picLocks noChangeAspect="1" noChangeArrowheads="1"/>
          </p:cNvPicPr>
          <p:nvPr/>
        </p:nvPicPr>
        <p:blipFill>
          <a:blip r:embed="rId6" cstate="print"/>
          <a:srcRect/>
          <a:stretch>
            <a:fillRect/>
          </a:stretch>
        </p:blipFill>
        <p:spPr bwMode="auto">
          <a:xfrm>
            <a:off x="9063690" y="2061642"/>
            <a:ext cx="2467420" cy="2008380"/>
          </a:xfrm>
          <a:prstGeom prst="rect">
            <a:avLst/>
          </a:prstGeom>
          <a:noFill/>
          <a:ln w="9525">
            <a:noFill/>
            <a:miter lim="800000"/>
            <a:headEnd/>
            <a:tailEnd/>
          </a:ln>
        </p:spPr>
      </p:pic>
      <p:sp>
        <p:nvSpPr>
          <p:cNvPr id="34" name="矩形 33"/>
          <p:cNvSpPr/>
          <p:nvPr/>
        </p:nvSpPr>
        <p:spPr>
          <a:xfrm>
            <a:off x="9345983" y="1579433"/>
            <a:ext cx="3698657" cy="384721"/>
          </a:xfrm>
          <a:prstGeom prst="rect">
            <a:avLst/>
          </a:prstGeom>
        </p:spPr>
        <p:txBody>
          <a:bodyPr wrap="square">
            <a:spAutoFit/>
          </a:bodyPr>
          <a:lstStyle/>
          <a:p>
            <a:pPr>
              <a:buFont typeface="Wingdings" pitchFamily="2" charset="2"/>
              <a:buChar char="n"/>
            </a:pPr>
            <a:r>
              <a:rPr lang="zh-TW" altLang="en-US" sz="1900" dirty="0" smtClean="0">
                <a:ea typeface="標楷體" pitchFamily="65" charset="-120"/>
              </a:rPr>
              <a:t> </a:t>
            </a:r>
            <a:r>
              <a:rPr lang="en-US" altLang="zh-TW" sz="1900" dirty="0" smtClean="0">
                <a:ea typeface="標楷體" pitchFamily="65" charset="-120"/>
              </a:rPr>
              <a:t>DSLR Lens</a:t>
            </a:r>
          </a:p>
        </p:txBody>
      </p:sp>
      <p:sp>
        <p:nvSpPr>
          <p:cNvPr id="35" name="TextBox 48">
            <a:extLst>
              <a:ext uri="{FF2B5EF4-FFF2-40B4-BE49-F238E27FC236}">
                <a16:creationId xmlns:a16="http://schemas.microsoft.com/office/drawing/2014/main" id="{A5D7577A-17F3-4845-93E0-0BC23B5BAD1E}"/>
              </a:ext>
            </a:extLst>
          </p:cNvPr>
          <p:cNvSpPr txBox="1"/>
          <p:nvPr/>
        </p:nvSpPr>
        <p:spPr>
          <a:xfrm>
            <a:off x="9335566" y="4192718"/>
            <a:ext cx="2060194" cy="584775"/>
          </a:xfrm>
          <a:prstGeom prst="rect">
            <a:avLst/>
          </a:prstGeom>
          <a:noFill/>
        </p:spPr>
        <p:txBody>
          <a:bodyPr wrap="square" rtlCol="0">
            <a:spAutoFit/>
          </a:bodyPr>
          <a:lstStyle/>
          <a:p>
            <a:pPr marL="342900" indent="-342900">
              <a:buFont typeface="Wingdings" panose="05000000000000000000" pitchFamily="2" charset="2"/>
              <a:buChar char="n"/>
            </a:pPr>
            <a:r>
              <a:rPr lang="en-US" altLang="zh-TW" sz="1600" dirty="0" smtClean="0">
                <a:ea typeface="標楷體" pitchFamily="65" charset="-120"/>
              </a:rPr>
              <a:t>High Precision</a:t>
            </a:r>
            <a:endParaRPr lang="en-US" altLang="zh-TW" sz="1600" dirty="0">
              <a:ea typeface="標楷體" pitchFamily="65" charset="-120"/>
            </a:endParaRPr>
          </a:p>
          <a:p>
            <a:pPr marL="342900" indent="-342900">
              <a:buFont typeface="Wingdings" panose="05000000000000000000" pitchFamily="2" charset="2"/>
              <a:buChar char="n"/>
            </a:pPr>
            <a:r>
              <a:rPr lang="en-US" altLang="zh-TW" sz="1600" dirty="0" smtClean="0">
                <a:ea typeface="標楷體" pitchFamily="65" charset="-120"/>
              </a:rPr>
              <a:t>Laminated lens</a:t>
            </a:r>
            <a:endParaRPr lang="zh-TW" altLang="en-US" sz="1600" dirty="0" smtClean="0">
              <a:ea typeface="標楷體" pitchFamily="65" charset="-120"/>
            </a:endParaRPr>
          </a:p>
        </p:txBody>
      </p:sp>
    </p:spTree>
    <p:extLst>
      <p:ext uri="{BB962C8B-B14F-4D97-AF65-F5344CB8AC3E}">
        <p14:creationId xmlns:p14="http://schemas.microsoft.com/office/powerpoint/2010/main" val="17472355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23311" y="188684"/>
            <a:ext cx="7704143" cy="720247"/>
          </a:xfrm>
        </p:spPr>
        <p:txBody>
          <a:bodyPr>
            <a:noAutofit/>
          </a:bodyPr>
          <a:lstStyle/>
          <a:p>
            <a:r>
              <a:rPr lang="en-US" altLang="zh-TW" sz="3600" b="1" dirty="0" smtClean="0">
                <a:latin typeface="+mn-lt"/>
              </a:rPr>
              <a:t>IOT</a:t>
            </a:r>
            <a:r>
              <a:rPr lang="zh-TW" altLang="en-US" sz="3600" b="1" dirty="0" smtClean="0">
                <a:latin typeface="+mn-lt"/>
              </a:rPr>
              <a:t> </a:t>
            </a:r>
            <a:r>
              <a:rPr lang="en-US" altLang="zh-TW" sz="3600" b="1" dirty="0" smtClean="0">
                <a:latin typeface="+mn-lt"/>
              </a:rPr>
              <a:t>Lens</a:t>
            </a:r>
            <a:endParaRPr lang="zh-TW" altLang="en-US" sz="3600" b="1" dirty="0">
              <a:latin typeface="+mn-lt"/>
            </a:endParaRPr>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pPr/>
              <a:t>6</a:t>
            </a:fld>
            <a:endParaRPr lang="zh-TW" altLang="en-US"/>
          </a:p>
        </p:txBody>
      </p:sp>
      <p:grpSp>
        <p:nvGrpSpPr>
          <p:cNvPr id="33" name="群組 21"/>
          <p:cNvGrpSpPr/>
          <p:nvPr/>
        </p:nvGrpSpPr>
        <p:grpSpPr>
          <a:xfrm>
            <a:off x="457268" y="908931"/>
            <a:ext cx="11699556" cy="5472608"/>
            <a:chOff x="334566" y="1053530"/>
            <a:chExt cx="11785754" cy="5363814"/>
          </a:xfrm>
        </p:grpSpPr>
        <p:sp>
          <p:nvSpPr>
            <p:cNvPr id="34" name="圓角矩形 33"/>
            <p:cNvSpPr/>
            <p:nvPr/>
          </p:nvSpPr>
          <p:spPr>
            <a:xfrm>
              <a:off x="334566" y="1053530"/>
              <a:ext cx="2808312" cy="504056"/>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b="1" dirty="0" smtClean="0">
                  <a:solidFill>
                    <a:schemeClr val="tx1"/>
                  </a:solidFill>
                </a:rPr>
                <a:t>Retail</a:t>
              </a:r>
              <a:endParaRPr lang="zh-TW" altLang="en-US" b="1" dirty="0">
                <a:solidFill>
                  <a:schemeClr val="tx1"/>
                </a:solidFill>
              </a:endParaRPr>
            </a:p>
          </p:txBody>
        </p:sp>
        <p:sp>
          <p:nvSpPr>
            <p:cNvPr id="35" name="圓角矩形 34"/>
            <p:cNvSpPr/>
            <p:nvPr/>
          </p:nvSpPr>
          <p:spPr>
            <a:xfrm>
              <a:off x="334566" y="1557586"/>
              <a:ext cx="2808312" cy="504056"/>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000" b="1" dirty="0" smtClean="0">
                  <a:solidFill>
                    <a:schemeClr val="tx1"/>
                  </a:solidFill>
                </a:rPr>
                <a:t>Self-service Store/ Smart Warehouse</a:t>
              </a:r>
              <a:endParaRPr lang="zh-TW" altLang="en-US" sz="2000" b="1" dirty="0">
                <a:solidFill>
                  <a:schemeClr val="tx1"/>
                </a:solidFill>
              </a:endParaRPr>
            </a:p>
          </p:txBody>
        </p:sp>
        <p:sp>
          <p:nvSpPr>
            <p:cNvPr id="36" name="圓角矩形 35"/>
            <p:cNvSpPr/>
            <p:nvPr/>
          </p:nvSpPr>
          <p:spPr>
            <a:xfrm>
              <a:off x="334566" y="2061642"/>
              <a:ext cx="2808312" cy="504056"/>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b="1" dirty="0" smtClean="0">
                  <a:solidFill>
                    <a:schemeClr val="tx1"/>
                  </a:solidFill>
                </a:rPr>
                <a:t>Smart Building</a:t>
              </a:r>
              <a:endParaRPr lang="zh-TW" altLang="en-US" b="1" dirty="0">
                <a:solidFill>
                  <a:schemeClr val="tx1"/>
                </a:solidFill>
              </a:endParaRPr>
            </a:p>
          </p:txBody>
        </p:sp>
        <p:sp>
          <p:nvSpPr>
            <p:cNvPr id="37" name="直角三角形 36"/>
            <p:cNvSpPr/>
            <p:nvPr/>
          </p:nvSpPr>
          <p:spPr>
            <a:xfrm>
              <a:off x="3142878" y="1125538"/>
              <a:ext cx="4806687" cy="1440160"/>
            </a:xfrm>
            <a:prstGeom prst="rtTriangl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200" b="1" dirty="0" smtClean="0">
                  <a:solidFill>
                    <a:srgbClr val="0070C0"/>
                  </a:solidFill>
                </a:rPr>
                <a:t>Commercial</a:t>
              </a:r>
              <a:endParaRPr lang="zh-TW" altLang="en-US" sz="3200" b="1" dirty="0">
                <a:solidFill>
                  <a:srgbClr val="0070C0"/>
                </a:solidFill>
              </a:endParaRPr>
            </a:p>
          </p:txBody>
        </p:sp>
        <p:sp>
          <p:nvSpPr>
            <p:cNvPr id="38" name="直角三角形 37"/>
            <p:cNvSpPr/>
            <p:nvPr/>
          </p:nvSpPr>
          <p:spPr>
            <a:xfrm rot="10800000" flipH="1" flipV="1">
              <a:off x="3152421" y="4901231"/>
              <a:ext cx="3489789" cy="1500437"/>
            </a:xfrm>
            <a:prstGeom prst="rtTriangl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rot lat="300000" lon="0" rev="0"/>
                </a:camera>
                <a:lightRig rig="threePt" dir="t"/>
              </a:scene3d>
            </a:bodyPr>
            <a:lstStyle/>
            <a:p>
              <a:pPr algn="ctr"/>
              <a:r>
                <a:rPr lang="en-US" altLang="ja-JP" sz="3200" b="1" dirty="0" smtClean="0">
                  <a:solidFill>
                    <a:srgbClr val="FFC000"/>
                  </a:solidFill>
                </a:rPr>
                <a:t>Infrared</a:t>
              </a:r>
              <a:endParaRPr lang="zh-TW" altLang="en-US" sz="3200" b="1" dirty="0">
                <a:solidFill>
                  <a:srgbClr val="FFC000"/>
                </a:solidFill>
              </a:endParaRPr>
            </a:p>
          </p:txBody>
        </p:sp>
        <p:sp>
          <p:nvSpPr>
            <p:cNvPr id="39" name="直角三角形 38"/>
            <p:cNvSpPr/>
            <p:nvPr/>
          </p:nvSpPr>
          <p:spPr>
            <a:xfrm flipH="1">
              <a:off x="4291365" y="2944178"/>
              <a:ext cx="4767995" cy="1459859"/>
            </a:xfrm>
            <a:prstGeom prst="rtTriangle">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200" b="1" dirty="0" smtClean="0">
                  <a:solidFill>
                    <a:srgbClr val="C00000"/>
                  </a:solidFill>
                </a:rPr>
                <a:t>Consumer</a:t>
              </a:r>
              <a:endParaRPr lang="zh-TW" altLang="en-US" b="1" dirty="0">
                <a:solidFill>
                  <a:srgbClr val="C00000"/>
                </a:solidFill>
              </a:endParaRPr>
            </a:p>
          </p:txBody>
        </p:sp>
        <p:sp>
          <p:nvSpPr>
            <p:cNvPr id="40" name="圓角矩形 39"/>
            <p:cNvSpPr/>
            <p:nvPr/>
          </p:nvSpPr>
          <p:spPr>
            <a:xfrm>
              <a:off x="356029" y="4873892"/>
              <a:ext cx="2808312" cy="576064"/>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smtClean="0">
                  <a:solidFill>
                    <a:schemeClr val="tx1"/>
                  </a:solidFill>
                </a:rPr>
                <a:t>Smart City</a:t>
              </a:r>
              <a:endParaRPr lang="zh-TW" altLang="en-US" dirty="0">
                <a:solidFill>
                  <a:schemeClr val="tx1"/>
                </a:solidFill>
              </a:endParaRPr>
            </a:p>
          </p:txBody>
        </p:sp>
        <p:sp>
          <p:nvSpPr>
            <p:cNvPr id="41" name="圓角矩形 40"/>
            <p:cNvSpPr/>
            <p:nvPr/>
          </p:nvSpPr>
          <p:spPr>
            <a:xfrm>
              <a:off x="366761" y="5408247"/>
              <a:ext cx="2808312" cy="504056"/>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smtClean="0">
                  <a:solidFill>
                    <a:schemeClr val="tx1"/>
                  </a:solidFill>
                </a:rPr>
                <a:t>Government</a:t>
              </a:r>
              <a:endParaRPr lang="zh-TW" altLang="en-US" dirty="0">
                <a:solidFill>
                  <a:schemeClr val="tx1"/>
                </a:solidFill>
              </a:endParaRPr>
            </a:p>
          </p:txBody>
        </p:sp>
        <p:sp>
          <p:nvSpPr>
            <p:cNvPr id="42" name="圓角矩形 41"/>
            <p:cNvSpPr/>
            <p:nvPr/>
          </p:nvSpPr>
          <p:spPr>
            <a:xfrm>
              <a:off x="366761" y="5913288"/>
              <a:ext cx="2808312" cy="504056"/>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smtClean="0">
                  <a:solidFill>
                    <a:schemeClr val="tx1"/>
                  </a:solidFill>
                </a:rPr>
                <a:t>Airport, Port</a:t>
              </a:r>
              <a:endParaRPr lang="zh-TW" altLang="en-US" dirty="0">
                <a:solidFill>
                  <a:schemeClr val="tx1"/>
                </a:solidFill>
              </a:endParaRPr>
            </a:p>
          </p:txBody>
        </p:sp>
        <p:sp>
          <p:nvSpPr>
            <p:cNvPr id="43" name="圓角矩形 42"/>
            <p:cNvSpPr/>
            <p:nvPr/>
          </p:nvSpPr>
          <p:spPr>
            <a:xfrm>
              <a:off x="9087591" y="3905915"/>
              <a:ext cx="2808312" cy="504056"/>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b="1" dirty="0" smtClean="0">
                  <a:solidFill>
                    <a:schemeClr val="tx1"/>
                  </a:solidFill>
                </a:rPr>
                <a:t>Smart </a:t>
              </a:r>
              <a:r>
                <a:rPr lang="en-US" altLang="zh-TW" b="1" dirty="0" smtClean="0">
                  <a:solidFill>
                    <a:schemeClr val="tx1"/>
                  </a:solidFill>
                </a:rPr>
                <a:t>Home</a:t>
              </a:r>
              <a:endParaRPr lang="zh-TW" altLang="en-US" b="1" dirty="0">
                <a:solidFill>
                  <a:schemeClr val="tx1"/>
                </a:solidFill>
              </a:endParaRPr>
            </a:p>
          </p:txBody>
        </p:sp>
        <p:sp>
          <p:nvSpPr>
            <p:cNvPr id="44" name="圓角矩形 43"/>
            <p:cNvSpPr/>
            <p:nvPr/>
          </p:nvSpPr>
          <p:spPr>
            <a:xfrm>
              <a:off x="9098322" y="3433141"/>
              <a:ext cx="2808312" cy="504056"/>
            </a:xfrm>
            <a:prstGeom prst="round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b="1" dirty="0" smtClean="0">
                  <a:solidFill>
                    <a:schemeClr val="tx1"/>
                  </a:solidFill>
                </a:rPr>
                <a:t>Indoor/ Outdoor</a:t>
              </a:r>
              <a:endParaRPr lang="zh-TW" altLang="en-US" b="1" dirty="0">
                <a:solidFill>
                  <a:schemeClr val="tx1"/>
                </a:solidFill>
              </a:endParaRPr>
            </a:p>
          </p:txBody>
        </p:sp>
        <p:sp>
          <p:nvSpPr>
            <p:cNvPr id="45" name="圓角矩形 44"/>
            <p:cNvSpPr/>
            <p:nvPr/>
          </p:nvSpPr>
          <p:spPr>
            <a:xfrm>
              <a:off x="9103112" y="2929086"/>
              <a:ext cx="2779445" cy="504056"/>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b="1" dirty="0" smtClean="0">
                  <a:solidFill>
                    <a:schemeClr val="tx1"/>
                  </a:solidFill>
                </a:rPr>
                <a:t>Smart Doorbell</a:t>
              </a:r>
              <a:endParaRPr lang="zh-TW" altLang="en-US" b="1" dirty="0">
                <a:solidFill>
                  <a:schemeClr val="tx1"/>
                </a:solidFill>
              </a:endParaRPr>
            </a:p>
          </p:txBody>
        </p:sp>
        <p:sp>
          <p:nvSpPr>
            <p:cNvPr id="46" name="直角三角形 45"/>
            <p:cNvSpPr/>
            <p:nvPr/>
          </p:nvSpPr>
          <p:spPr>
            <a:xfrm>
              <a:off x="8863173" y="1199635"/>
              <a:ext cx="3257147" cy="1729450"/>
            </a:xfrm>
            <a:prstGeom prst="r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000" b="1" dirty="0" smtClean="0"/>
                <a:t>Surveillance</a:t>
              </a:r>
              <a:endParaRPr lang="zh-TW" altLang="en-US" sz="1100" b="1" dirty="0"/>
            </a:p>
          </p:txBody>
        </p:sp>
      </p:grpSp>
      <p:pic>
        <p:nvPicPr>
          <p:cNvPr id="47" name="Picture 8"/>
          <p:cNvPicPr>
            <a:picLocks noChangeAspect="1" noChangeArrowheads="1"/>
          </p:cNvPicPr>
          <p:nvPr/>
        </p:nvPicPr>
        <p:blipFill>
          <a:blip r:embed="rId2" cstate="print"/>
          <a:srcRect/>
          <a:stretch>
            <a:fillRect/>
          </a:stretch>
        </p:blipFill>
        <p:spPr bwMode="auto">
          <a:xfrm>
            <a:off x="10117769" y="1243280"/>
            <a:ext cx="1597688" cy="881406"/>
          </a:xfrm>
          <a:prstGeom prst="rect">
            <a:avLst/>
          </a:prstGeom>
          <a:noFill/>
          <a:ln w="9525">
            <a:noFill/>
            <a:miter lim="800000"/>
            <a:headEnd/>
            <a:tailEnd/>
          </a:ln>
        </p:spPr>
      </p:pic>
      <p:pic>
        <p:nvPicPr>
          <p:cNvPr id="48" name="Picture 9"/>
          <p:cNvPicPr>
            <a:picLocks noChangeAspect="1" noChangeArrowheads="1"/>
          </p:cNvPicPr>
          <p:nvPr/>
        </p:nvPicPr>
        <p:blipFill>
          <a:blip r:embed="rId3" cstate="print"/>
          <a:srcRect/>
          <a:stretch>
            <a:fillRect/>
          </a:stretch>
        </p:blipFill>
        <p:spPr bwMode="auto">
          <a:xfrm>
            <a:off x="8209173" y="1276807"/>
            <a:ext cx="1657978" cy="837152"/>
          </a:xfrm>
          <a:prstGeom prst="rect">
            <a:avLst/>
          </a:prstGeom>
          <a:noFill/>
          <a:ln w="9525">
            <a:noFill/>
            <a:miter lim="800000"/>
            <a:headEnd/>
            <a:tailEnd/>
          </a:ln>
        </p:spPr>
      </p:pic>
      <p:pic>
        <p:nvPicPr>
          <p:cNvPr id="49" name="Picture 4" descr="New compact Amazon Go store opens the door for locations in office lobbies,  hospitals and more – GeekWire"/>
          <p:cNvPicPr>
            <a:picLocks noChangeAspect="1" noChangeArrowheads="1"/>
          </p:cNvPicPr>
          <p:nvPr/>
        </p:nvPicPr>
        <p:blipFill>
          <a:blip r:embed="rId4" cstate="print">
            <a:extLst>
              <a:ext uri="{BEBA8EAE-BF5A-486C-A8C5-ECC9F3942E4B}">
                <a14:imgProps xmlns:a14="http://schemas.microsoft.com/office/drawing/2010/main">
                  <a14:imgLayer r:embed="rId5">
                    <a14:imgEffect>
                      <a14:artisticMarker/>
                    </a14:imgEffect>
                  </a14:imgLayer>
                </a14:imgProps>
              </a:ext>
              <a:ext uri="{28A0092B-C50C-407E-A947-70E740481C1C}">
                <a14:useLocalDpi xmlns:a14="http://schemas.microsoft.com/office/drawing/2010/main" val="0"/>
              </a:ext>
            </a:extLst>
          </a:blip>
          <a:srcRect/>
          <a:stretch>
            <a:fillRect/>
          </a:stretch>
        </p:blipFill>
        <p:spPr bwMode="auto">
          <a:xfrm>
            <a:off x="3904289" y="547186"/>
            <a:ext cx="1844985" cy="1314918"/>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6" descr="Amazon Robotics Case Study"/>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6330" y="2695009"/>
            <a:ext cx="2538099" cy="1428950"/>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10" descr="Ring Floodlight Cam Wired Pro has ultrabright LEDs and 3D Motion Detection  » Gadget Flow"/>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17328" t="19282" r="21826" b="13187"/>
          <a:stretch/>
        </p:blipFill>
        <p:spPr bwMode="auto">
          <a:xfrm>
            <a:off x="6695349" y="2589480"/>
            <a:ext cx="1793189" cy="1120742"/>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12" descr="Best Buy: Ring Video Doorbell 2 Satin Nickel 8VR1S7-0EN0/88-0201-NC-USA"/>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4368" t="7544" r="7448" b="6214"/>
          <a:stretch/>
        </p:blipFill>
        <p:spPr bwMode="auto">
          <a:xfrm>
            <a:off x="3846508" y="2833730"/>
            <a:ext cx="2242407" cy="1547577"/>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14" descr="Thermal Imaging Allows for Picturing the Invisible - The New York Times"/>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231745" y="4824890"/>
            <a:ext cx="2233097" cy="1406851"/>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18" descr="Landscaping Thermal Imaging Application photo | Thermal imaging, Landscape,  Exhibition display"/>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581455" y="4844851"/>
            <a:ext cx="1835883" cy="1386890"/>
          </a:xfrm>
          <a:prstGeom prst="rect">
            <a:avLst/>
          </a:prstGeom>
          <a:noFill/>
          <a:extLst>
            <a:ext uri="{909E8E84-426E-40DD-AFC4-6F175D3DCCD1}">
              <a14:hiddenFill xmlns:a14="http://schemas.microsoft.com/office/drawing/2010/main">
                <a:solidFill>
                  <a:srgbClr val="FFFFFF"/>
                </a:solidFill>
              </a14:hiddenFill>
            </a:ext>
          </a:extLst>
        </p:spPr>
      </p:pic>
      <p:sp>
        <p:nvSpPr>
          <p:cNvPr id="55" name="矩形 54"/>
          <p:cNvSpPr/>
          <p:nvPr/>
        </p:nvSpPr>
        <p:spPr>
          <a:xfrm>
            <a:off x="5453127" y="4123959"/>
            <a:ext cx="244655" cy="144194"/>
          </a:xfrm>
          <a:prstGeom prst="rect">
            <a:avLst/>
          </a:prstGeom>
          <a:solidFill>
            <a:srgbClr val="DDE2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5662429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23311" y="188684"/>
            <a:ext cx="10727402" cy="720247"/>
          </a:xfrm>
        </p:spPr>
        <p:txBody>
          <a:bodyPr>
            <a:noAutofit/>
          </a:bodyPr>
          <a:lstStyle/>
          <a:p>
            <a:r>
              <a:rPr lang="en-US" altLang="zh-TW" sz="3600" b="1" dirty="0" smtClean="0">
                <a:latin typeface="+mn-lt"/>
              </a:rPr>
              <a:t>Infrared </a:t>
            </a:r>
            <a:r>
              <a:rPr lang="en-US" altLang="zh-TW" sz="3600" b="1" dirty="0">
                <a:latin typeface="+mn-lt"/>
              </a:rPr>
              <a:t>Thermal Imaging Lens</a:t>
            </a:r>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pPr/>
              <a:t>7</a:t>
            </a:fld>
            <a:endParaRPr lang="zh-TW" altLang="en-US"/>
          </a:p>
        </p:txBody>
      </p:sp>
      <p:pic>
        <p:nvPicPr>
          <p:cNvPr id="13" name="Picture 5">
            <a:extLst/>
          </p:cNvPr>
          <p:cNvPicPr>
            <a:picLocks noChangeAspect="1" noChangeArrowheads="1"/>
          </p:cNvPicPr>
          <p:nvPr/>
        </p:nvPicPr>
        <p:blipFill>
          <a:blip r:embed="rId2" cstate="email">
            <a:extLst/>
          </a:blip>
          <a:srcRect/>
          <a:stretch>
            <a:fillRect/>
          </a:stretch>
        </p:blipFill>
        <p:spPr bwMode="auto">
          <a:xfrm>
            <a:off x="385576" y="1371439"/>
            <a:ext cx="2706140" cy="2198740"/>
          </a:xfrm>
          <a:prstGeom prst="rect">
            <a:avLst/>
          </a:prstGeom>
          <a:noFill/>
          <a:ln w="38100" algn="ctr">
            <a:gradFill>
              <a:gsLst>
                <a:gs pos="0">
                  <a:srgbClr val="FFFFFF"/>
                </a:gs>
                <a:gs pos="7001">
                  <a:srgbClr val="E6E6E6"/>
                </a:gs>
                <a:gs pos="32001">
                  <a:srgbClr val="7D8496"/>
                </a:gs>
                <a:gs pos="47000">
                  <a:srgbClr val="E6E6E6"/>
                </a:gs>
                <a:gs pos="85001">
                  <a:srgbClr val="7D8496"/>
                </a:gs>
                <a:gs pos="100000">
                  <a:srgbClr val="E6E6E6"/>
                </a:gs>
              </a:gsLst>
              <a:lin ang="2700000" scaled="0"/>
            </a:gradFill>
            <a:miter lim="800000"/>
            <a:headEnd/>
            <a:tailEnd/>
          </a:ln>
          <a:effectLst>
            <a:outerShdw blurRad="50800" dist="38100" dir="2700000" algn="tl" rotWithShape="0">
              <a:prstClr val="black">
                <a:alpha val="40000"/>
              </a:prstClr>
            </a:outerShdw>
          </a:effectLst>
        </p:spPr>
      </p:pic>
      <p:pic>
        <p:nvPicPr>
          <p:cNvPr id="14" name="Picture 6">
            <a:extLst/>
          </p:cNvPr>
          <p:cNvPicPr>
            <a:picLocks noChangeAspect="1" noChangeArrowheads="1"/>
          </p:cNvPicPr>
          <p:nvPr/>
        </p:nvPicPr>
        <p:blipFill>
          <a:blip r:embed="rId3" cstate="email">
            <a:extLst/>
          </a:blip>
          <a:srcRect/>
          <a:stretch>
            <a:fillRect/>
          </a:stretch>
        </p:blipFill>
        <p:spPr>
          <a:xfrm>
            <a:off x="3287688" y="1340768"/>
            <a:ext cx="2824674" cy="2229411"/>
          </a:xfrm>
          <a:prstGeom prst="rect">
            <a:avLst/>
          </a:prstGeom>
          <a:noFill/>
          <a:ln w="38100">
            <a:gradFill>
              <a:gsLst>
                <a:gs pos="0">
                  <a:srgbClr val="FFFFFF"/>
                </a:gs>
                <a:gs pos="7001">
                  <a:srgbClr val="E6E6E6"/>
                </a:gs>
                <a:gs pos="32001">
                  <a:srgbClr val="7D8496"/>
                </a:gs>
                <a:gs pos="47000">
                  <a:srgbClr val="E6E6E6"/>
                </a:gs>
                <a:gs pos="85001">
                  <a:srgbClr val="7D8496"/>
                </a:gs>
                <a:gs pos="100000">
                  <a:srgbClr val="E6E6E6"/>
                </a:gs>
              </a:gsLst>
              <a:lin ang="2700000" scaled="0"/>
            </a:gradFill>
          </a:ln>
          <a:effectLst>
            <a:outerShdw blurRad="50800" dist="38100" dir="2700000" algn="tl" rotWithShape="0">
              <a:prstClr val="black">
                <a:alpha val="40000"/>
              </a:prstClr>
            </a:outerShdw>
          </a:effectLst>
        </p:spPr>
      </p:pic>
      <p:pic>
        <p:nvPicPr>
          <p:cNvPr id="15" name="Picture 7">
            <a:extLst/>
          </p:cNvPr>
          <p:cNvPicPr>
            <a:picLocks noChangeAspect="1" noChangeArrowheads="1"/>
          </p:cNvPicPr>
          <p:nvPr/>
        </p:nvPicPr>
        <p:blipFill>
          <a:blip r:embed="rId4" cstate="email">
            <a:extLst/>
          </a:blip>
          <a:srcRect/>
          <a:stretch>
            <a:fillRect/>
          </a:stretch>
        </p:blipFill>
        <p:spPr bwMode="auto">
          <a:xfrm>
            <a:off x="6308334" y="1315533"/>
            <a:ext cx="2751686" cy="2267848"/>
          </a:xfrm>
          <a:prstGeom prst="rect">
            <a:avLst/>
          </a:prstGeom>
          <a:noFill/>
          <a:ln w="38100" algn="ctr">
            <a:gradFill>
              <a:gsLst>
                <a:gs pos="0">
                  <a:srgbClr val="FFFFFF"/>
                </a:gs>
                <a:gs pos="7001">
                  <a:srgbClr val="E6E6E6"/>
                </a:gs>
                <a:gs pos="32001">
                  <a:srgbClr val="7D8496"/>
                </a:gs>
                <a:gs pos="47000">
                  <a:srgbClr val="E6E6E6"/>
                </a:gs>
                <a:gs pos="85001">
                  <a:srgbClr val="7D8496"/>
                </a:gs>
                <a:gs pos="100000">
                  <a:srgbClr val="E6E6E6"/>
                </a:gs>
              </a:gsLst>
              <a:lin ang="2700000" scaled="0"/>
            </a:gradFill>
            <a:miter lim="800000"/>
            <a:headEnd/>
            <a:tailEnd/>
          </a:ln>
          <a:effectLst>
            <a:outerShdw blurRad="50800" dist="38100" dir="2700000" algn="tl" rotWithShape="0">
              <a:prstClr val="black">
                <a:alpha val="40000"/>
              </a:prstClr>
            </a:outerShdw>
          </a:effectLst>
        </p:spPr>
      </p:pic>
      <p:pic>
        <p:nvPicPr>
          <p:cNvPr id="16" name="Picture 8">
            <a:extLst/>
          </p:cNvPr>
          <p:cNvPicPr>
            <a:picLocks noChangeAspect="1" noChangeArrowheads="1"/>
          </p:cNvPicPr>
          <p:nvPr/>
        </p:nvPicPr>
        <p:blipFill>
          <a:blip r:embed="rId5" cstate="email">
            <a:extLst/>
          </a:blip>
          <a:srcRect/>
          <a:stretch>
            <a:fillRect/>
          </a:stretch>
        </p:blipFill>
        <p:spPr bwMode="auto">
          <a:xfrm>
            <a:off x="9255992" y="1313901"/>
            <a:ext cx="2770242" cy="2231339"/>
          </a:xfrm>
          <a:prstGeom prst="rect">
            <a:avLst/>
          </a:prstGeom>
          <a:noFill/>
          <a:ln w="38100" algn="ctr">
            <a:gradFill>
              <a:gsLst>
                <a:gs pos="0">
                  <a:srgbClr val="FFFFFF"/>
                </a:gs>
                <a:gs pos="7001">
                  <a:srgbClr val="E6E6E6"/>
                </a:gs>
                <a:gs pos="32001">
                  <a:srgbClr val="7D8496"/>
                </a:gs>
                <a:gs pos="47000">
                  <a:srgbClr val="E6E6E6"/>
                </a:gs>
                <a:gs pos="85001">
                  <a:srgbClr val="7D8496"/>
                </a:gs>
                <a:gs pos="100000">
                  <a:srgbClr val="E6E6E6"/>
                </a:gs>
              </a:gsLst>
              <a:lin ang="2700000" scaled="0"/>
            </a:gradFill>
            <a:miter lim="800000"/>
            <a:headEnd/>
            <a:tailEnd/>
          </a:ln>
          <a:effectLst>
            <a:outerShdw blurRad="50800" dist="38100" dir="2700000" algn="tl" rotWithShape="0">
              <a:prstClr val="black">
                <a:alpha val="40000"/>
              </a:prstClr>
            </a:outerShdw>
          </a:effectLst>
        </p:spPr>
      </p:pic>
      <p:sp>
        <p:nvSpPr>
          <p:cNvPr id="17" name="文字方塊 16"/>
          <p:cNvSpPr txBox="1"/>
          <p:nvPr/>
        </p:nvSpPr>
        <p:spPr>
          <a:xfrm>
            <a:off x="1048329" y="3660216"/>
            <a:ext cx="1428596" cy="400110"/>
          </a:xfrm>
          <a:prstGeom prst="rect">
            <a:avLst/>
          </a:prstGeom>
          <a:noFill/>
        </p:spPr>
        <p:txBody>
          <a:bodyPr wrap="none" rtlCol="0">
            <a:spAutoFit/>
          </a:bodyPr>
          <a:lstStyle/>
          <a:p>
            <a:pPr marL="342900" indent="-342900">
              <a:buFont typeface="Wingdings" panose="05000000000000000000" pitchFamily="2" charset="2"/>
              <a:buChar char="n"/>
            </a:pPr>
            <a:r>
              <a:rPr lang="en-US" altLang="zh-TW" sz="2000" b="1" dirty="0" smtClean="0">
                <a:ea typeface="標楷體" panose="03000509000000000000" pitchFamily="65" charset="-120"/>
              </a:rPr>
              <a:t>Medical</a:t>
            </a:r>
            <a:endParaRPr lang="zh-TW" altLang="en-US" sz="2000" b="1" dirty="0">
              <a:ea typeface="標楷體" panose="03000509000000000000" pitchFamily="65" charset="-120"/>
            </a:endParaRPr>
          </a:p>
        </p:txBody>
      </p:sp>
      <p:sp>
        <p:nvSpPr>
          <p:cNvPr id="18" name="文字方塊 17"/>
          <p:cNvSpPr txBox="1"/>
          <p:nvPr/>
        </p:nvSpPr>
        <p:spPr>
          <a:xfrm>
            <a:off x="4000955" y="3660216"/>
            <a:ext cx="1398140" cy="400110"/>
          </a:xfrm>
          <a:prstGeom prst="rect">
            <a:avLst/>
          </a:prstGeom>
          <a:noFill/>
        </p:spPr>
        <p:txBody>
          <a:bodyPr wrap="none" rtlCol="0">
            <a:spAutoFit/>
          </a:bodyPr>
          <a:lstStyle/>
          <a:p>
            <a:pPr marL="342900" indent="-342900">
              <a:buFont typeface="Wingdings" panose="05000000000000000000" pitchFamily="2" charset="2"/>
              <a:buChar char="n"/>
            </a:pPr>
            <a:r>
              <a:rPr lang="en-US" altLang="zh-TW" sz="2000" b="1" dirty="0" smtClean="0">
                <a:ea typeface="標楷體" panose="03000509000000000000" pitchFamily="65" charset="-120"/>
              </a:rPr>
              <a:t>Building</a:t>
            </a:r>
            <a:endParaRPr lang="zh-TW" altLang="en-US" sz="2000" b="1" dirty="0">
              <a:ea typeface="標楷體" panose="03000509000000000000" pitchFamily="65" charset="-120"/>
            </a:endParaRPr>
          </a:p>
        </p:txBody>
      </p:sp>
      <p:sp>
        <p:nvSpPr>
          <p:cNvPr id="19" name="文字方塊 18"/>
          <p:cNvSpPr txBox="1"/>
          <p:nvPr/>
        </p:nvSpPr>
        <p:spPr>
          <a:xfrm>
            <a:off x="6895339" y="3660216"/>
            <a:ext cx="1577676" cy="400110"/>
          </a:xfrm>
          <a:prstGeom prst="rect">
            <a:avLst/>
          </a:prstGeom>
          <a:noFill/>
        </p:spPr>
        <p:txBody>
          <a:bodyPr wrap="none" rtlCol="0">
            <a:spAutoFit/>
          </a:bodyPr>
          <a:lstStyle/>
          <a:p>
            <a:pPr marL="342900" indent="-342900">
              <a:buFont typeface="Wingdings" panose="05000000000000000000" pitchFamily="2" charset="2"/>
              <a:buChar char="n"/>
            </a:pPr>
            <a:r>
              <a:rPr lang="en-US" altLang="zh-TW" sz="2000" b="1" dirty="0" smtClean="0">
                <a:ea typeface="標楷體" panose="03000509000000000000" pitchFamily="65" charset="-120"/>
              </a:rPr>
              <a:t>Electricity</a:t>
            </a:r>
            <a:endParaRPr lang="zh-TW" altLang="en-US" sz="2000" b="1" dirty="0">
              <a:ea typeface="標楷體" panose="03000509000000000000" pitchFamily="65" charset="-120"/>
            </a:endParaRPr>
          </a:p>
        </p:txBody>
      </p:sp>
      <p:sp>
        <p:nvSpPr>
          <p:cNvPr id="20" name="文字方塊 19"/>
          <p:cNvSpPr txBox="1"/>
          <p:nvPr/>
        </p:nvSpPr>
        <p:spPr>
          <a:xfrm>
            <a:off x="9744104" y="3669452"/>
            <a:ext cx="1813317" cy="400110"/>
          </a:xfrm>
          <a:prstGeom prst="rect">
            <a:avLst/>
          </a:prstGeom>
          <a:noFill/>
        </p:spPr>
        <p:txBody>
          <a:bodyPr wrap="none" rtlCol="0">
            <a:spAutoFit/>
          </a:bodyPr>
          <a:lstStyle/>
          <a:p>
            <a:pPr marL="342900" indent="-342900">
              <a:buFont typeface="Wingdings" panose="05000000000000000000" pitchFamily="2" charset="2"/>
              <a:buChar char="n"/>
            </a:pPr>
            <a:r>
              <a:rPr lang="en-US" altLang="zh-TW" sz="2000" b="1" dirty="0" smtClean="0">
                <a:ea typeface="標楷體" panose="03000509000000000000" pitchFamily="65" charset="-120"/>
              </a:rPr>
              <a:t>Automotive</a:t>
            </a:r>
            <a:endParaRPr lang="zh-TW" altLang="en-US" sz="2000" b="1" dirty="0">
              <a:ea typeface="標楷體" panose="03000509000000000000" pitchFamily="65" charset="-120"/>
            </a:endParaRPr>
          </a:p>
        </p:txBody>
      </p:sp>
      <p:sp>
        <p:nvSpPr>
          <p:cNvPr id="21" name="文字方塊 20"/>
          <p:cNvSpPr txBox="1"/>
          <p:nvPr/>
        </p:nvSpPr>
        <p:spPr>
          <a:xfrm>
            <a:off x="328058" y="4365104"/>
            <a:ext cx="11568608" cy="1200329"/>
          </a:xfrm>
          <a:prstGeom prst="rect">
            <a:avLst/>
          </a:prstGeom>
          <a:noFill/>
        </p:spPr>
        <p:txBody>
          <a:bodyPr wrap="square" rtlCol="0">
            <a:spAutoFit/>
          </a:bodyPr>
          <a:lstStyle/>
          <a:p>
            <a:r>
              <a:rPr lang="en-US" altLang="zh-TW" sz="2400" dirty="0" smtClean="0"/>
              <a:t>After several years of development, we started to ship out our first infrared</a:t>
            </a:r>
            <a:r>
              <a:rPr lang="zh-TW" altLang="en-US" sz="2400" dirty="0" smtClean="0"/>
              <a:t> </a:t>
            </a:r>
            <a:r>
              <a:rPr lang="en-US" altLang="zh-TW" sz="2400" dirty="0" smtClean="0"/>
              <a:t>thermal imaging lens starting from Y2020. By September 2023, it is taken up 12.5% of our sales revenue. It has been widely used in a variety of product application.</a:t>
            </a:r>
            <a:endParaRPr lang="zh-TW" altLang="en-US" sz="2400" dirty="0"/>
          </a:p>
        </p:txBody>
      </p:sp>
    </p:spTree>
    <p:extLst>
      <p:ext uri="{BB962C8B-B14F-4D97-AF65-F5344CB8AC3E}">
        <p14:creationId xmlns:p14="http://schemas.microsoft.com/office/powerpoint/2010/main" val="14470484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623311" y="188684"/>
            <a:ext cx="10727402" cy="720247"/>
          </a:xfrm>
        </p:spPr>
        <p:txBody>
          <a:bodyPr>
            <a:noAutofit/>
          </a:bodyPr>
          <a:lstStyle/>
          <a:p>
            <a:r>
              <a:rPr lang="en-US" altLang="zh-TW" sz="3600" b="1" dirty="0" smtClean="0">
                <a:latin typeface="+mn-lt"/>
              </a:rPr>
              <a:t>Product </a:t>
            </a:r>
            <a:r>
              <a:rPr lang="en-US" altLang="zh-TW" sz="3600" b="1" smtClean="0">
                <a:latin typeface="+mn-lt"/>
              </a:rPr>
              <a:t>Ratio By </a:t>
            </a:r>
            <a:r>
              <a:rPr lang="en-US" altLang="zh-TW" sz="3600" b="1" dirty="0" smtClean="0">
                <a:latin typeface="+mn-lt"/>
              </a:rPr>
              <a:t>Revenue</a:t>
            </a:r>
            <a:endParaRPr lang="en-US" altLang="zh-TW" sz="3600" b="1" dirty="0">
              <a:latin typeface="+mn-lt"/>
            </a:endParaRPr>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pPr/>
              <a:t>8</a:t>
            </a:fld>
            <a:endParaRPr lang="zh-TW" altLang="en-US"/>
          </a:p>
        </p:txBody>
      </p:sp>
      <p:graphicFrame>
        <p:nvGraphicFramePr>
          <p:cNvPr id="7" name="表格 6"/>
          <p:cNvGraphicFramePr>
            <a:graphicFrameLocks noGrp="1"/>
          </p:cNvGraphicFramePr>
          <p:nvPr>
            <p:extLst>
              <p:ext uri="{D42A27DB-BD31-4B8C-83A1-F6EECF244321}">
                <p14:modId xmlns:p14="http://schemas.microsoft.com/office/powerpoint/2010/main" val="2911997273"/>
              </p:ext>
            </p:extLst>
          </p:nvPr>
        </p:nvGraphicFramePr>
        <p:xfrm>
          <a:off x="683393" y="1017302"/>
          <a:ext cx="11018133" cy="2528306"/>
        </p:xfrm>
        <a:graphic>
          <a:graphicData uri="http://schemas.openxmlformats.org/drawingml/2006/table">
            <a:tbl>
              <a:tblPr/>
              <a:tblGrid>
                <a:gridCol w="3611613">
                  <a:extLst>
                    <a:ext uri="{9D8B030D-6E8A-4147-A177-3AD203B41FA5}">
                      <a16:colId xmlns:a16="http://schemas.microsoft.com/office/drawing/2014/main" val="20000"/>
                    </a:ext>
                  </a:extLst>
                </a:gridCol>
                <a:gridCol w="2468840">
                  <a:extLst>
                    <a:ext uri="{9D8B030D-6E8A-4147-A177-3AD203B41FA5}">
                      <a16:colId xmlns:a16="http://schemas.microsoft.com/office/drawing/2014/main" val="20001"/>
                    </a:ext>
                  </a:extLst>
                </a:gridCol>
                <a:gridCol w="2468840">
                  <a:extLst>
                    <a:ext uri="{9D8B030D-6E8A-4147-A177-3AD203B41FA5}">
                      <a16:colId xmlns:a16="http://schemas.microsoft.com/office/drawing/2014/main" val="20002"/>
                    </a:ext>
                  </a:extLst>
                </a:gridCol>
                <a:gridCol w="2468840">
                  <a:extLst>
                    <a:ext uri="{9D8B030D-6E8A-4147-A177-3AD203B41FA5}">
                      <a16:colId xmlns:a16="http://schemas.microsoft.com/office/drawing/2014/main" val="20003"/>
                    </a:ext>
                  </a:extLst>
                </a:gridCol>
              </a:tblGrid>
              <a:tr h="699506">
                <a:tc>
                  <a:txBody>
                    <a:bodyPr/>
                    <a:lstStyle/>
                    <a:p>
                      <a:pPr algn="ctr" rtl="0" fontAlgn="ctr"/>
                      <a:r>
                        <a:rPr lang="zh-TW" altLang="en-US" sz="2400" b="1" i="0" u="none" strike="noStrike" dirty="0">
                          <a:solidFill>
                            <a:srgbClr val="000000"/>
                          </a:solidFill>
                          <a:latin typeface="+mj-lt"/>
                          <a:ea typeface="+mn-ea"/>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US" altLang="zh-TW" sz="2400" b="1" i="0" u="none" strike="noStrike" dirty="0" smtClean="0">
                          <a:solidFill>
                            <a:srgbClr val="000000"/>
                          </a:solidFill>
                          <a:latin typeface="+mj-lt"/>
                          <a:ea typeface="+mn-ea"/>
                        </a:rPr>
                        <a:t>Y2021</a:t>
                      </a:r>
                      <a:endParaRPr lang="zh-TW" altLang="en-US" sz="2400" b="1" i="0" u="none" strike="noStrike" dirty="0">
                        <a:solidFill>
                          <a:srgbClr val="000000"/>
                        </a:solidFill>
                        <a:latin typeface="+mj-lt"/>
                        <a:ea typeface="+mn-ea"/>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099B9"/>
                    </a:solidFill>
                  </a:tcPr>
                </a:tc>
                <a:tc>
                  <a:txBody>
                    <a:bodyPr/>
                    <a:lstStyle/>
                    <a:p>
                      <a:pPr algn="ctr" rtl="0" fontAlgn="ctr"/>
                      <a:r>
                        <a:rPr lang="en-US" altLang="zh-TW" sz="2400" b="1" i="0" u="none" strike="noStrike" dirty="0" smtClean="0">
                          <a:solidFill>
                            <a:srgbClr val="000000"/>
                          </a:solidFill>
                          <a:latin typeface="+mj-lt"/>
                          <a:ea typeface="+mn-ea"/>
                        </a:rPr>
                        <a:t>Y2022 </a:t>
                      </a:r>
                      <a:endParaRPr lang="zh-TW" altLang="en-US" sz="2400" b="1" i="0" u="none" strike="noStrike" dirty="0">
                        <a:solidFill>
                          <a:srgbClr val="000000"/>
                        </a:solidFill>
                        <a:latin typeface="+mj-lt"/>
                        <a:ea typeface="+mn-ea"/>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099B9"/>
                    </a:solidFill>
                  </a:tcPr>
                </a:tc>
                <a:tc>
                  <a:txBody>
                    <a:bodyPr/>
                    <a:lstStyle/>
                    <a:p>
                      <a:pPr algn="ctr" rtl="0" fontAlgn="ctr"/>
                      <a:r>
                        <a:rPr lang="en-US" altLang="zh-TW" sz="2400" b="1" i="0" u="none" strike="noStrike" dirty="0" smtClean="0">
                          <a:solidFill>
                            <a:srgbClr val="000000"/>
                          </a:solidFill>
                          <a:latin typeface="+mj-lt"/>
                          <a:ea typeface="+mn-ea"/>
                        </a:rPr>
                        <a:t>Y2023</a:t>
                      </a:r>
                      <a:r>
                        <a:rPr lang="zh-TW" altLang="en-US" sz="2400" b="1" i="0" u="none" strike="noStrike" dirty="0" smtClean="0">
                          <a:solidFill>
                            <a:srgbClr val="000000"/>
                          </a:solidFill>
                          <a:latin typeface="+mj-lt"/>
                          <a:ea typeface="+mn-ea"/>
                        </a:rPr>
                        <a:t> </a:t>
                      </a:r>
                      <a:r>
                        <a:rPr lang="en-US" altLang="zh-TW" sz="2400" b="1" i="0" u="none" strike="noStrike" dirty="0" smtClean="0">
                          <a:solidFill>
                            <a:srgbClr val="000000"/>
                          </a:solidFill>
                          <a:latin typeface="+mj-lt"/>
                          <a:ea typeface="+mn-ea"/>
                        </a:rPr>
                        <a:t>Jan-Sep</a:t>
                      </a:r>
                      <a:endParaRPr lang="zh-TW" altLang="en-US" sz="2400" b="1" i="0" u="none" strike="noStrike" dirty="0">
                        <a:solidFill>
                          <a:srgbClr val="000000"/>
                        </a:solidFill>
                        <a:latin typeface="+mj-lt"/>
                        <a:ea typeface="+mn-ea"/>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099B9"/>
                    </a:solidFill>
                  </a:tcPr>
                </a:tc>
                <a:extLst>
                  <a:ext uri="{0D108BD9-81ED-4DB2-BD59-A6C34878D82A}">
                    <a16:rowId xmlns:a16="http://schemas.microsoft.com/office/drawing/2014/main" val="10000"/>
                  </a:ext>
                </a:extLst>
              </a:tr>
              <a:tr h="349753">
                <a:tc>
                  <a:txBody>
                    <a:bodyPr/>
                    <a:lstStyle/>
                    <a:p>
                      <a:pPr algn="ctr" rtl="0" fontAlgn="ctr"/>
                      <a:r>
                        <a:rPr lang="en-US" altLang="zh-TW" sz="2400" b="1" i="0" u="none" strike="noStrike" dirty="0" smtClean="0">
                          <a:solidFill>
                            <a:srgbClr val="000000"/>
                          </a:solidFill>
                          <a:latin typeface="+mj-lt"/>
                          <a:ea typeface="+mn-ea"/>
                        </a:rPr>
                        <a:t>IOT</a:t>
                      </a:r>
                      <a:endParaRPr lang="zh-TW" altLang="en-US" sz="2400" b="1" i="0" u="none" strike="noStrike" dirty="0">
                        <a:solidFill>
                          <a:srgbClr val="000000"/>
                        </a:solidFill>
                        <a:latin typeface="+mj-lt"/>
                        <a:ea typeface="+mn-ea"/>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US" altLang="zh-TW" sz="2400" b="1" i="0" u="none" strike="noStrike" dirty="0">
                          <a:solidFill>
                            <a:srgbClr val="0070C0"/>
                          </a:solidFill>
                          <a:effectLst>
                            <a:outerShdw blurRad="50800" dist="38100" algn="tr" rotWithShape="0">
                              <a:prstClr val="black">
                                <a:alpha val="40000"/>
                              </a:prstClr>
                            </a:outerShdw>
                          </a:effectLst>
                          <a:latin typeface="+mj-lt"/>
                          <a:ea typeface="+mn-ea"/>
                        </a:rPr>
                        <a:t>30.10%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US" altLang="zh-TW" sz="2400" b="1" i="0" u="none" strike="noStrike" dirty="0">
                          <a:solidFill>
                            <a:srgbClr val="0070C0"/>
                          </a:solidFill>
                          <a:effectLst>
                            <a:outerShdw blurRad="50800" dist="38100" algn="tr" rotWithShape="0">
                              <a:prstClr val="black">
                                <a:alpha val="40000"/>
                              </a:prstClr>
                            </a:outerShdw>
                          </a:effectLst>
                          <a:latin typeface="+mj-lt"/>
                          <a:ea typeface="+mn-ea"/>
                        </a:rPr>
                        <a:t>32.59%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US" altLang="zh-TW" sz="2400" b="1" i="0" u="none" strike="noStrike">
                          <a:solidFill>
                            <a:srgbClr val="0070C0"/>
                          </a:solidFill>
                          <a:effectLst>
                            <a:outerShdw blurRad="50800" dist="38100" algn="tr" rotWithShape="0">
                              <a:prstClr val="black">
                                <a:alpha val="40000"/>
                              </a:prstClr>
                            </a:outerShdw>
                          </a:effectLst>
                          <a:latin typeface="+mj-lt"/>
                          <a:ea typeface="+mn-ea"/>
                        </a:rPr>
                        <a:t>37.70%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1"/>
                  </a:ext>
                </a:extLst>
              </a:tr>
              <a:tr h="349753">
                <a:tc>
                  <a:txBody>
                    <a:bodyPr/>
                    <a:lstStyle/>
                    <a:p>
                      <a:pPr algn="ctr" rtl="0" fontAlgn="ctr"/>
                      <a:r>
                        <a:rPr lang="en-US" altLang="zh-TW" sz="2400" b="1" i="0" u="none" strike="noStrike" dirty="0" smtClean="0">
                          <a:solidFill>
                            <a:srgbClr val="000000"/>
                          </a:solidFill>
                          <a:latin typeface="+mj-lt"/>
                          <a:ea typeface="+mn-ea"/>
                        </a:rPr>
                        <a:t>Automotive/Lens</a:t>
                      </a:r>
                      <a:r>
                        <a:rPr lang="en-US" altLang="zh-TW" sz="2400" b="1" i="0" u="none" strike="noStrike" baseline="0" dirty="0" smtClean="0">
                          <a:solidFill>
                            <a:srgbClr val="000000"/>
                          </a:solidFill>
                          <a:latin typeface="+mj-lt"/>
                          <a:ea typeface="+mn-ea"/>
                        </a:rPr>
                        <a:t> Element</a:t>
                      </a:r>
                      <a:endParaRPr lang="zh-TW" altLang="en-US" sz="2400" b="1" i="0" u="none" strike="noStrike" dirty="0">
                        <a:solidFill>
                          <a:srgbClr val="000000"/>
                        </a:solidFill>
                        <a:latin typeface="+mj-lt"/>
                        <a:ea typeface="+mn-ea"/>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US" altLang="zh-TW" sz="2400" b="1" i="0" u="none" strike="noStrike">
                          <a:solidFill>
                            <a:srgbClr val="8064A2"/>
                          </a:solidFill>
                          <a:effectLst>
                            <a:outerShdw blurRad="50800" dist="38100" algn="tr" rotWithShape="0">
                              <a:prstClr val="black">
                                <a:alpha val="40000"/>
                              </a:prstClr>
                            </a:outerShdw>
                          </a:effectLst>
                          <a:latin typeface="+mj-lt"/>
                          <a:ea typeface="+mn-ea"/>
                        </a:rPr>
                        <a:t>11.60%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US" altLang="zh-TW" sz="2400" b="1" i="0" u="none" strike="noStrike" dirty="0">
                          <a:solidFill>
                            <a:srgbClr val="8064A2"/>
                          </a:solidFill>
                          <a:effectLst>
                            <a:outerShdw blurRad="50800" dist="38100" algn="tr" rotWithShape="0">
                              <a:prstClr val="black">
                                <a:alpha val="40000"/>
                              </a:prstClr>
                            </a:outerShdw>
                          </a:effectLst>
                          <a:latin typeface="+mj-lt"/>
                          <a:ea typeface="+mn-ea"/>
                        </a:rPr>
                        <a:t>9.42%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US" altLang="zh-TW" sz="2400" b="1" i="0" u="none" strike="noStrike">
                          <a:solidFill>
                            <a:srgbClr val="8064A2"/>
                          </a:solidFill>
                          <a:effectLst>
                            <a:outerShdw blurRad="50800" dist="38100" algn="tr" rotWithShape="0">
                              <a:prstClr val="black">
                                <a:alpha val="40000"/>
                              </a:prstClr>
                            </a:outerShdw>
                          </a:effectLst>
                          <a:latin typeface="+mj-lt"/>
                          <a:ea typeface="+mn-ea"/>
                        </a:rPr>
                        <a:t>11.00%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349753">
                <a:tc>
                  <a:txBody>
                    <a:bodyPr/>
                    <a:lstStyle/>
                    <a:p>
                      <a:pPr algn="ctr" rtl="0" fontAlgn="ctr"/>
                      <a:r>
                        <a:rPr lang="en-US" altLang="zh-TW" sz="2400" b="1" i="0" u="none" strike="noStrike" dirty="0" smtClean="0">
                          <a:solidFill>
                            <a:srgbClr val="000000"/>
                          </a:solidFill>
                          <a:latin typeface="+mj-lt"/>
                          <a:ea typeface="+mn-ea"/>
                        </a:rPr>
                        <a:t>DSLR</a:t>
                      </a:r>
                      <a:r>
                        <a:rPr lang="zh-TW" altLang="en-US" sz="2400" b="1" i="0" u="none" strike="noStrike" dirty="0" smtClean="0">
                          <a:solidFill>
                            <a:srgbClr val="000000"/>
                          </a:solidFill>
                          <a:latin typeface="+mj-lt"/>
                          <a:ea typeface="+mn-ea"/>
                        </a:rPr>
                        <a:t> </a:t>
                      </a:r>
                      <a:endParaRPr lang="zh-TW" altLang="en-US" sz="2400" b="1" i="0" u="none" strike="noStrike" dirty="0">
                        <a:solidFill>
                          <a:srgbClr val="000000"/>
                        </a:solidFill>
                        <a:latin typeface="+mj-lt"/>
                        <a:ea typeface="+mn-ea"/>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US" altLang="zh-TW" sz="2400" b="0" i="0" u="none" strike="noStrike">
                          <a:solidFill>
                            <a:srgbClr val="000000"/>
                          </a:solidFill>
                          <a:latin typeface="+mj-lt"/>
                          <a:ea typeface="+mn-ea"/>
                        </a:rPr>
                        <a:t>31.10%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US" altLang="zh-TW" sz="2400" b="0" i="0" u="none" strike="noStrike" dirty="0">
                          <a:solidFill>
                            <a:srgbClr val="000000"/>
                          </a:solidFill>
                          <a:latin typeface="+mj-lt"/>
                          <a:ea typeface="+mn-ea"/>
                        </a:rPr>
                        <a:t>29.35%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US" altLang="zh-TW" sz="2400" b="0" i="0" u="none" strike="noStrike">
                          <a:solidFill>
                            <a:srgbClr val="000000"/>
                          </a:solidFill>
                          <a:latin typeface="+mj-lt"/>
                          <a:ea typeface="+mn-ea"/>
                        </a:rPr>
                        <a:t>24.10%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3"/>
                  </a:ext>
                </a:extLst>
              </a:tr>
              <a:tr h="349753">
                <a:tc>
                  <a:txBody>
                    <a:bodyPr/>
                    <a:lstStyle/>
                    <a:p>
                      <a:pPr algn="ctr" rtl="0" fontAlgn="ctr"/>
                      <a:r>
                        <a:rPr lang="en-US" altLang="zh-TW" sz="2400" b="1" i="0" u="none" strike="noStrike" dirty="0" smtClean="0">
                          <a:solidFill>
                            <a:srgbClr val="000000"/>
                          </a:solidFill>
                          <a:latin typeface="+mj-lt"/>
                          <a:ea typeface="+mn-ea"/>
                        </a:rPr>
                        <a:t>LWIR Lens</a:t>
                      </a:r>
                      <a:endParaRPr lang="zh-TW" altLang="en-US" sz="2400" b="1" i="0" u="none" strike="noStrike" dirty="0">
                        <a:solidFill>
                          <a:srgbClr val="000000"/>
                        </a:solidFill>
                        <a:latin typeface="+mj-lt"/>
                        <a:ea typeface="+mn-ea"/>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US" altLang="zh-TW" sz="2400" b="1" i="0" u="none" strike="noStrike">
                          <a:solidFill>
                            <a:srgbClr val="92D050"/>
                          </a:solidFill>
                          <a:effectLst>
                            <a:outerShdw blurRad="50800" dist="38100" algn="tr" rotWithShape="0">
                              <a:prstClr val="black">
                                <a:alpha val="40000"/>
                              </a:prstClr>
                            </a:outerShdw>
                          </a:effectLst>
                          <a:latin typeface="+mj-lt"/>
                          <a:ea typeface="+mn-ea"/>
                        </a:rPr>
                        <a:t>13.10%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US" altLang="zh-TW" sz="2400" b="1" i="0" u="none" strike="noStrike" dirty="0">
                          <a:solidFill>
                            <a:srgbClr val="92D050"/>
                          </a:solidFill>
                          <a:effectLst>
                            <a:outerShdw blurRad="50800" dist="38100" algn="tr" rotWithShape="0">
                              <a:prstClr val="black">
                                <a:alpha val="40000"/>
                              </a:prstClr>
                            </a:outerShdw>
                          </a:effectLst>
                          <a:latin typeface="+mj-lt"/>
                          <a:ea typeface="+mn-ea"/>
                        </a:rPr>
                        <a:t>17.05%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US" altLang="zh-TW" sz="2400" b="1" i="0" u="none" strike="noStrike" dirty="0">
                          <a:solidFill>
                            <a:srgbClr val="92D050"/>
                          </a:solidFill>
                          <a:effectLst>
                            <a:outerShdw blurRad="50800" dist="38100" algn="tr" rotWithShape="0">
                              <a:prstClr val="black">
                                <a:alpha val="40000"/>
                              </a:prstClr>
                            </a:outerShdw>
                          </a:effectLst>
                          <a:latin typeface="+mj-lt"/>
                          <a:ea typeface="+mn-ea"/>
                        </a:rPr>
                        <a:t>12.50%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r h="349753">
                <a:tc>
                  <a:txBody>
                    <a:bodyPr/>
                    <a:lstStyle/>
                    <a:p>
                      <a:pPr algn="ctr" rtl="0" fontAlgn="ctr"/>
                      <a:r>
                        <a:rPr lang="en-US" altLang="zh-TW" sz="2400" b="1" i="0" u="none" strike="noStrike" dirty="0" smtClean="0">
                          <a:solidFill>
                            <a:srgbClr val="000000"/>
                          </a:solidFill>
                          <a:latin typeface="+mj-lt"/>
                          <a:ea typeface="+mn-ea"/>
                        </a:rPr>
                        <a:t>Other</a:t>
                      </a:r>
                      <a:endParaRPr lang="zh-TW" altLang="en-US" sz="2400" b="1" i="0" u="none" strike="noStrike" dirty="0">
                        <a:solidFill>
                          <a:srgbClr val="000000"/>
                        </a:solidFill>
                        <a:latin typeface="+mj-lt"/>
                        <a:ea typeface="+mn-ea"/>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US" altLang="zh-TW" sz="2400" b="0" i="0" u="none" strike="noStrike" dirty="0">
                          <a:solidFill>
                            <a:srgbClr val="000000"/>
                          </a:solidFill>
                          <a:latin typeface="+mj-lt"/>
                          <a:ea typeface="+mn-ea"/>
                        </a:rPr>
                        <a:t>14.10%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US" altLang="zh-TW" sz="2400" b="0" i="0" u="none" strike="noStrike">
                          <a:solidFill>
                            <a:srgbClr val="000000"/>
                          </a:solidFill>
                          <a:latin typeface="+mj-lt"/>
                          <a:ea typeface="+mn-ea"/>
                        </a:rPr>
                        <a:t>11.59%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rtl="0" fontAlgn="ctr"/>
                      <a:r>
                        <a:rPr lang="en-US" altLang="zh-TW" sz="2400" b="0" i="0" u="none" strike="noStrike" dirty="0">
                          <a:solidFill>
                            <a:srgbClr val="000000"/>
                          </a:solidFill>
                          <a:latin typeface="+mj-lt"/>
                          <a:ea typeface="+mn-ea"/>
                        </a:rPr>
                        <a:t>14.70%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0005"/>
                  </a:ext>
                </a:extLst>
              </a:tr>
            </a:tbl>
          </a:graphicData>
        </a:graphic>
      </p:graphicFrame>
      <p:graphicFrame>
        <p:nvGraphicFramePr>
          <p:cNvPr id="9" name="圖表 8"/>
          <p:cNvGraphicFramePr>
            <a:graphicFrameLocks/>
          </p:cNvGraphicFramePr>
          <p:nvPr>
            <p:extLst>
              <p:ext uri="{D42A27DB-BD31-4B8C-83A1-F6EECF244321}">
                <p14:modId xmlns:p14="http://schemas.microsoft.com/office/powerpoint/2010/main" val="1345366674"/>
              </p:ext>
            </p:extLst>
          </p:nvPr>
        </p:nvGraphicFramePr>
        <p:xfrm>
          <a:off x="683393" y="3666219"/>
          <a:ext cx="11018133" cy="286063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9374501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a:noFill/>
          <a:miter lim="800000"/>
          <a:headEnd/>
          <a:tailEnd/>
        </a:ln>
        <a:effectLst/>
      </a:spPr>
      <a:bodyPr vert="horz" wrap="square" lIns="91440" tIns="45720" rIns="91440" bIns="45720" numCol="1" anchor="ctr" anchorCtr="0" compatLnSpc="1">
        <a:prstTxWarp prst="textNoShape">
          <a:avLst/>
        </a:prstTxWarp>
        <a:spAutoFit/>
      </a:bodyPr>
      <a:lstStyle>
        <a:defPPr defTabSz="914400" fontAlgn="base">
          <a:spcBef>
            <a:spcPts val="500"/>
          </a:spcBef>
          <a:spcAft>
            <a:spcPct val="0"/>
          </a:spcAft>
          <a:defRPr sz="2400" b="1" dirty="0" smtClean="0">
            <a:latin typeface="微軟正黑體" pitchFamily="34" charset="-120"/>
            <a:ea typeface="微軟正黑體" pitchFamily="34" charset="-120"/>
          </a:defRPr>
        </a:defPPr>
      </a:lstStyle>
    </a:spDef>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5955</TotalTime>
  <Words>556</Words>
  <Application>Microsoft Office PowerPoint</Application>
  <PresentationFormat>自訂</PresentationFormat>
  <Paragraphs>138</Paragraphs>
  <Slides>12</Slides>
  <Notes>0</Notes>
  <HiddenSlides>0</HiddenSlides>
  <MMClips>0</MMClips>
  <ScaleCrop>false</ScaleCrop>
  <HeadingPairs>
    <vt:vector size="6" baseType="variant">
      <vt:variant>
        <vt:lpstr>使用字型</vt:lpstr>
      </vt:variant>
      <vt:variant>
        <vt:i4>16</vt:i4>
      </vt:variant>
      <vt:variant>
        <vt:lpstr>佈景主題</vt:lpstr>
      </vt:variant>
      <vt:variant>
        <vt:i4>1</vt:i4>
      </vt:variant>
      <vt:variant>
        <vt:lpstr>投影片標題</vt:lpstr>
      </vt:variant>
      <vt:variant>
        <vt:i4>12</vt:i4>
      </vt:variant>
    </vt:vector>
  </HeadingPairs>
  <TitlesOfParts>
    <vt:vector size="29" baseType="lpstr">
      <vt:lpstr>Arial Unicode MS</vt:lpstr>
      <vt:lpstr>Bebas</vt:lpstr>
      <vt:lpstr>Gungsuh</vt:lpstr>
      <vt:lpstr>Montserrat</vt:lpstr>
      <vt:lpstr>Montserrat Light</vt:lpstr>
      <vt:lpstr>ＭＳ Ｐゴシック</vt:lpstr>
      <vt:lpstr>Open Sans</vt:lpstr>
      <vt:lpstr>Roboto Slab</vt:lpstr>
      <vt:lpstr>宋体</vt:lpstr>
      <vt:lpstr>微軟正黑體</vt:lpstr>
      <vt:lpstr>新細明體</vt:lpstr>
      <vt:lpstr>標楷體</vt:lpstr>
      <vt:lpstr>Arial</vt:lpstr>
      <vt:lpstr>Calibri</vt:lpstr>
      <vt:lpstr>Cambria</vt:lpstr>
      <vt:lpstr>Wingdings</vt:lpstr>
      <vt:lpstr>Office 佈景主題</vt:lpstr>
      <vt:lpstr>Institutional Investors</vt:lpstr>
      <vt:lpstr>PowerPoint 簡報</vt:lpstr>
      <vt:lpstr>Disclaimer</vt:lpstr>
      <vt:lpstr>Company Profile</vt:lpstr>
      <vt:lpstr>Strength of KINKO</vt:lpstr>
      <vt:lpstr>Product Development</vt:lpstr>
      <vt:lpstr>IOT Lens</vt:lpstr>
      <vt:lpstr>Infrared Thermal Imaging Lens</vt:lpstr>
      <vt:lpstr>Product Ratio By Revenue</vt:lpstr>
      <vt:lpstr>Financial Report</vt:lpstr>
      <vt:lpstr>KINKO’s Vision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封面標題</dc:title>
  <dc:creator>白佳玉</dc:creator>
  <cp:lastModifiedBy>Eric 林凱文</cp:lastModifiedBy>
  <cp:revision>632</cp:revision>
  <dcterms:created xsi:type="dcterms:W3CDTF">2018-10-16T05:36:31Z</dcterms:created>
  <dcterms:modified xsi:type="dcterms:W3CDTF">2023-11-14T08:12:47Z</dcterms:modified>
</cp:coreProperties>
</file>