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charts/colors1.xml" ContentType="application/vnd.ms-office.chartcolorstyle+xml"/>
  <Override PartName="/ppt/slideLayouts/slideLayout10.xml" ContentType="application/vnd.openxmlformats-officedocument.presentationml.slideLayout+xml"/>
  <Default Extension="tiff" ContentType="image/tiff"/>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Lst>
  <p:notesMasterIdLst>
    <p:notesMasterId r:id="rId48"/>
  </p:notesMasterIdLst>
  <p:handoutMasterIdLst>
    <p:handoutMasterId r:id="rId49"/>
  </p:handoutMasterIdLst>
  <p:sldIdLst>
    <p:sldId id="256" r:id="rId2"/>
    <p:sldId id="318" r:id="rId3"/>
    <p:sldId id="317" r:id="rId4"/>
    <p:sldId id="337" r:id="rId5"/>
    <p:sldId id="326" r:id="rId6"/>
    <p:sldId id="367" r:id="rId7"/>
    <p:sldId id="365" r:id="rId8"/>
    <p:sldId id="369" r:id="rId9"/>
    <p:sldId id="361" r:id="rId10"/>
    <p:sldId id="362" r:id="rId11"/>
    <p:sldId id="368" r:id="rId12"/>
    <p:sldId id="370" r:id="rId13"/>
    <p:sldId id="371" r:id="rId14"/>
    <p:sldId id="372" r:id="rId15"/>
    <p:sldId id="373" r:id="rId16"/>
    <p:sldId id="374" r:id="rId17"/>
    <p:sldId id="375" r:id="rId18"/>
    <p:sldId id="376" r:id="rId19"/>
    <p:sldId id="377" r:id="rId20"/>
    <p:sldId id="378" r:id="rId21"/>
    <p:sldId id="379" r:id="rId22"/>
    <p:sldId id="380" r:id="rId23"/>
    <p:sldId id="381" r:id="rId24"/>
    <p:sldId id="382" r:id="rId25"/>
    <p:sldId id="383" r:id="rId26"/>
    <p:sldId id="384" r:id="rId27"/>
    <p:sldId id="385" r:id="rId28"/>
    <p:sldId id="386" r:id="rId29"/>
    <p:sldId id="387" r:id="rId30"/>
    <p:sldId id="388" r:id="rId31"/>
    <p:sldId id="389" r:id="rId32"/>
    <p:sldId id="390" r:id="rId33"/>
    <p:sldId id="391" r:id="rId34"/>
    <p:sldId id="392" r:id="rId35"/>
    <p:sldId id="393" r:id="rId36"/>
    <p:sldId id="394" r:id="rId37"/>
    <p:sldId id="395" r:id="rId38"/>
    <p:sldId id="396" r:id="rId39"/>
    <p:sldId id="397" r:id="rId40"/>
    <p:sldId id="398" r:id="rId41"/>
    <p:sldId id="399" r:id="rId42"/>
    <p:sldId id="400" r:id="rId43"/>
    <p:sldId id="401" r:id="rId44"/>
    <p:sldId id="402" r:id="rId45"/>
    <p:sldId id="403" r:id="rId46"/>
    <p:sldId id="404" r:id="rId47"/>
  </p:sldIdLst>
  <p:sldSz cx="12190413" cy="6859588"/>
  <p:notesSz cx="6858000" cy="9144000"/>
  <p:defaultTextStyle>
    <a:defPPr>
      <a:defRPr lang="zh-TW"/>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1">
          <p15:clr>
            <a:srgbClr val="A4A3A4"/>
          </p15:clr>
        </p15:guide>
        <p15:guide id="2" pos="384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DE0000"/>
    <a:srgbClr val="363AD6"/>
    <a:srgbClr val="44E62E"/>
    <a:srgbClr val="FBB7B7"/>
    <a:srgbClr val="FAA0A0"/>
    <a:srgbClr val="6099B9"/>
    <a:srgbClr val="FF7F50"/>
    <a:srgbClr val="D00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B600B7-513C-46C0-B7BD-547EFE7D600A}" v="39" dt="2025-11-19T08:44:36.391"/>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59" autoAdjust="0"/>
    <p:restoredTop sz="94660"/>
  </p:normalViewPr>
  <p:slideViewPr>
    <p:cSldViewPr>
      <p:cViewPr varScale="1">
        <p:scale>
          <a:sx n="66" d="100"/>
          <a:sy n="66" d="100"/>
        </p:scale>
        <p:origin x="-120" y="-768"/>
      </p:cViewPr>
      <p:guideLst>
        <p:guide orient="horz" pos="2161"/>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1" d="100"/>
          <a:sy n="81" d="100"/>
        </p:scale>
        <p:origin x="-2088" y="-8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I-FANG CHEN" userId="d1d979c7b408b7d0" providerId="LiveId" clId="{957CB813-9ED9-4198-BCAC-056D340B05F7}"/>
    <pc:docChg chg="undo custSel addSld delSld modSld">
      <pc:chgData name="YI-FANG CHEN" userId="d1d979c7b408b7d0" providerId="LiveId" clId="{957CB813-9ED9-4198-BCAC-056D340B05F7}" dt="2025-11-19T08:45:08.907" v="316" actId="1036"/>
      <pc:docMkLst>
        <pc:docMk/>
      </pc:docMkLst>
      <pc:sldChg chg="delSp modSp mod">
        <pc:chgData name="YI-FANG CHEN" userId="d1d979c7b408b7d0" providerId="LiveId" clId="{957CB813-9ED9-4198-BCAC-056D340B05F7}" dt="2025-11-19T08:45:08.907" v="316" actId="1036"/>
        <pc:sldMkLst>
          <pc:docMk/>
          <pc:sldMk cId="4266069797" sldId="318"/>
        </pc:sldMkLst>
        <pc:spChg chg="mod">
          <ac:chgData name="YI-FANG CHEN" userId="d1d979c7b408b7d0" providerId="LiveId" clId="{957CB813-9ED9-4198-BCAC-056D340B05F7}" dt="2025-11-19T08:34:21.399" v="153" actId="1036"/>
          <ac:spMkLst>
            <pc:docMk/>
            <pc:sldMk cId="4266069797" sldId="318"/>
            <ac:spMk id="3" creationId="{BAA92630-37EF-49BF-AE53-EE37E53CA949}"/>
          </ac:spMkLst>
        </pc:spChg>
        <pc:spChg chg="mod">
          <ac:chgData name="YI-FANG CHEN" userId="d1d979c7b408b7d0" providerId="LiveId" clId="{957CB813-9ED9-4198-BCAC-056D340B05F7}" dt="2025-11-19T08:34:21.399" v="153" actId="1036"/>
          <ac:spMkLst>
            <pc:docMk/>
            <pc:sldMk cId="4266069797" sldId="318"/>
            <ac:spMk id="4" creationId="{76174A14-170C-45C0-A094-E620466F9B93}"/>
          </ac:spMkLst>
        </pc:spChg>
        <pc:spChg chg="mod">
          <ac:chgData name="YI-FANG CHEN" userId="d1d979c7b408b7d0" providerId="LiveId" clId="{957CB813-9ED9-4198-BCAC-056D340B05F7}" dt="2025-11-19T08:45:08.907" v="316" actId="1036"/>
          <ac:spMkLst>
            <pc:docMk/>
            <pc:sldMk cId="4266069797" sldId="318"/>
            <ac:spMk id="5" creationId="{C1F27660-59BF-45F7-BAD4-DD5D072CCEAE}"/>
          </ac:spMkLst>
        </pc:spChg>
        <pc:spChg chg="mod">
          <ac:chgData name="YI-FANG CHEN" userId="d1d979c7b408b7d0" providerId="LiveId" clId="{957CB813-9ED9-4198-BCAC-056D340B05F7}" dt="2025-11-19T08:45:08.907" v="316" actId="1036"/>
          <ac:spMkLst>
            <pc:docMk/>
            <pc:sldMk cId="4266069797" sldId="318"/>
            <ac:spMk id="7" creationId="{9697056E-F592-4573-8384-F226660DE3AC}"/>
          </ac:spMkLst>
        </pc:spChg>
        <pc:spChg chg="mod">
          <ac:chgData name="YI-FANG CHEN" userId="d1d979c7b408b7d0" providerId="LiveId" clId="{957CB813-9ED9-4198-BCAC-056D340B05F7}" dt="2025-11-19T08:45:08.907" v="316" actId="1036"/>
          <ac:spMkLst>
            <pc:docMk/>
            <pc:sldMk cId="4266069797" sldId="318"/>
            <ac:spMk id="8" creationId="{F0CC9BCF-BBCD-4739-8DC2-9404CCAE3B6B}"/>
          </ac:spMkLst>
        </pc:spChg>
        <pc:spChg chg="mod">
          <ac:chgData name="YI-FANG CHEN" userId="d1d979c7b408b7d0" providerId="LiveId" clId="{957CB813-9ED9-4198-BCAC-056D340B05F7}" dt="2025-11-19T08:45:08.907" v="316" actId="1036"/>
          <ac:spMkLst>
            <pc:docMk/>
            <pc:sldMk cId="4266069797" sldId="318"/>
            <ac:spMk id="9" creationId="{18D10809-D9F1-48D0-999D-BBE1757F7855}"/>
          </ac:spMkLst>
        </pc:spChg>
        <pc:spChg chg="mod">
          <ac:chgData name="YI-FANG CHEN" userId="d1d979c7b408b7d0" providerId="LiveId" clId="{957CB813-9ED9-4198-BCAC-056D340B05F7}" dt="2025-11-19T08:45:08.907" v="316" actId="1036"/>
          <ac:spMkLst>
            <pc:docMk/>
            <pc:sldMk cId="4266069797" sldId="318"/>
            <ac:spMk id="10" creationId="{392EFF37-476F-4F62-9037-868EF1A9A191}"/>
          </ac:spMkLst>
        </pc:spChg>
        <pc:spChg chg="mod">
          <ac:chgData name="YI-FANG CHEN" userId="d1d979c7b408b7d0" providerId="LiveId" clId="{957CB813-9ED9-4198-BCAC-056D340B05F7}" dt="2025-11-19T08:45:08.907" v="316" actId="1036"/>
          <ac:spMkLst>
            <pc:docMk/>
            <pc:sldMk cId="4266069797" sldId="318"/>
            <ac:spMk id="11" creationId="{6FB64980-FCB6-455E-B536-3998922AC27A}"/>
          </ac:spMkLst>
        </pc:spChg>
        <pc:spChg chg="mod">
          <ac:chgData name="YI-FANG CHEN" userId="d1d979c7b408b7d0" providerId="LiveId" clId="{957CB813-9ED9-4198-BCAC-056D340B05F7}" dt="2025-11-19T08:45:08.907" v="316" actId="1036"/>
          <ac:spMkLst>
            <pc:docMk/>
            <pc:sldMk cId="4266069797" sldId="318"/>
            <ac:spMk id="12" creationId="{10F32ED7-CD70-4A62-8943-45A831F7097F}"/>
          </ac:spMkLst>
        </pc:spChg>
        <pc:spChg chg="mod">
          <ac:chgData name="YI-FANG CHEN" userId="d1d979c7b408b7d0" providerId="LiveId" clId="{957CB813-9ED9-4198-BCAC-056D340B05F7}" dt="2025-11-19T08:44:36.390" v="306"/>
          <ac:spMkLst>
            <pc:docMk/>
            <pc:sldMk cId="4266069797" sldId="318"/>
            <ac:spMk id="13" creationId="{2F810A1C-6660-4E36-B579-2B632E9431B6}"/>
          </ac:spMkLst>
        </pc:spChg>
        <pc:spChg chg="del">
          <ac:chgData name="YI-FANG CHEN" userId="d1d979c7b408b7d0" providerId="LiveId" clId="{957CB813-9ED9-4198-BCAC-056D340B05F7}" dt="2025-11-19T08:33:52.304" v="129" actId="478"/>
          <ac:spMkLst>
            <pc:docMk/>
            <pc:sldMk cId="4266069797" sldId="318"/>
            <ac:spMk id="14" creationId="{BAA92630-37EF-49BF-AE53-EE37E53CA949}"/>
          </ac:spMkLst>
        </pc:spChg>
        <pc:spChg chg="del">
          <ac:chgData name="YI-FANG CHEN" userId="d1d979c7b408b7d0" providerId="LiveId" clId="{957CB813-9ED9-4198-BCAC-056D340B05F7}" dt="2025-11-19T08:33:54.350" v="131" actId="478"/>
          <ac:spMkLst>
            <pc:docMk/>
            <pc:sldMk cId="4266069797" sldId="318"/>
            <ac:spMk id="15" creationId="{76174A14-170C-45C0-A094-E620466F9B93}"/>
          </ac:spMkLst>
        </pc:spChg>
        <pc:spChg chg="del">
          <ac:chgData name="YI-FANG CHEN" userId="d1d979c7b408b7d0" providerId="LiveId" clId="{957CB813-9ED9-4198-BCAC-056D340B05F7}" dt="2025-11-19T08:33:59.516" v="134" actId="478"/>
          <ac:spMkLst>
            <pc:docMk/>
            <pc:sldMk cId="4266069797" sldId="318"/>
            <ac:spMk id="16" creationId="{C1F27660-59BF-45F7-BAD4-DD5D072CCEAE}"/>
          </ac:spMkLst>
        </pc:spChg>
        <pc:spChg chg="del">
          <ac:chgData name="YI-FANG CHEN" userId="d1d979c7b408b7d0" providerId="LiveId" clId="{957CB813-9ED9-4198-BCAC-056D340B05F7}" dt="2025-11-19T08:33:51.254" v="128" actId="478"/>
          <ac:spMkLst>
            <pc:docMk/>
            <pc:sldMk cId="4266069797" sldId="318"/>
            <ac:spMk id="17" creationId="{52795648-3E44-43C1-80B8-AF89256AFCA2}"/>
          </ac:spMkLst>
        </pc:spChg>
        <pc:spChg chg="del">
          <ac:chgData name="YI-FANG CHEN" userId="d1d979c7b408b7d0" providerId="LiveId" clId="{957CB813-9ED9-4198-BCAC-056D340B05F7}" dt="2025-11-19T08:33:53.712" v="130" actId="478"/>
          <ac:spMkLst>
            <pc:docMk/>
            <pc:sldMk cId="4266069797" sldId="318"/>
            <ac:spMk id="18" creationId="{9697056E-F592-4573-8384-F226660DE3AC}"/>
          </ac:spMkLst>
        </pc:spChg>
        <pc:spChg chg="del">
          <ac:chgData name="YI-FANG CHEN" userId="d1d979c7b408b7d0" providerId="LiveId" clId="{957CB813-9ED9-4198-BCAC-056D340B05F7}" dt="2025-11-19T08:33:49.589" v="127" actId="478"/>
          <ac:spMkLst>
            <pc:docMk/>
            <pc:sldMk cId="4266069797" sldId="318"/>
            <ac:spMk id="20" creationId="{18D10809-D9F1-48D0-999D-BBE1757F7855}"/>
          </ac:spMkLst>
        </pc:spChg>
        <pc:spChg chg="del">
          <ac:chgData name="YI-FANG CHEN" userId="d1d979c7b408b7d0" providerId="LiveId" clId="{957CB813-9ED9-4198-BCAC-056D340B05F7}" dt="2025-11-19T08:33:55.734" v="132" actId="478"/>
          <ac:spMkLst>
            <pc:docMk/>
            <pc:sldMk cId="4266069797" sldId="318"/>
            <ac:spMk id="21" creationId="{392EFF37-476F-4F62-9037-868EF1A9A191}"/>
          </ac:spMkLst>
        </pc:spChg>
        <pc:spChg chg="mod">
          <ac:chgData name="YI-FANG CHEN" userId="d1d979c7b408b7d0" providerId="LiveId" clId="{957CB813-9ED9-4198-BCAC-056D340B05F7}" dt="2025-11-19T08:45:08.907" v="316" actId="1036"/>
          <ac:spMkLst>
            <pc:docMk/>
            <pc:sldMk cId="4266069797" sldId="318"/>
            <ac:spMk id="22" creationId="{392EFF37-476F-4F62-9037-868EF1A9A191}"/>
          </ac:spMkLst>
        </pc:spChg>
        <pc:spChg chg="del">
          <ac:chgData name="YI-FANG CHEN" userId="d1d979c7b408b7d0" providerId="LiveId" clId="{957CB813-9ED9-4198-BCAC-056D340B05F7}" dt="2025-11-19T08:33:58.330" v="133" actId="478"/>
          <ac:spMkLst>
            <pc:docMk/>
            <pc:sldMk cId="4266069797" sldId="318"/>
            <ac:spMk id="26" creationId="{392EFF37-476F-4F62-9037-868EF1A9A191}"/>
          </ac:spMkLst>
        </pc:spChg>
        <pc:spChg chg="mod">
          <ac:chgData name="YI-FANG CHEN" userId="d1d979c7b408b7d0" providerId="LiveId" clId="{957CB813-9ED9-4198-BCAC-056D340B05F7}" dt="2025-11-19T08:45:08.907" v="316" actId="1036"/>
          <ac:spMkLst>
            <pc:docMk/>
            <pc:sldMk cId="4266069797" sldId="318"/>
            <ac:spMk id="27" creationId="{6FB64980-FCB6-455E-B536-3998922AC27A}"/>
          </ac:spMkLst>
        </pc:spChg>
        <pc:spChg chg="mod">
          <ac:chgData name="YI-FANG CHEN" userId="d1d979c7b408b7d0" providerId="LiveId" clId="{957CB813-9ED9-4198-BCAC-056D340B05F7}" dt="2025-11-19T08:34:21.399" v="153" actId="1036"/>
          <ac:spMkLst>
            <pc:docMk/>
            <pc:sldMk cId="4266069797" sldId="318"/>
            <ac:spMk id="28" creationId="{10F32ED7-CD70-4A62-8943-45A831F7097F}"/>
          </ac:spMkLst>
        </pc:spChg>
        <pc:spChg chg="del mod">
          <ac:chgData name="YI-FANG CHEN" userId="d1d979c7b408b7d0" providerId="LiveId" clId="{957CB813-9ED9-4198-BCAC-056D340B05F7}" dt="2025-11-19T08:44:58.400" v="308" actId="478"/>
          <ac:spMkLst>
            <pc:docMk/>
            <pc:sldMk cId="4266069797" sldId="318"/>
            <ac:spMk id="30" creationId="{6FB64980-FCB6-455E-B536-3998922AC27A}"/>
          </ac:spMkLst>
        </pc:spChg>
        <pc:spChg chg="mod">
          <ac:chgData name="YI-FANG CHEN" userId="d1d979c7b408b7d0" providerId="LiveId" clId="{957CB813-9ED9-4198-BCAC-056D340B05F7}" dt="2025-11-19T08:45:08.907" v="316" actId="1036"/>
          <ac:spMkLst>
            <pc:docMk/>
            <pc:sldMk cId="4266069797" sldId="318"/>
            <ac:spMk id="32" creationId="{392EFF37-476F-4F62-9037-868EF1A9A191}"/>
          </ac:spMkLst>
        </pc:spChg>
        <pc:spChg chg="mod">
          <ac:chgData name="YI-FANG CHEN" userId="d1d979c7b408b7d0" providerId="LiveId" clId="{957CB813-9ED9-4198-BCAC-056D340B05F7}" dt="2025-11-19T08:44:32.633" v="305" actId="21"/>
          <ac:spMkLst>
            <pc:docMk/>
            <pc:sldMk cId="4266069797" sldId="318"/>
            <ac:spMk id="33" creationId="{2F810A1C-6660-4E36-B579-2B632E9431B6}"/>
          </ac:spMkLst>
        </pc:spChg>
        <pc:spChg chg="del">
          <ac:chgData name="YI-FANG CHEN" userId="d1d979c7b408b7d0" providerId="LiveId" clId="{957CB813-9ED9-4198-BCAC-056D340B05F7}" dt="2025-11-19T08:33:45.333" v="125" actId="478"/>
          <ac:spMkLst>
            <pc:docMk/>
            <pc:sldMk cId="4266069797" sldId="318"/>
            <ac:spMk id="34" creationId="{BAA92630-37EF-49BF-AE53-EE37E53CA949}"/>
          </ac:spMkLst>
        </pc:spChg>
        <pc:spChg chg="del">
          <ac:chgData name="YI-FANG CHEN" userId="d1d979c7b408b7d0" providerId="LiveId" clId="{957CB813-9ED9-4198-BCAC-056D340B05F7}" dt="2025-11-19T08:33:48.073" v="126" actId="478"/>
          <ac:spMkLst>
            <pc:docMk/>
            <pc:sldMk cId="4266069797" sldId="318"/>
            <ac:spMk id="38" creationId="{392EFF37-476F-4F62-9037-868EF1A9A191}"/>
          </ac:spMkLst>
        </pc:spChg>
      </pc:sldChg>
      <pc:sldChg chg="modSp del mod">
        <pc:chgData name="YI-FANG CHEN" userId="d1d979c7b408b7d0" providerId="LiveId" clId="{957CB813-9ED9-4198-BCAC-056D340B05F7}" dt="2025-11-19T08:16:43.194" v="9" actId="47"/>
        <pc:sldMkLst>
          <pc:docMk/>
          <pc:sldMk cId="2359597341" sldId="328"/>
        </pc:sldMkLst>
        <pc:spChg chg="mod">
          <ac:chgData name="YI-FANG CHEN" userId="d1d979c7b408b7d0" providerId="LiveId" clId="{957CB813-9ED9-4198-BCAC-056D340B05F7}" dt="2025-11-19T08:16:15.082" v="8"/>
          <ac:spMkLst>
            <pc:docMk/>
            <pc:sldMk cId="2359597341" sldId="328"/>
            <ac:spMk id="38" creationId="{00000000-0000-0000-0000-000000000000}"/>
          </ac:spMkLst>
        </pc:spChg>
      </pc:sldChg>
      <pc:sldChg chg="modSp mod">
        <pc:chgData name="YI-FANG CHEN" userId="d1d979c7b408b7d0" providerId="LiveId" clId="{957CB813-9ED9-4198-BCAC-056D340B05F7}" dt="2025-11-19T08:40:52.578" v="273"/>
        <pc:sldMkLst>
          <pc:docMk/>
          <pc:sldMk cId="0" sldId="337"/>
        </pc:sldMkLst>
        <pc:spChg chg="mod">
          <ac:chgData name="YI-FANG CHEN" userId="d1d979c7b408b7d0" providerId="LiveId" clId="{957CB813-9ED9-4198-BCAC-056D340B05F7}" dt="2025-11-19T08:40:52.578" v="273"/>
          <ac:spMkLst>
            <pc:docMk/>
            <pc:sldMk cId="0" sldId="337"/>
            <ac:spMk id="27" creationId="{4E78DFD1-32B3-8E6F-CF4F-EC1DAABE549E}"/>
          </ac:spMkLst>
        </pc:spChg>
      </pc:sldChg>
      <pc:sldChg chg="del">
        <pc:chgData name="YI-FANG CHEN" userId="d1d979c7b408b7d0" providerId="LiveId" clId="{957CB813-9ED9-4198-BCAC-056D340B05F7}" dt="2025-11-19T08:17:40.501" v="11" actId="47"/>
        <pc:sldMkLst>
          <pc:docMk/>
          <pc:sldMk cId="0" sldId="359"/>
        </pc:sldMkLst>
      </pc:sldChg>
      <pc:sldChg chg="modSp mod">
        <pc:chgData name="YI-FANG CHEN" userId="d1d979c7b408b7d0" providerId="LiveId" clId="{957CB813-9ED9-4198-BCAC-056D340B05F7}" dt="2025-11-19T08:42:26.134" v="304" actId="20577"/>
        <pc:sldMkLst>
          <pc:docMk/>
          <pc:sldMk cId="657959733" sldId="361"/>
        </pc:sldMkLst>
        <pc:spChg chg="mod">
          <ac:chgData name="YI-FANG CHEN" userId="d1d979c7b408b7d0" providerId="LiveId" clId="{957CB813-9ED9-4198-BCAC-056D340B05F7}" dt="2025-11-19T08:32:36.325" v="121" actId="404"/>
          <ac:spMkLst>
            <pc:docMk/>
            <pc:sldMk cId="657959733" sldId="361"/>
            <ac:spMk id="2" creationId="{D86CC042-43F6-FE7F-820A-E5BC3A1F24F2}"/>
          </ac:spMkLst>
        </pc:spChg>
        <pc:spChg chg="mod">
          <ac:chgData name="YI-FANG CHEN" userId="d1d979c7b408b7d0" providerId="LiveId" clId="{957CB813-9ED9-4198-BCAC-056D340B05F7}" dt="2025-11-19T08:42:26.134" v="304" actId="20577"/>
          <ac:spMkLst>
            <pc:docMk/>
            <pc:sldMk cId="657959733" sldId="361"/>
            <ac:spMk id="10" creationId="{BD0AB2DB-1E56-665A-3C27-21ACE6518338}"/>
          </ac:spMkLst>
        </pc:spChg>
      </pc:sldChg>
      <pc:sldChg chg="modSp mod">
        <pc:chgData name="YI-FANG CHEN" userId="d1d979c7b408b7d0" providerId="LiveId" clId="{957CB813-9ED9-4198-BCAC-056D340B05F7}" dt="2025-11-19T08:32:49.064" v="123" actId="404"/>
        <pc:sldMkLst>
          <pc:docMk/>
          <pc:sldMk cId="4221325278" sldId="362"/>
        </pc:sldMkLst>
        <pc:spChg chg="mod">
          <ac:chgData name="YI-FANG CHEN" userId="d1d979c7b408b7d0" providerId="LiveId" clId="{957CB813-9ED9-4198-BCAC-056D340B05F7}" dt="2025-11-19T08:32:49.064" v="123" actId="404"/>
          <ac:spMkLst>
            <pc:docMk/>
            <pc:sldMk cId="4221325278" sldId="362"/>
            <ac:spMk id="2" creationId="{FB162E5B-E950-81B2-31FB-FA28B57DC0E5}"/>
          </ac:spMkLst>
        </pc:spChg>
        <pc:spChg chg="mod">
          <ac:chgData name="YI-FANG CHEN" userId="d1d979c7b408b7d0" providerId="LiveId" clId="{957CB813-9ED9-4198-BCAC-056D340B05F7}" dt="2025-11-19T08:26:57.957" v="53" actId="20577"/>
          <ac:spMkLst>
            <pc:docMk/>
            <pc:sldMk cId="4221325278" sldId="362"/>
            <ac:spMk id="10" creationId="{D142B9C0-6146-4E90-969E-6D7AC5A844CA}"/>
          </ac:spMkLst>
        </pc:spChg>
      </pc:sldChg>
      <pc:sldChg chg="del">
        <pc:chgData name="YI-FANG CHEN" userId="d1d979c7b408b7d0" providerId="LiveId" clId="{957CB813-9ED9-4198-BCAC-056D340B05F7}" dt="2025-11-19T08:17:22.762" v="10" actId="47"/>
        <pc:sldMkLst>
          <pc:docMk/>
          <pc:sldMk cId="2312223657" sldId="363"/>
        </pc:sldMkLst>
      </pc:sldChg>
      <pc:sldChg chg="modSp mod">
        <pc:chgData name="YI-FANG CHEN" userId="d1d979c7b408b7d0" providerId="LiveId" clId="{957CB813-9ED9-4198-BCAC-056D340B05F7}" dt="2025-11-19T08:32:27.128" v="119" actId="404"/>
        <pc:sldMkLst>
          <pc:docMk/>
          <pc:sldMk cId="617766232" sldId="364"/>
        </pc:sldMkLst>
        <pc:spChg chg="mod">
          <ac:chgData name="YI-FANG CHEN" userId="d1d979c7b408b7d0" providerId="LiveId" clId="{957CB813-9ED9-4198-BCAC-056D340B05F7}" dt="2025-11-19T08:32:27.128" v="119" actId="404"/>
          <ac:spMkLst>
            <pc:docMk/>
            <pc:sldMk cId="617766232" sldId="364"/>
            <ac:spMk id="2" creationId="{00000000-0000-0000-0000-000000000000}"/>
          </ac:spMkLst>
        </pc:spChg>
      </pc:sldChg>
      <pc:sldChg chg="modSp mod">
        <pc:chgData name="YI-FANG CHEN" userId="d1d979c7b408b7d0" providerId="LiveId" clId="{957CB813-9ED9-4198-BCAC-056D340B05F7}" dt="2025-11-19T08:32:10.105" v="115" actId="404"/>
        <pc:sldMkLst>
          <pc:docMk/>
          <pc:sldMk cId="895406553" sldId="365"/>
        </pc:sldMkLst>
        <pc:spChg chg="mod">
          <ac:chgData name="YI-FANG CHEN" userId="d1d979c7b408b7d0" providerId="LiveId" clId="{957CB813-9ED9-4198-BCAC-056D340B05F7}" dt="2025-11-19T08:32:10.105" v="115" actId="404"/>
          <ac:spMkLst>
            <pc:docMk/>
            <pc:sldMk cId="895406553" sldId="365"/>
            <ac:spMk id="2" creationId="{00000000-0000-0000-0000-000000000000}"/>
          </ac:spMkLst>
        </pc:spChg>
      </pc:sldChg>
      <pc:sldChg chg="del">
        <pc:chgData name="YI-FANG CHEN" userId="d1d979c7b408b7d0" providerId="LiveId" clId="{957CB813-9ED9-4198-BCAC-056D340B05F7}" dt="2025-11-19T08:25:13.132" v="50" actId="47"/>
        <pc:sldMkLst>
          <pc:docMk/>
          <pc:sldMk cId="2081543943" sldId="366"/>
        </pc:sldMkLst>
      </pc:sldChg>
      <pc:sldChg chg="modSp add mod">
        <pc:chgData name="YI-FANG CHEN" userId="d1d979c7b408b7d0" providerId="LiveId" clId="{957CB813-9ED9-4198-BCAC-056D340B05F7}" dt="2025-11-19T08:31:30.570" v="92" actId="404"/>
        <pc:sldMkLst>
          <pc:docMk/>
          <pc:sldMk cId="134768000" sldId="367"/>
        </pc:sldMkLst>
        <pc:spChg chg="mod">
          <ac:chgData name="YI-FANG CHEN" userId="d1d979c7b408b7d0" providerId="LiveId" clId="{957CB813-9ED9-4198-BCAC-056D340B05F7}" dt="2025-11-19T08:31:30.570" v="92" actId="404"/>
          <ac:spMkLst>
            <pc:docMk/>
            <pc:sldMk cId="134768000" sldId="367"/>
            <ac:spMk id="2" creationId="{00000000-0000-0000-0000-000000000000}"/>
          </ac:spMkLst>
        </pc:spChg>
      </pc:sldChg>
      <pc:sldChg chg="del">
        <pc:chgData name="YI-FANG CHEN" userId="d1d979c7b408b7d0" providerId="LiveId" clId="{957CB813-9ED9-4198-BCAC-056D340B05F7}" dt="2025-11-19T08:19:26.471" v="12" actId="47"/>
        <pc:sldMkLst>
          <pc:docMk/>
          <pc:sldMk cId="973089655" sldId="367"/>
        </pc:sldMkLst>
      </pc:sldChg>
    </pc:docChg>
  </pc:docChgLst>
</pc:chgInfo>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Kinko-nt\&#26371;&#35336;&#35506;\&#36001;&#21209;&#37096;&#20027;&#31649;\&#27861;&#20154;&#35498;&#26126;&#26371;\2025&#24180;\11&#26376;\&#20027;&#35201;&#29151;&#26989;&#27604;&#37325;%20&#32147;&#29151;&#23526;&#32318;%20%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zh-TW"/>
  <c:chart>
    <c:title>
      <c:layout/>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title>
    <c:plotArea>
      <c:layout/>
      <c:lineChart>
        <c:grouping val="standard"/>
        <c:ser>
          <c:idx val="0"/>
          <c:order val="0"/>
          <c:tx>
            <c:strRef>
              <c:f>工作表1!$B$28</c:f>
              <c:strCache>
                <c:ptCount val="1"/>
                <c:pt idx="0">
                  <c:v>營業毛利率</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dLblPos val="t"/>
            <c:showVal val="1"/>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工作表1!$C$27:$I$27</c:f>
              <c:strCache>
                <c:ptCount val="7"/>
                <c:pt idx="0">
                  <c:v>2024年Q1</c:v>
                </c:pt>
                <c:pt idx="1">
                  <c:v>2024年Q2</c:v>
                </c:pt>
                <c:pt idx="2">
                  <c:v>2024年Q3</c:v>
                </c:pt>
                <c:pt idx="3">
                  <c:v>2024年Q4</c:v>
                </c:pt>
                <c:pt idx="4">
                  <c:v>2025年Q1</c:v>
                </c:pt>
                <c:pt idx="5">
                  <c:v>2025年Q2</c:v>
                </c:pt>
                <c:pt idx="6">
                  <c:v>2025年Q3</c:v>
                </c:pt>
              </c:strCache>
            </c:strRef>
          </c:cat>
          <c:val>
            <c:numRef>
              <c:f>工作表1!$C$28:$I$28</c:f>
              <c:numCache>
                <c:formatCode>0%</c:formatCode>
                <c:ptCount val="7"/>
                <c:pt idx="0">
                  <c:v>7.0000000000000021E-2</c:v>
                </c:pt>
                <c:pt idx="1">
                  <c:v>8.0000000000000029E-2</c:v>
                </c:pt>
                <c:pt idx="2">
                  <c:v>0.1</c:v>
                </c:pt>
                <c:pt idx="3">
                  <c:v>7.0241757593195078E-2</c:v>
                </c:pt>
                <c:pt idx="4" formatCode="0.0%">
                  <c:v>0.11113523343456198</c:v>
                </c:pt>
                <c:pt idx="5" formatCode="0.0%">
                  <c:v>0.20488997289825933</c:v>
                </c:pt>
                <c:pt idx="6" formatCode="0.0%">
                  <c:v>0.23415468932273897</c:v>
                </c:pt>
              </c:numCache>
            </c:numRef>
          </c:val>
          <c:extLst xmlns:c16r2="http://schemas.microsoft.com/office/drawing/2015/06/chart">
            <c:ext xmlns:c16="http://schemas.microsoft.com/office/drawing/2014/chart" uri="{C3380CC4-5D6E-409C-BE32-E72D297353CC}">
              <c16:uniqueId val="{00000000-5066-4636-9758-63787A275255}"/>
            </c:ext>
          </c:extLst>
        </c:ser>
        <c:dLbls>
          <c:showVal val="1"/>
        </c:dLbls>
        <c:marker val="1"/>
        <c:axId val="136389376"/>
        <c:axId val="136390912"/>
      </c:lineChart>
      <c:catAx>
        <c:axId val="136389376"/>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crossAx val="136390912"/>
        <c:crosses val="autoZero"/>
        <c:auto val="1"/>
        <c:lblAlgn val="ctr"/>
        <c:lblOffset val="100"/>
      </c:catAx>
      <c:valAx>
        <c:axId val="136390912"/>
        <c:scaling>
          <c:orientation val="minMax"/>
        </c:scaling>
        <c:axPos val="l"/>
        <c:majorGridlines>
          <c:spPr>
            <a:ln w="9525" cap="flat" cmpd="sng" algn="ctr">
              <a:solidFill>
                <a:schemeClr val="tx1">
                  <a:lumMod val="15000"/>
                  <a:lumOff val="85000"/>
                </a:schemeClr>
              </a:solidFill>
              <a:round/>
            </a:ln>
            <a:effectLst/>
          </c:spPr>
        </c:majorGridlines>
        <c:numFmt formatCode="0%" sourceLinked="1"/>
        <c:maj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crossAx val="136389376"/>
        <c:crosses val="autoZero"/>
        <c:crossBetween val="between"/>
      </c:valAx>
      <c:spPr>
        <a:noFill/>
        <a:ln>
          <a:noFill/>
        </a:ln>
        <a:effectLst/>
      </c:spPr>
    </c:plotArea>
    <c:plotVisOnly val="1"/>
    <c:dispBlanksAs val="gap"/>
  </c:chart>
  <c:spPr>
    <a:noFill/>
    <a:ln>
      <a:noFill/>
    </a:ln>
    <a:effectLst/>
  </c:spPr>
  <c:txPr>
    <a:bodyPr/>
    <a:lstStyle/>
    <a:p>
      <a:pPr>
        <a:defRPr sz="2000">
          <a:latin typeface="Times New Roman" panose="02020603050405020304" pitchFamily="18" charset="0"/>
          <a:ea typeface="標楷體" panose="03000509000000000000" pitchFamily="65" charset="-120"/>
          <a:cs typeface="Times New Roman" panose="02020603050405020304" pitchFamily="18" charset="0"/>
        </a:defRPr>
      </a:pPr>
      <a:endParaRPr lang="zh-TW"/>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5B3AE73-339E-4388-92B9-B43C42E0E322}" type="datetimeFigureOut">
              <a:rPr lang="zh-TW" altLang="en-US" smtClean="0"/>
              <a:pPr/>
              <a:t>2025/11/25</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8DD204A-3BC7-4505-8441-30EEBD10B6E6}" type="slidenum">
              <a:rPr lang="zh-TW" altLang="en-US" smtClean="0"/>
              <a:pPr/>
              <a:t>‹#›</a:t>
            </a:fld>
            <a:endParaRPr lang="zh-TW" altLang="en-US"/>
          </a:p>
        </p:txBody>
      </p:sp>
    </p:spTree>
    <p:extLst>
      <p:ext uri="{BB962C8B-B14F-4D97-AF65-F5344CB8AC3E}">
        <p14:creationId xmlns="" xmlns:p14="http://schemas.microsoft.com/office/powerpoint/2010/main" val="12943607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8A7CF5-8498-46BE-82B6-FD82777A4313}" type="datetimeFigureOut">
              <a:rPr lang="zh-TW" altLang="en-US" smtClean="0"/>
              <a:pPr/>
              <a:t>2025/11/25</a:t>
            </a:fld>
            <a:endParaRPr lang="zh-TW" altLang="en-US"/>
          </a:p>
        </p:txBody>
      </p:sp>
      <p:sp>
        <p:nvSpPr>
          <p:cNvPr id="4" name="投影片圖像版面配置區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E7989E-EBC6-423D-8B06-D94A91C2D721}" type="slidenum">
              <a:rPr lang="zh-TW" altLang="en-US" smtClean="0"/>
              <a:pPr/>
              <a:t>‹#›</a:t>
            </a:fld>
            <a:endParaRPr lang="zh-TW" altLang="en-US"/>
          </a:p>
        </p:txBody>
      </p:sp>
    </p:spTree>
    <p:extLst>
      <p:ext uri="{BB962C8B-B14F-4D97-AF65-F5344CB8AC3E}">
        <p14:creationId xmlns="" xmlns:p14="http://schemas.microsoft.com/office/powerpoint/2010/main" val="3682599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p14="http://schemas.microsoft.com/office/powerpoint/2010/main" val="2187676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營業毛利 </a:t>
            </a:r>
            <a:r>
              <a:rPr lang="en-US" altLang="zh-TW" dirty="0"/>
              <a:t>2025Q1</a:t>
            </a:r>
            <a:r>
              <a:rPr lang="zh-TW" altLang="en-US" dirty="0"/>
              <a:t>單季 為</a:t>
            </a:r>
            <a:r>
              <a:rPr lang="en-US" altLang="zh-TW" dirty="0"/>
              <a:t>11.1%</a:t>
            </a:r>
            <a:r>
              <a:rPr lang="zh-TW" altLang="en-US" dirty="0"/>
              <a:t>、</a:t>
            </a:r>
            <a:r>
              <a:rPr lang="en-US" altLang="zh-TW" dirty="0"/>
              <a:t>2025Q2</a:t>
            </a:r>
            <a:r>
              <a:rPr lang="zh-TW" altLang="en-US" dirty="0"/>
              <a:t>單季 為</a:t>
            </a:r>
            <a:r>
              <a:rPr lang="en-US" altLang="zh-TW" dirty="0"/>
              <a:t>20.5%</a:t>
            </a:r>
            <a:r>
              <a:rPr lang="zh-TW" altLang="en-US" dirty="0"/>
              <a:t>、</a:t>
            </a:r>
            <a:r>
              <a:rPr lang="en-US" altLang="zh-TW" dirty="0"/>
              <a:t>2025Q3</a:t>
            </a:r>
            <a:r>
              <a:rPr lang="zh-TW" altLang="en-US" dirty="0"/>
              <a:t>單季 為</a:t>
            </a:r>
            <a:r>
              <a:rPr lang="en-US" altLang="zh-TW" dirty="0"/>
              <a:t>23.4%</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營業淨利率到</a:t>
            </a:r>
            <a:r>
              <a:rPr lang="en-US" altLang="zh-TW" dirty="0"/>
              <a:t>2025Q3</a:t>
            </a:r>
            <a:r>
              <a:rPr lang="zh-TW" altLang="en-US" dirty="0"/>
              <a:t>單季 已提升至 </a:t>
            </a:r>
            <a:r>
              <a:rPr lang="en-US" altLang="zh-TW" dirty="0"/>
              <a:t>7 %</a:t>
            </a:r>
            <a:r>
              <a:rPr lang="zh-TW" altLang="en-US" dirty="0"/>
              <a:t> ，</a:t>
            </a:r>
            <a:r>
              <a:rPr lang="en-US" altLang="zh-TW" dirty="0"/>
              <a:t>2025</a:t>
            </a:r>
            <a:r>
              <a:rPr lang="zh-TW" altLang="en-US" dirty="0"/>
              <a:t>年截至</a:t>
            </a:r>
            <a:r>
              <a:rPr lang="en-US" altLang="zh-TW" dirty="0"/>
              <a:t>9</a:t>
            </a:r>
            <a:r>
              <a:rPr lang="zh-TW" altLang="en-US" dirty="0"/>
              <a:t>月已提升至</a:t>
            </a:r>
            <a:r>
              <a:rPr lang="en-US" altLang="zh-TW" dirty="0"/>
              <a:t>4%</a:t>
            </a: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57E7989E-EBC6-423D-8B06-D94A91C2D721}" type="slidenum">
              <a:rPr lang="zh-TW" altLang="en-US" smtClean="0"/>
              <a:pPr/>
              <a:t>5</a:t>
            </a:fld>
            <a:endParaRPr lang="zh-TW" altLang="en-US"/>
          </a:p>
        </p:txBody>
      </p:sp>
    </p:spTree>
    <p:extLst>
      <p:ext uri="{BB962C8B-B14F-4D97-AF65-F5344CB8AC3E}">
        <p14:creationId xmlns="" xmlns:p14="http://schemas.microsoft.com/office/powerpoint/2010/main" val="4143581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57E7989E-EBC6-423D-8B06-D94A91C2D721}" type="slidenum">
              <a:rPr lang="zh-TW" altLang="en-US" smtClean="0"/>
              <a:pPr/>
              <a:t>7</a:t>
            </a:fld>
            <a:endParaRPr lang="zh-TW" altLang="en-US"/>
          </a:p>
        </p:txBody>
      </p:sp>
    </p:spTree>
    <p:extLst>
      <p:ext uri="{BB962C8B-B14F-4D97-AF65-F5344CB8AC3E}">
        <p14:creationId xmlns="" xmlns:p14="http://schemas.microsoft.com/office/powerpoint/2010/main" val="4035952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88289-9237-694C-A36B-D22679A9929D}" type="slidenum">
              <a:rPr lang="en-US" smtClean="0"/>
              <a:pPr/>
              <a:t>23</a:t>
            </a:fld>
            <a:endParaRPr lang="en-US"/>
          </a:p>
        </p:txBody>
      </p:sp>
    </p:spTree>
    <p:extLst>
      <p:ext uri="{BB962C8B-B14F-4D97-AF65-F5344CB8AC3E}">
        <p14:creationId xmlns="" xmlns:p14="http://schemas.microsoft.com/office/powerpoint/2010/main" val="3172796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866527-3ED8-B44F-9180-D4CEF3F600B5}" type="slidenum">
              <a:rPr lang="en-US" smtClean="0"/>
              <a:pPr/>
              <a:t>35</a:t>
            </a:fld>
            <a:endParaRPr lang="en-US"/>
          </a:p>
        </p:txBody>
      </p:sp>
    </p:spTree>
    <p:extLst>
      <p:ext uri="{BB962C8B-B14F-4D97-AF65-F5344CB8AC3E}">
        <p14:creationId xmlns="" xmlns:p14="http://schemas.microsoft.com/office/powerpoint/2010/main" val="45002797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eg"/><Relationship Id="rId7"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7.png"/><Relationship Id="rId4" Type="http://schemas.openxmlformats.org/officeDocument/2006/relationships/image" Target="../media/image6.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19" name="流程圖: 程序 18"/>
          <p:cNvSpPr/>
          <p:nvPr userDrawn="1"/>
        </p:nvSpPr>
        <p:spPr>
          <a:xfrm>
            <a:off x="0" y="6094090"/>
            <a:ext cx="12190413" cy="765498"/>
          </a:xfrm>
          <a:prstGeom prst="flowChartProces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TW" altLang="en-US"/>
          </a:p>
        </p:txBody>
      </p:sp>
      <p:sp>
        <p:nvSpPr>
          <p:cNvPr id="2" name="標題 1"/>
          <p:cNvSpPr>
            <a:spLocks noGrp="1"/>
          </p:cNvSpPr>
          <p:nvPr>
            <p:ph type="ctrTitle"/>
          </p:nvPr>
        </p:nvSpPr>
        <p:spPr>
          <a:xfrm>
            <a:off x="335316" y="1989301"/>
            <a:ext cx="6716896" cy="1470365"/>
          </a:xfrm>
        </p:spPr>
        <p:txBody>
          <a:bodyPr/>
          <a:lstStyle>
            <a:lvl1pPr>
              <a:defRPr>
                <a:latin typeface="標楷體" pitchFamily="65" charset="-120"/>
                <a:ea typeface="標楷體" pitchFamily="65" charset="-120"/>
              </a:defRPr>
            </a:lvl1pPr>
          </a:lstStyle>
          <a:p>
            <a:r>
              <a:rPr lang="zh-TW" altLang="en-US" dirty="0"/>
              <a:t>按一下以編輯母片標題樣式</a:t>
            </a:r>
          </a:p>
        </p:txBody>
      </p:sp>
      <p:sp>
        <p:nvSpPr>
          <p:cNvPr id="3" name="副標題 2"/>
          <p:cNvSpPr>
            <a:spLocks noGrp="1"/>
          </p:cNvSpPr>
          <p:nvPr>
            <p:ph type="subTitle" idx="1"/>
          </p:nvPr>
        </p:nvSpPr>
        <p:spPr>
          <a:xfrm>
            <a:off x="335316" y="3861942"/>
            <a:ext cx="6335879" cy="936321"/>
          </a:xfrm>
        </p:spPr>
        <p:txBody>
          <a:bodyPr/>
          <a:lstStyle>
            <a:lvl1pPr marL="0" indent="0" algn="ctr">
              <a:buNone/>
              <a:defRPr>
                <a:solidFill>
                  <a:schemeClr val="tx1">
                    <a:tint val="75000"/>
                  </a:schemeClr>
                </a:solidFill>
                <a:latin typeface="標楷體" pitchFamily="65" charset="-120"/>
                <a:ea typeface="標楷體" pitchFamily="65" charset="-120"/>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a:xfrm>
            <a:off x="514472" y="6376952"/>
            <a:ext cx="2844430" cy="365210"/>
          </a:xfrm>
        </p:spPr>
        <p:txBody>
          <a:bodyPr/>
          <a:lstStyle/>
          <a:p>
            <a:fld id="{1CFAD1E9-FA75-4919-B592-DA90B226754E}" type="datetime1">
              <a:rPr lang="zh-TW" altLang="en-US" smtClean="0"/>
              <a:pPr/>
              <a:t>2025/11/25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8" name="流程圖: 程序 7"/>
          <p:cNvSpPr/>
          <p:nvPr userDrawn="1"/>
        </p:nvSpPr>
        <p:spPr>
          <a:xfrm>
            <a:off x="0" y="1"/>
            <a:ext cx="12190413" cy="909514"/>
          </a:xfrm>
          <a:prstGeom prst="flowChartProces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TW" altLang="en-US"/>
          </a:p>
        </p:txBody>
      </p:sp>
      <p:sp>
        <p:nvSpPr>
          <p:cNvPr id="21" name="矩形 20"/>
          <p:cNvSpPr/>
          <p:nvPr userDrawn="1"/>
        </p:nvSpPr>
        <p:spPr>
          <a:xfrm>
            <a:off x="256" y="6670904"/>
            <a:ext cx="12190157" cy="72025"/>
          </a:xfrm>
          <a:prstGeom prst="rect">
            <a:avLst/>
          </a:prstGeom>
          <a:solidFill>
            <a:srgbClr val="FF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TW" altLang="en-US"/>
          </a:p>
        </p:txBody>
      </p:sp>
      <p:sp>
        <p:nvSpPr>
          <p:cNvPr id="22" name="矩形 21"/>
          <p:cNvSpPr/>
          <p:nvPr userDrawn="1"/>
        </p:nvSpPr>
        <p:spPr>
          <a:xfrm>
            <a:off x="0" y="6787563"/>
            <a:ext cx="12190413" cy="72025"/>
          </a:xfrm>
          <a:prstGeom prst="rect">
            <a:avLst/>
          </a:prstGeom>
          <a:solidFill>
            <a:srgbClr val="0000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TW" altLang="en-US"/>
          </a:p>
        </p:txBody>
      </p:sp>
      <p:pic>
        <p:nvPicPr>
          <p:cNvPr id="24" name="圖片 23" descr="200.png"/>
          <p:cNvPicPr>
            <a:picLocks noChangeAspect="1"/>
          </p:cNvPicPr>
          <p:nvPr userDrawn="1"/>
        </p:nvPicPr>
        <p:blipFill>
          <a:blip r:embed="rId2" cstate="email"/>
          <a:srcRect l="20139" t="15973"/>
          <a:stretch>
            <a:fillRect/>
          </a:stretch>
        </p:blipFill>
        <p:spPr>
          <a:xfrm>
            <a:off x="0" y="0"/>
            <a:ext cx="4380576" cy="1280762"/>
          </a:xfrm>
          <a:prstGeom prst="rect">
            <a:avLst/>
          </a:prstGeom>
        </p:spPr>
      </p:pic>
      <p:pic>
        <p:nvPicPr>
          <p:cNvPr id="25" name="圖片 24" descr="300.png"/>
          <p:cNvPicPr>
            <a:picLocks noChangeAspect="1"/>
          </p:cNvPicPr>
          <p:nvPr userDrawn="1"/>
        </p:nvPicPr>
        <p:blipFill>
          <a:blip r:embed="rId3" cstate="email"/>
          <a:srcRect/>
          <a:stretch>
            <a:fillRect/>
          </a:stretch>
        </p:blipFill>
        <p:spPr>
          <a:xfrm>
            <a:off x="8255445" y="5866924"/>
            <a:ext cx="3934967" cy="992664"/>
          </a:xfrm>
          <a:prstGeom prst="rect">
            <a:avLst/>
          </a:prstGeom>
        </p:spPr>
      </p:pic>
      <p:grpSp>
        <p:nvGrpSpPr>
          <p:cNvPr id="28" name="群組 19"/>
          <p:cNvGrpSpPr/>
          <p:nvPr userDrawn="1"/>
        </p:nvGrpSpPr>
        <p:grpSpPr>
          <a:xfrm>
            <a:off x="479379" y="85476"/>
            <a:ext cx="2765668" cy="1141509"/>
            <a:chOff x="0" y="-27384"/>
            <a:chExt cx="1979712" cy="1168331"/>
          </a:xfrm>
        </p:grpSpPr>
        <p:pic>
          <p:nvPicPr>
            <p:cNvPr id="29" name="圖片 28" descr="今國 LOGO.JPG"/>
            <p:cNvPicPr>
              <a:picLocks noChangeAspect="1"/>
            </p:cNvPicPr>
            <p:nvPr/>
          </p:nvPicPr>
          <p:blipFill>
            <a:blip r:embed="rId4" cstate="email"/>
            <a:srcRect/>
            <a:stretch>
              <a:fillRect/>
            </a:stretch>
          </p:blipFill>
          <p:spPr>
            <a:xfrm>
              <a:off x="0" y="-27384"/>
              <a:ext cx="1979712" cy="648072"/>
            </a:xfrm>
            <a:prstGeom prst="rect">
              <a:avLst/>
            </a:prstGeom>
          </p:spPr>
        </p:pic>
        <p:sp>
          <p:nvSpPr>
            <p:cNvPr id="30" name="文字方塊 29"/>
            <p:cNvSpPr txBox="1"/>
            <p:nvPr/>
          </p:nvSpPr>
          <p:spPr>
            <a:xfrm>
              <a:off x="144430" y="810189"/>
              <a:ext cx="1784524" cy="330758"/>
            </a:xfrm>
            <a:prstGeom prst="rect">
              <a:avLst/>
            </a:prstGeom>
            <a:noFill/>
          </p:spPr>
          <p:txBody>
            <a:bodyPr wrap="none" rtlCol="0">
              <a:spAutoFit/>
            </a:bodyPr>
            <a:lstStyle/>
            <a:p>
              <a:r>
                <a:rPr lang="zh-TW" altLang="en-US" sz="1500" b="1" dirty="0">
                  <a:latin typeface="微軟正黑體" pitchFamily="34" charset="-120"/>
                  <a:ea typeface="微軟正黑體" pitchFamily="34" charset="-120"/>
                </a:rPr>
                <a:t>今國光學工業股份有限公司</a:t>
              </a:r>
            </a:p>
          </p:txBody>
        </p:sp>
        <p:pic>
          <p:nvPicPr>
            <p:cNvPr id="31" name="圖片 30" descr="今國 LOGO.JPG"/>
            <p:cNvPicPr>
              <a:picLocks noChangeAspect="1"/>
            </p:cNvPicPr>
            <p:nvPr/>
          </p:nvPicPr>
          <p:blipFill>
            <a:blip r:embed="rId5" cstate="email"/>
            <a:srcRect/>
            <a:stretch>
              <a:fillRect/>
            </a:stretch>
          </p:blipFill>
          <p:spPr>
            <a:xfrm>
              <a:off x="85686" y="582133"/>
              <a:ext cx="1467080" cy="216024"/>
            </a:xfrm>
            <a:prstGeom prst="rect">
              <a:avLst/>
            </a:prstGeom>
          </p:spPr>
        </p:pic>
      </p:grpSp>
      <p:pic>
        <p:nvPicPr>
          <p:cNvPr id="32" name="圖片 31" descr="300.png"/>
          <p:cNvPicPr>
            <a:picLocks noChangeAspect="1"/>
          </p:cNvPicPr>
          <p:nvPr userDrawn="1"/>
        </p:nvPicPr>
        <p:blipFill>
          <a:blip r:embed="rId6" cstate="email"/>
          <a:srcRect/>
          <a:stretch>
            <a:fillRect/>
          </a:stretch>
        </p:blipFill>
        <p:spPr>
          <a:xfrm>
            <a:off x="7727177" y="5866926"/>
            <a:ext cx="4463237" cy="992663"/>
          </a:xfrm>
          <a:prstGeom prst="rect">
            <a:avLst/>
          </a:prstGeom>
        </p:spPr>
      </p:pic>
      <p:pic>
        <p:nvPicPr>
          <p:cNvPr id="33" name="Picture 2" descr="C:\Users\mandy23123\Pictures\監控.jpg"/>
          <p:cNvPicPr>
            <a:picLocks noChangeAspect="1" noChangeArrowheads="1"/>
          </p:cNvPicPr>
          <p:nvPr userDrawn="1"/>
        </p:nvPicPr>
        <p:blipFill>
          <a:blip r:embed="rId7" cstate="email">
            <a:clrChange>
              <a:clrFrom>
                <a:srgbClr val="FFFFFF"/>
              </a:clrFrom>
              <a:clrTo>
                <a:srgbClr val="FFFFFF">
                  <a:alpha val="0"/>
                </a:srgbClr>
              </a:clrTo>
            </a:clrChange>
          </a:blip>
          <a:srcRect/>
          <a:stretch>
            <a:fillRect/>
          </a:stretch>
        </p:blipFill>
        <p:spPr bwMode="auto">
          <a:xfrm rot="521612">
            <a:off x="8984210" y="3972823"/>
            <a:ext cx="3491087" cy="2619262"/>
          </a:xfrm>
          <a:prstGeom prst="rect">
            <a:avLst/>
          </a:prstGeom>
          <a:noFill/>
        </p:spPr>
      </p:pic>
      <p:pic>
        <p:nvPicPr>
          <p:cNvPr id="34" name="圖片 3" descr="image007"/>
          <p:cNvPicPr>
            <a:picLocks noChangeAspect="1" noChangeArrowheads="1"/>
          </p:cNvPicPr>
          <p:nvPr userDrawn="1"/>
        </p:nvPicPr>
        <p:blipFill>
          <a:blip r:embed="rId8" cstate="email">
            <a:clrChange>
              <a:clrFrom>
                <a:srgbClr val="FFFFFF"/>
              </a:clrFrom>
              <a:clrTo>
                <a:srgbClr val="FFFFFF">
                  <a:alpha val="0"/>
                </a:srgbClr>
              </a:clrTo>
            </a:clrChange>
          </a:blip>
          <a:srcRect/>
          <a:stretch>
            <a:fillRect/>
          </a:stretch>
        </p:blipFill>
        <p:spPr bwMode="auto">
          <a:xfrm>
            <a:off x="9935134" y="6487169"/>
            <a:ext cx="2255279" cy="327784"/>
          </a:xfrm>
          <a:prstGeom prst="rect">
            <a:avLst/>
          </a:prstGeom>
          <a:noFill/>
          <a:ln w="9525">
            <a:noFill/>
            <a:miter lim="800000"/>
            <a:headEnd/>
            <a:tailEnd/>
          </a:ln>
        </p:spPr>
      </p:pic>
      <p:pic>
        <p:nvPicPr>
          <p:cNvPr id="35" name="Picture 5" descr="C:\Users\mandy23123\Pictures\車載.jpg"/>
          <p:cNvPicPr>
            <a:picLocks noChangeAspect="1" noChangeArrowheads="1"/>
          </p:cNvPicPr>
          <p:nvPr userDrawn="1"/>
        </p:nvPicPr>
        <p:blipFill>
          <a:blip r:embed="rId9" cstate="email">
            <a:clrChange>
              <a:clrFrom>
                <a:srgbClr val="FFFFFF"/>
              </a:clrFrom>
              <a:clrTo>
                <a:srgbClr val="FFFFFF">
                  <a:alpha val="0"/>
                </a:srgbClr>
              </a:clrTo>
            </a:clrChange>
          </a:blip>
          <a:srcRect/>
          <a:stretch>
            <a:fillRect/>
          </a:stretch>
        </p:blipFill>
        <p:spPr bwMode="auto">
          <a:xfrm rot="1466274">
            <a:off x="8705602" y="3588577"/>
            <a:ext cx="1305896" cy="979776"/>
          </a:xfrm>
          <a:prstGeom prst="rect">
            <a:avLst/>
          </a:prstGeom>
          <a:noFill/>
        </p:spPr>
      </p:pic>
      <p:pic>
        <p:nvPicPr>
          <p:cNvPr id="36" name="Picture 6" descr="C:\Users\mandy23123\Pictures\手機.jpg"/>
          <p:cNvPicPr>
            <a:picLocks noChangeAspect="1" noChangeArrowheads="1"/>
          </p:cNvPicPr>
          <p:nvPr userDrawn="1"/>
        </p:nvPicPr>
        <p:blipFill>
          <a:blip r:embed="rId10" cstate="email">
            <a:clrChange>
              <a:clrFrom>
                <a:srgbClr val="FFFFFF"/>
              </a:clrFrom>
              <a:clrTo>
                <a:srgbClr val="FFFFFF">
                  <a:alpha val="0"/>
                </a:srgbClr>
              </a:clrTo>
            </a:clrChange>
          </a:blip>
          <a:srcRect/>
          <a:stretch>
            <a:fillRect/>
          </a:stretch>
        </p:blipFill>
        <p:spPr bwMode="auto">
          <a:xfrm>
            <a:off x="8207167" y="5585970"/>
            <a:ext cx="1409550" cy="1057545"/>
          </a:xfrm>
          <a:prstGeom prst="rect">
            <a:avLst/>
          </a:prstGeom>
          <a:noFill/>
        </p:spPr>
      </p:pic>
      <p:pic>
        <p:nvPicPr>
          <p:cNvPr id="37" name="Picture 8" descr="C:\Users\mandy23123\Pictures\fish eye.jpg"/>
          <p:cNvPicPr>
            <a:picLocks noChangeAspect="1" noChangeArrowheads="1"/>
          </p:cNvPicPr>
          <p:nvPr userDrawn="1"/>
        </p:nvPicPr>
        <p:blipFill>
          <a:blip r:embed="rId11" cstate="email">
            <a:clrChange>
              <a:clrFrom>
                <a:srgbClr val="FFFFFF"/>
              </a:clrFrom>
              <a:clrTo>
                <a:srgbClr val="FFFFFF">
                  <a:alpha val="0"/>
                </a:srgbClr>
              </a:clrTo>
            </a:clrChange>
          </a:blip>
          <a:srcRect/>
          <a:stretch>
            <a:fillRect/>
          </a:stretch>
        </p:blipFill>
        <p:spPr bwMode="auto">
          <a:xfrm>
            <a:off x="8015171" y="4510165"/>
            <a:ext cx="1313551" cy="985521"/>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1ADB28F0-7443-4136-835A-33405759300E}" type="datetime1">
              <a:rPr lang="zh-TW" altLang="en-US" smtClean="0"/>
              <a:pPr/>
              <a:t>2025/11/25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989853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623311" y="188684"/>
            <a:ext cx="6335879" cy="720247"/>
          </a:xfrm>
        </p:spPr>
        <p:txBody>
          <a:bodyPr>
            <a:normAutofit/>
          </a:bodyPr>
          <a:lstStyle>
            <a:lvl1pPr algn="l">
              <a:defRPr sz="4800">
                <a:latin typeface="標楷體" pitchFamily="65" charset="-120"/>
                <a:ea typeface="標楷體" pitchFamily="65" charset="-120"/>
              </a:defRPr>
            </a:lvl1pPr>
          </a:lstStyle>
          <a:p>
            <a:r>
              <a:rPr lang="zh-TW" altLang="en-US" dirty="0"/>
              <a:t>按一下以編輯母片標題樣式</a:t>
            </a:r>
          </a:p>
        </p:txBody>
      </p:sp>
      <p:sp>
        <p:nvSpPr>
          <p:cNvPr id="3" name="內容版面配置區 2"/>
          <p:cNvSpPr>
            <a:spLocks noGrp="1"/>
          </p:cNvSpPr>
          <p:nvPr>
            <p:ph idx="1"/>
          </p:nvPr>
        </p:nvSpPr>
        <p:spPr>
          <a:xfrm>
            <a:off x="335317" y="1269054"/>
            <a:ext cx="11519780" cy="4969702"/>
          </a:xfrm>
        </p:spPr>
        <p:txBody>
          <a:bodyPr/>
          <a:lstStyle>
            <a:lvl1pPr>
              <a:defRPr>
                <a:latin typeface="標楷體" pitchFamily="65" charset="-120"/>
                <a:ea typeface="標楷體" pitchFamily="65" charset="-120"/>
              </a:defRPr>
            </a:lvl1pPr>
            <a:lvl2pPr>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頁尾版面配置區 4"/>
          <p:cNvSpPr>
            <a:spLocks noGrp="1"/>
          </p:cNvSpPr>
          <p:nvPr>
            <p:ph type="ftr" sz="quarter" idx="11"/>
          </p:nvPr>
        </p:nvSpPr>
        <p:spPr/>
        <p:txBody>
          <a:bodyPr/>
          <a:lstStyle/>
          <a:p>
            <a:endParaRPr lang="zh-TW" altLang="en-US"/>
          </a:p>
        </p:txBody>
      </p:sp>
      <p:sp>
        <p:nvSpPr>
          <p:cNvPr id="9" name="Text Box 3"/>
          <p:cNvSpPr txBox="1">
            <a:spLocks noChangeArrowheads="1"/>
          </p:cNvSpPr>
          <p:nvPr userDrawn="1"/>
        </p:nvSpPr>
        <p:spPr bwMode="auto">
          <a:xfrm>
            <a:off x="0" y="6481454"/>
            <a:ext cx="12190413" cy="404724"/>
          </a:xfrm>
          <a:prstGeom prst="rect">
            <a:avLst/>
          </a:prstGeom>
          <a:solidFill>
            <a:srgbClr val="C00000">
              <a:alpha val="89999"/>
            </a:srgbClr>
          </a:solidFill>
          <a:ln w="9525">
            <a:noFill/>
            <a:miter lim="800000"/>
            <a:headEnd/>
            <a:tailEnd/>
          </a:ln>
          <a:effectLst/>
        </p:spPr>
        <p:txBody>
          <a:bodyPr lIns="103168" tIns="51584" rIns="103168" bIns="51584"/>
          <a:lstStyle/>
          <a:p>
            <a:pPr fontAlgn="auto">
              <a:spcBef>
                <a:spcPct val="50000"/>
              </a:spcBef>
              <a:spcAft>
                <a:spcPts val="0"/>
              </a:spcAft>
              <a:defRPr/>
            </a:pPr>
            <a:r>
              <a:rPr kumimoji="0" lang="en-US" altLang="zh-TW" sz="1900" b="1" i="1" dirty="0">
                <a:solidFill>
                  <a:schemeClr val="bg1"/>
                </a:solidFill>
                <a:effectLst>
                  <a:outerShdw blurRad="38100" dist="38100" dir="2700000" algn="tl">
                    <a:srgbClr val="000000"/>
                  </a:outerShdw>
                </a:effectLst>
                <a:ea typeface="標楷體" pitchFamily="65" charset="-120"/>
                <a:cs typeface="Arial" pitchFamily="34" charset="0"/>
              </a:rPr>
              <a:t>Kinko Optical CO., LTD.</a:t>
            </a:r>
            <a:endParaRPr kumimoji="0" lang="zh-TW" altLang="en-US" sz="1900" b="1" i="1" dirty="0">
              <a:solidFill>
                <a:schemeClr val="bg1"/>
              </a:solidFill>
              <a:effectLst>
                <a:outerShdw blurRad="38100" dist="38100" dir="2700000" algn="tl">
                  <a:srgbClr val="000000"/>
                </a:outerShdw>
              </a:effectLst>
              <a:ea typeface="標楷體" pitchFamily="65" charset="-120"/>
              <a:cs typeface="Arial" pitchFamily="34" charset="0"/>
            </a:endParaRPr>
          </a:p>
        </p:txBody>
      </p:sp>
      <p:sp>
        <p:nvSpPr>
          <p:cNvPr id="10" name="矩形 9"/>
          <p:cNvSpPr/>
          <p:nvPr userDrawn="1"/>
        </p:nvSpPr>
        <p:spPr>
          <a:xfrm>
            <a:off x="143321" y="188684"/>
            <a:ext cx="335262" cy="72024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TW" altLang="en-US"/>
          </a:p>
        </p:txBody>
      </p:sp>
      <p:sp>
        <p:nvSpPr>
          <p:cNvPr id="6" name="投影片編號版面配置區 5"/>
          <p:cNvSpPr>
            <a:spLocks noGrp="1"/>
          </p:cNvSpPr>
          <p:nvPr>
            <p:ph type="sldNum" sz="quarter" idx="12"/>
          </p:nvPr>
        </p:nvSpPr>
        <p:spPr>
          <a:xfrm>
            <a:off x="9345983" y="6526855"/>
            <a:ext cx="2844430" cy="365210"/>
          </a:xfrm>
        </p:spPr>
        <p:txBody>
          <a:bodyPr/>
          <a:lstStyle>
            <a:lvl1pPr>
              <a:defRPr sz="1800" b="1">
                <a:solidFill>
                  <a:schemeClr val="bg1"/>
                </a:solidFill>
              </a:defRPr>
            </a:lvl1pPr>
          </a:lstStyle>
          <a:p>
            <a:fld id="{73DA0BB7-265A-403C-9275-D587AB510EDC}" type="slidenum">
              <a:rPr lang="zh-TW" altLang="en-US" smtClean="0"/>
              <a:pPr/>
              <a:t>‹#›</a:t>
            </a:fld>
            <a:endParaRPr lang="zh-TW" altLang="en-US"/>
          </a:p>
        </p:txBody>
      </p:sp>
      <p:sp>
        <p:nvSpPr>
          <p:cNvPr id="15" name="文字方塊 14"/>
          <p:cNvSpPr txBox="1"/>
          <p:nvPr/>
        </p:nvSpPr>
        <p:spPr>
          <a:xfrm>
            <a:off x="10554304" y="216075"/>
            <a:ext cx="1780784" cy="600164"/>
          </a:xfrm>
          <a:prstGeom prst="rect">
            <a:avLst/>
          </a:prstGeom>
          <a:noFill/>
        </p:spPr>
        <p:txBody>
          <a:bodyPr wrap="square" rtlCol="0">
            <a:spAutoFit/>
          </a:bodyPr>
          <a:lstStyle/>
          <a:p>
            <a:r>
              <a:rPr lang="en-US" altLang="zh-TW" sz="3300" b="1" i="1" dirty="0">
                <a:solidFill>
                  <a:srgbClr val="C00000"/>
                </a:solidFill>
                <a:latin typeface="Cambria" pitchFamily="18" charset="0"/>
                <a:ea typeface="Cambria" pitchFamily="18" charset="0"/>
                <a:cs typeface="Arial Unicode MS" pitchFamily="34" charset="-120"/>
              </a:rPr>
              <a:t>KINKO</a:t>
            </a:r>
            <a:endParaRPr lang="zh-TW" altLang="en-US" sz="3300" b="1" i="1" dirty="0">
              <a:solidFill>
                <a:srgbClr val="C00000"/>
              </a:solidFill>
              <a:latin typeface="Cambria" pitchFamily="18" charset="0"/>
              <a:ea typeface="Arial Unicode MS" pitchFamily="34" charset="-120"/>
              <a:cs typeface="Arial Unicode MS" pitchFamily="34" charset="-12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區段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E4314CD4-98FA-4BD8-9560-E54D9F3F8661}" type="datetime1">
              <a:rPr lang="zh-TW" altLang="en-US" smtClean="0"/>
              <a:pPr/>
              <a:t>2025/11/25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a:xfrm>
            <a:off x="9345983" y="6494379"/>
            <a:ext cx="2844430" cy="365210"/>
          </a:xfrm>
        </p:spPr>
        <p:txBody>
          <a:bodyPr/>
          <a:lstStyle>
            <a:lvl1pPr>
              <a:defRPr b="1">
                <a:solidFill>
                  <a:schemeClr val="tx1"/>
                </a:solidFill>
              </a:defRPr>
            </a:lvl1pPr>
          </a:lstStyle>
          <a:p>
            <a:fld id="{73DA0BB7-265A-403C-9275-D587AB510EDC}" type="slidenum">
              <a:rPr lang="zh-TW" altLang="en-US" smtClean="0"/>
              <a:pPr/>
              <a:t>‹#›</a:t>
            </a:fld>
            <a:endParaRPr lang="zh-TW" altLang="en-US"/>
          </a:p>
        </p:txBody>
      </p:sp>
      <p:sp>
        <p:nvSpPr>
          <p:cNvPr id="10" name="標題 1"/>
          <p:cNvSpPr>
            <a:spLocks noGrp="1"/>
          </p:cNvSpPr>
          <p:nvPr>
            <p:ph type="title"/>
          </p:nvPr>
        </p:nvSpPr>
        <p:spPr>
          <a:xfrm>
            <a:off x="335317" y="548807"/>
            <a:ext cx="7583855" cy="720247"/>
          </a:xfrm>
        </p:spPr>
        <p:txBody>
          <a:bodyPr>
            <a:noAutofit/>
          </a:bodyPr>
          <a:lstStyle>
            <a:lvl1pPr algn="l">
              <a:defRPr sz="4300">
                <a:latin typeface="標楷體" pitchFamily="65" charset="-120"/>
                <a:ea typeface="標楷體" pitchFamily="65" charset="-120"/>
              </a:defRPr>
            </a:lvl1pPr>
          </a:lstStyle>
          <a:p>
            <a:r>
              <a:rPr lang="zh-TW" altLang="en-US" dirty="0"/>
              <a:t>按一下以編輯母片標題樣式</a:t>
            </a:r>
          </a:p>
        </p:txBody>
      </p:sp>
      <p:sp>
        <p:nvSpPr>
          <p:cNvPr id="11" name="內容版面配置區 2"/>
          <p:cNvSpPr>
            <a:spLocks noGrp="1"/>
          </p:cNvSpPr>
          <p:nvPr>
            <p:ph idx="1"/>
          </p:nvPr>
        </p:nvSpPr>
        <p:spPr>
          <a:xfrm>
            <a:off x="335317" y="1269054"/>
            <a:ext cx="11519780" cy="4969702"/>
          </a:xfrm>
        </p:spPr>
        <p:txBody>
          <a:bodyPr/>
          <a:lstStyle>
            <a:lvl1pPr>
              <a:defRPr>
                <a:latin typeface="標楷體" pitchFamily="65" charset="-120"/>
                <a:ea typeface="標楷體" pitchFamily="65" charset="-120"/>
              </a:defRPr>
            </a:lvl1pPr>
            <a:lvl2pPr>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兩項物件">
    <p:spTree>
      <p:nvGrpSpPr>
        <p:cNvPr id="1" name=""/>
        <p:cNvGrpSpPr/>
        <p:nvPr/>
      </p:nvGrpSpPr>
      <p:grpSpPr>
        <a:xfrm>
          <a:off x="0" y="0"/>
          <a:ext cx="0" cy="0"/>
          <a:chOff x="0" y="0"/>
          <a:chExt cx="0" cy="0"/>
        </a:xfrm>
      </p:grpSpPr>
      <p:sp>
        <p:nvSpPr>
          <p:cNvPr id="4" name="內容版面配置區 3"/>
          <p:cNvSpPr>
            <a:spLocks noGrp="1"/>
          </p:cNvSpPr>
          <p:nvPr>
            <p:ph sz="half" idx="2"/>
          </p:nvPr>
        </p:nvSpPr>
        <p:spPr>
          <a:xfrm>
            <a:off x="5711214" y="1485128"/>
            <a:ext cx="5384099" cy="4527011"/>
          </a:xfrm>
        </p:spPr>
        <p:txBody>
          <a:bodyPr/>
          <a:lstStyle>
            <a:lvl1pPr>
              <a:defRPr sz="33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4"/>
          <p:cNvSpPr>
            <a:spLocks noGrp="1"/>
          </p:cNvSpPr>
          <p:nvPr>
            <p:ph type="dt" sz="half" idx="10"/>
          </p:nvPr>
        </p:nvSpPr>
        <p:spPr/>
        <p:txBody>
          <a:bodyPr/>
          <a:lstStyle/>
          <a:p>
            <a:fld id="{5E4CC83E-787A-491E-A5B5-EA8292E18096}" type="datetime1">
              <a:rPr lang="zh-TW" altLang="en-US" smtClean="0"/>
              <a:pPr/>
              <a:t>2025/11/25</a:t>
            </a:fld>
            <a:endParaRPr lang="zh-TW" altLang="en-US"/>
          </a:p>
        </p:txBody>
      </p:sp>
      <p:sp>
        <p:nvSpPr>
          <p:cNvPr id="6" name="頁尾版面配置區 5"/>
          <p:cNvSpPr>
            <a:spLocks noGrp="1"/>
          </p:cNvSpPr>
          <p:nvPr>
            <p:ph type="ftr" sz="quarter" idx="11"/>
          </p:nvPr>
        </p:nvSpPr>
        <p:spPr/>
        <p:txBody>
          <a:bodyPr/>
          <a:lstStyle/>
          <a:p>
            <a:endParaRPr lang="zh-TW" altLang="en-US"/>
          </a:p>
        </p:txBody>
      </p:sp>
      <p:grpSp>
        <p:nvGrpSpPr>
          <p:cNvPr id="8" name="组合 4"/>
          <p:cNvGrpSpPr/>
          <p:nvPr userDrawn="1"/>
        </p:nvGrpSpPr>
        <p:grpSpPr>
          <a:xfrm>
            <a:off x="1199301" y="1773227"/>
            <a:ext cx="2951689" cy="3025037"/>
            <a:chOff x="2328918" y="1577773"/>
            <a:chExt cx="4245990" cy="4234827"/>
          </a:xfrm>
        </p:grpSpPr>
        <p:sp>
          <p:nvSpPr>
            <p:cNvPr id="9" name="椭圆 1"/>
            <p:cNvSpPr/>
            <p:nvPr/>
          </p:nvSpPr>
          <p:spPr>
            <a:xfrm>
              <a:off x="2328918" y="1758126"/>
              <a:ext cx="3971604" cy="3971605"/>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dirty="0"/>
            </a:p>
          </p:txBody>
        </p:sp>
        <p:sp>
          <p:nvSpPr>
            <p:cNvPr id="10" name="椭圆 2"/>
            <p:cNvSpPr/>
            <p:nvPr/>
          </p:nvSpPr>
          <p:spPr>
            <a:xfrm>
              <a:off x="2603304" y="1840995"/>
              <a:ext cx="3971604" cy="3971605"/>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dirty="0"/>
            </a:p>
          </p:txBody>
        </p:sp>
        <p:sp>
          <p:nvSpPr>
            <p:cNvPr id="11" name="椭圆 3"/>
            <p:cNvSpPr/>
            <p:nvPr/>
          </p:nvSpPr>
          <p:spPr>
            <a:xfrm>
              <a:off x="2472780" y="1577773"/>
              <a:ext cx="3971606" cy="3971605"/>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dirty="0"/>
            </a:p>
          </p:txBody>
        </p:sp>
      </p:grpSp>
      <p:sp>
        <p:nvSpPr>
          <p:cNvPr id="12" name="文字方塊 11"/>
          <p:cNvSpPr txBox="1"/>
          <p:nvPr userDrawn="1"/>
        </p:nvSpPr>
        <p:spPr>
          <a:xfrm>
            <a:off x="1558702" y="2781722"/>
            <a:ext cx="2495952" cy="1202520"/>
          </a:xfrm>
          <a:prstGeom prst="rect">
            <a:avLst/>
          </a:prstGeom>
          <a:noFill/>
        </p:spPr>
        <p:txBody>
          <a:bodyPr wrap="square" lIns="108850" tIns="54425" rIns="108850" bIns="54425" rtlCol="0">
            <a:spAutoFit/>
          </a:bodyPr>
          <a:lstStyle/>
          <a:p>
            <a:r>
              <a:rPr lang="zh-TW" altLang="en-US" sz="7100" b="1" dirty="0">
                <a:latin typeface="標楷體" pitchFamily="65" charset="-120"/>
                <a:ea typeface="標楷體" pitchFamily="65" charset="-120"/>
              </a:rPr>
              <a:t>目錄</a:t>
            </a:r>
          </a:p>
        </p:txBody>
      </p:sp>
      <p:sp>
        <p:nvSpPr>
          <p:cNvPr id="13" name="任意多边形 81"/>
          <p:cNvSpPr/>
          <p:nvPr userDrawn="1"/>
        </p:nvSpPr>
        <p:spPr>
          <a:xfrm>
            <a:off x="10919742" y="1"/>
            <a:ext cx="1270671" cy="6859589"/>
          </a:xfrm>
          <a:custGeom>
            <a:avLst/>
            <a:gdLst>
              <a:gd name="connsiteX0" fmla="*/ 0 w 1082438"/>
              <a:gd name="connsiteY0" fmla="*/ 0 h 3465068"/>
              <a:gd name="connsiteX1" fmla="*/ 1082438 w 1082438"/>
              <a:gd name="connsiteY1" fmla="*/ 0 h 3465068"/>
              <a:gd name="connsiteX2" fmla="*/ 1082438 w 1082438"/>
              <a:gd name="connsiteY2" fmla="*/ 3465068 h 3465068"/>
              <a:gd name="connsiteX3" fmla="*/ 42084 w 1082438"/>
              <a:gd name="connsiteY3" fmla="*/ 59181 h 3465068"/>
              <a:gd name="connsiteX4" fmla="*/ 0 w 1082438"/>
              <a:gd name="connsiteY4" fmla="*/ 0 h 346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438" h="3465068">
                <a:moveTo>
                  <a:pt x="0" y="0"/>
                </a:moveTo>
                <a:lnTo>
                  <a:pt x="1082438" y="0"/>
                </a:lnTo>
                <a:lnTo>
                  <a:pt x="1082438" y="3465068"/>
                </a:lnTo>
                <a:cubicBezTo>
                  <a:pt x="1082438" y="2203451"/>
                  <a:pt x="698909" y="1031411"/>
                  <a:pt x="42084" y="59181"/>
                </a:cubicBezTo>
                <a:lnTo>
                  <a:pt x="0" y="0"/>
                </a:lnTo>
                <a:close/>
              </a:path>
            </a:pathLst>
          </a:cu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CN" altLang="en-US"/>
          </a:p>
        </p:txBody>
      </p:sp>
      <p:sp>
        <p:nvSpPr>
          <p:cNvPr id="14" name="任意多边形 82"/>
          <p:cNvSpPr/>
          <p:nvPr userDrawn="1"/>
        </p:nvSpPr>
        <p:spPr>
          <a:xfrm flipH="1">
            <a:off x="1" y="0"/>
            <a:ext cx="1198661" cy="6896114"/>
          </a:xfrm>
          <a:custGeom>
            <a:avLst/>
            <a:gdLst>
              <a:gd name="connsiteX0" fmla="*/ 1032049 w 1032049"/>
              <a:gd name="connsiteY0" fmla="*/ 0 h 3392932"/>
              <a:gd name="connsiteX1" fmla="*/ 1032049 w 1032049"/>
              <a:gd name="connsiteY1" fmla="*/ 3392932 h 3392932"/>
              <a:gd name="connsiteX2" fmla="*/ 0 w 1032049"/>
              <a:gd name="connsiteY2" fmla="*/ 3392932 h 3392932"/>
              <a:gd name="connsiteX3" fmla="*/ 150144 w 1032049"/>
              <a:gd name="connsiteY3" fmla="*/ 3158730 h 3392932"/>
              <a:gd name="connsiteX4" fmla="*/ 1032049 w 1032049"/>
              <a:gd name="connsiteY4" fmla="*/ 0 h 3392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049" h="3392932">
                <a:moveTo>
                  <a:pt x="1032049" y="0"/>
                </a:moveTo>
                <a:lnTo>
                  <a:pt x="1032049" y="3392932"/>
                </a:lnTo>
                <a:lnTo>
                  <a:pt x="0" y="3392932"/>
                </a:lnTo>
                <a:lnTo>
                  <a:pt x="150144" y="3158730"/>
                </a:lnTo>
                <a:cubicBezTo>
                  <a:pt x="709778" y="2237695"/>
                  <a:pt x="1032049" y="1156483"/>
                  <a:pt x="1032049"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521" y="1535469"/>
            <a:ext cx="5386216" cy="639910"/>
          </a:xfrm>
        </p:spPr>
        <p:txBody>
          <a:bodyPr anchor="b"/>
          <a:lstStyle>
            <a:lvl1pPr marL="0" indent="0">
              <a:buNone/>
              <a:defRPr sz="2900" b="1"/>
            </a:lvl1pPr>
            <a:lvl2pPr marL="544251" indent="0">
              <a:buNone/>
              <a:defRPr sz="2400" b="1"/>
            </a:lvl2pPr>
            <a:lvl3pPr marL="1088502" indent="0">
              <a:buNone/>
              <a:defRPr sz="2100" b="1"/>
            </a:lvl3pPr>
            <a:lvl4pPr marL="1632753" indent="0">
              <a:buNone/>
              <a:defRPr sz="1900" b="1"/>
            </a:lvl4pPr>
            <a:lvl5pPr marL="2177004" indent="0">
              <a:buNone/>
              <a:defRPr sz="1900" b="1"/>
            </a:lvl5pPr>
            <a:lvl6pPr marL="2721254" indent="0">
              <a:buNone/>
              <a:defRPr sz="1900" b="1"/>
            </a:lvl6pPr>
            <a:lvl7pPr marL="3265505" indent="0">
              <a:buNone/>
              <a:defRPr sz="1900" b="1"/>
            </a:lvl7pPr>
            <a:lvl8pPr marL="3809756" indent="0">
              <a:buNone/>
              <a:defRPr sz="1900" b="1"/>
            </a:lvl8pPr>
            <a:lvl9pPr marL="4354007" indent="0">
              <a:buNone/>
              <a:defRPr sz="1900" b="1"/>
            </a:lvl9pPr>
          </a:lstStyle>
          <a:p>
            <a:pPr lvl="0"/>
            <a:r>
              <a:rPr lang="zh-TW" altLang="en-US"/>
              <a:t>按一下以編輯母片文字樣式</a:t>
            </a:r>
          </a:p>
        </p:txBody>
      </p:sp>
      <p:sp>
        <p:nvSpPr>
          <p:cNvPr id="4" name="內容版面配置區 3"/>
          <p:cNvSpPr>
            <a:spLocks noGrp="1"/>
          </p:cNvSpPr>
          <p:nvPr>
            <p:ph sz="half" idx="2"/>
          </p:nvPr>
        </p:nvSpPr>
        <p:spPr>
          <a:xfrm>
            <a:off x="609521" y="2175379"/>
            <a:ext cx="5386216" cy="3952203"/>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2561" y="1535469"/>
            <a:ext cx="5388332" cy="639910"/>
          </a:xfrm>
        </p:spPr>
        <p:txBody>
          <a:bodyPr anchor="b"/>
          <a:lstStyle>
            <a:lvl1pPr marL="0" indent="0">
              <a:buNone/>
              <a:defRPr sz="2900" b="1"/>
            </a:lvl1pPr>
            <a:lvl2pPr marL="544251" indent="0">
              <a:buNone/>
              <a:defRPr sz="2400" b="1"/>
            </a:lvl2pPr>
            <a:lvl3pPr marL="1088502" indent="0">
              <a:buNone/>
              <a:defRPr sz="2100" b="1"/>
            </a:lvl3pPr>
            <a:lvl4pPr marL="1632753" indent="0">
              <a:buNone/>
              <a:defRPr sz="1900" b="1"/>
            </a:lvl4pPr>
            <a:lvl5pPr marL="2177004" indent="0">
              <a:buNone/>
              <a:defRPr sz="1900" b="1"/>
            </a:lvl5pPr>
            <a:lvl6pPr marL="2721254" indent="0">
              <a:buNone/>
              <a:defRPr sz="1900" b="1"/>
            </a:lvl6pPr>
            <a:lvl7pPr marL="3265505" indent="0">
              <a:buNone/>
              <a:defRPr sz="1900" b="1"/>
            </a:lvl7pPr>
            <a:lvl8pPr marL="3809756" indent="0">
              <a:buNone/>
              <a:defRPr sz="1900" b="1"/>
            </a:lvl8pPr>
            <a:lvl9pPr marL="4354007" indent="0">
              <a:buNone/>
              <a:defRPr sz="1900" b="1"/>
            </a:lvl9pPr>
          </a:lstStyle>
          <a:p>
            <a:pPr lvl="0"/>
            <a:r>
              <a:rPr lang="zh-TW" altLang="en-US"/>
              <a:t>按一下以編輯母片文字樣式</a:t>
            </a:r>
          </a:p>
        </p:txBody>
      </p:sp>
      <p:sp>
        <p:nvSpPr>
          <p:cNvPr id="6" name="內容版面配置區 5"/>
          <p:cNvSpPr>
            <a:spLocks noGrp="1"/>
          </p:cNvSpPr>
          <p:nvPr>
            <p:ph sz="quarter" idx="4"/>
          </p:nvPr>
        </p:nvSpPr>
        <p:spPr>
          <a:xfrm>
            <a:off x="6192561" y="2175379"/>
            <a:ext cx="5388332" cy="3952203"/>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86BA136E-1A25-481B-8EA4-572876291E0C}" type="datetime1">
              <a:rPr lang="zh-TW" altLang="en-US" smtClean="0"/>
              <a:pPr/>
              <a:t>2025/11/25</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E6114A10-00B2-4C01-874F-C063E2FF302D}" type="datetime1">
              <a:rPr lang="zh-TW" altLang="en-US" smtClean="0"/>
              <a:pPr/>
              <a:t>2025/11/25</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a:t>
            </a:fld>
            <a:endParaRPr lang="zh-TW" altLang="en-US"/>
          </a:p>
        </p:txBody>
      </p:sp>
      <p:sp>
        <p:nvSpPr>
          <p:cNvPr id="6" name="任意多边形 81"/>
          <p:cNvSpPr/>
          <p:nvPr userDrawn="1"/>
        </p:nvSpPr>
        <p:spPr>
          <a:xfrm>
            <a:off x="10747350" y="1"/>
            <a:ext cx="1443063" cy="6859589"/>
          </a:xfrm>
          <a:custGeom>
            <a:avLst/>
            <a:gdLst>
              <a:gd name="connsiteX0" fmla="*/ 0 w 1082438"/>
              <a:gd name="connsiteY0" fmla="*/ 0 h 3465068"/>
              <a:gd name="connsiteX1" fmla="*/ 1082438 w 1082438"/>
              <a:gd name="connsiteY1" fmla="*/ 0 h 3465068"/>
              <a:gd name="connsiteX2" fmla="*/ 1082438 w 1082438"/>
              <a:gd name="connsiteY2" fmla="*/ 3465068 h 3465068"/>
              <a:gd name="connsiteX3" fmla="*/ 42084 w 1082438"/>
              <a:gd name="connsiteY3" fmla="*/ 59181 h 3465068"/>
              <a:gd name="connsiteX4" fmla="*/ 0 w 1082438"/>
              <a:gd name="connsiteY4" fmla="*/ 0 h 346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438" h="3465068">
                <a:moveTo>
                  <a:pt x="0" y="0"/>
                </a:moveTo>
                <a:lnTo>
                  <a:pt x="1082438" y="0"/>
                </a:lnTo>
                <a:lnTo>
                  <a:pt x="1082438" y="3465068"/>
                </a:lnTo>
                <a:cubicBezTo>
                  <a:pt x="1082438" y="2203451"/>
                  <a:pt x="698909" y="1031411"/>
                  <a:pt x="42084" y="59181"/>
                </a:cubicBezTo>
                <a:lnTo>
                  <a:pt x="0" y="0"/>
                </a:lnTo>
                <a:close/>
              </a:path>
            </a:pathLst>
          </a:cu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CN" altLang="en-US"/>
          </a:p>
        </p:txBody>
      </p:sp>
      <p:sp>
        <p:nvSpPr>
          <p:cNvPr id="7" name="任意多边形 82"/>
          <p:cNvSpPr/>
          <p:nvPr userDrawn="1"/>
        </p:nvSpPr>
        <p:spPr>
          <a:xfrm flipH="1">
            <a:off x="1" y="0"/>
            <a:ext cx="1375886" cy="6896114"/>
          </a:xfrm>
          <a:custGeom>
            <a:avLst/>
            <a:gdLst>
              <a:gd name="connsiteX0" fmla="*/ 1032049 w 1032049"/>
              <a:gd name="connsiteY0" fmla="*/ 0 h 3392932"/>
              <a:gd name="connsiteX1" fmla="*/ 1032049 w 1032049"/>
              <a:gd name="connsiteY1" fmla="*/ 3392932 h 3392932"/>
              <a:gd name="connsiteX2" fmla="*/ 0 w 1032049"/>
              <a:gd name="connsiteY2" fmla="*/ 3392932 h 3392932"/>
              <a:gd name="connsiteX3" fmla="*/ 150144 w 1032049"/>
              <a:gd name="connsiteY3" fmla="*/ 3158730 h 3392932"/>
              <a:gd name="connsiteX4" fmla="*/ 1032049 w 1032049"/>
              <a:gd name="connsiteY4" fmla="*/ 0 h 3392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049" h="3392932">
                <a:moveTo>
                  <a:pt x="1032049" y="0"/>
                </a:moveTo>
                <a:lnTo>
                  <a:pt x="1032049" y="3392932"/>
                </a:lnTo>
                <a:lnTo>
                  <a:pt x="0" y="3392932"/>
                </a:lnTo>
                <a:lnTo>
                  <a:pt x="150144" y="3158730"/>
                </a:lnTo>
                <a:cubicBezTo>
                  <a:pt x="709778" y="2237695"/>
                  <a:pt x="1032049" y="1156483"/>
                  <a:pt x="1032049"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1E136F07-80C3-4B77-BA3D-9E1BCC157084}" type="datetime1">
              <a:rPr lang="zh-TW" altLang="en-US" smtClean="0"/>
              <a:pPr/>
              <a:t>2025/11/25</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pPr/>
              <a:t>‹#›</a:t>
            </a:fld>
            <a:endParaRPr lang="zh-TW" altLang="en-US"/>
          </a:p>
        </p:txBody>
      </p:sp>
      <p:sp>
        <p:nvSpPr>
          <p:cNvPr id="5" name="任意多边形 81"/>
          <p:cNvSpPr/>
          <p:nvPr userDrawn="1"/>
        </p:nvSpPr>
        <p:spPr>
          <a:xfrm>
            <a:off x="10747350" y="1"/>
            <a:ext cx="1443063" cy="6859589"/>
          </a:xfrm>
          <a:custGeom>
            <a:avLst/>
            <a:gdLst>
              <a:gd name="connsiteX0" fmla="*/ 0 w 1082438"/>
              <a:gd name="connsiteY0" fmla="*/ 0 h 3465068"/>
              <a:gd name="connsiteX1" fmla="*/ 1082438 w 1082438"/>
              <a:gd name="connsiteY1" fmla="*/ 0 h 3465068"/>
              <a:gd name="connsiteX2" fmla="*/ 1082438 w 1082438"/>
              <a:gd name="connsiteY2" fmla="*/ 3465068 h 3465068"/>
              <a:gd name="connsiteX3" fmla="*/ 42084 w 1082438"/>
              <a:gd name="connsiteY3" fmla="*/ 59181 h 3465068"/>
              <a:gd name="connsiteX4" fmla="*/ 0 w 1082438"/>
              <a:gd name="connsiteY4" fmla="*/ 0 h 346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438" h="3465068">
                <a:moveTo>
                  <a:pt x="0" y="0"/>
                </a:moveTo>
                <a:lnTo>
                  <a:pt x="1082438" y="0"/>
                </a:lnTo>
                <a:lnTo>
                  <a:pt x="1082438" y="3465068"/>
                </a:lnTo>
                <a:cubicBezTo>
                  <a:pt x="1082438" y="2203451"/>
                  <a:pt x="698909" y="1031411"/>
                  <a:pt x="42084" y="59181"/>
                </a:cubicBezTo>
                <a:lnTo>
                  <a:pt x="0" y="0"/>
                </a:lnTo>
                <a:close/>
              </a:path>
            </a:pathLst>
          </a:cu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CN" altLang="en-US"/>
          </a:p>
        </p:txBody>
      </p:sp>
      <p:sp>
        <p:nvSpPr>
          <p:cNvPr id="6" name="任意多边形 82"/>
          <p:cNvSpPr/>
          <p:nvPr userDrawn="1"/>
        </p:nvSpPr>
        <p:spPr>
          <a:xfrm flipH="1">
            <a:off x="1" y="0"/>
            <a:ext cx="1375886" cy="6896114"/>
          </a:xfrm>
          <a:custGeom>
            <a:avLst/>
            <a:gdLst>
              <a:gd name="connsiteX0" fmla="*/ 1032049 w 1032049"/>
              <a:gd name="connsiteY0" fmla="*/ 0 h 3392932"/>
              <a:gd name="connsiteX1" fmla="*/ 1032049 w 1032049"/>
              <a:gd name="connsiteY1" fmla="*/ 3392932 h 3392932"/>
              <a:gd name="connsiteX2" fmla="*/ 0 w 1032049"/>
              <a:gd name="connsiteY2" fmla="*/ 3392932 h 3392932"/>
              <a:gd name="connsiteX3" fmla="*/ 150144 w 1032049"/>
              <a:gd name="connsiteY3" fmla="*/ 3158730 h 3392932"/>
              <a:gd name="connsiteX4" fmla="*/ 1032049 w 1032049"/>
              <a:gd name="connsiteY4" fmla="*/ 0 h 3392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049" h="3392932">
                <a:moveTo>
                  <a:pt x="1032049" y="0"/>
                </a:moveTo>
                <a:lnTo>
                  <a:pt x="1032049" y="3392932"/>
                </a:lnTo>
                <a:lnTo>
                  <a:pt x="0" y="3392932"/>
                </a:lnTo>
                <a:lnTo>
                  <a:pt x="150144" y="3158730"/>
                </a:lnTo>
                <a:cubicBezTo>
                  <a:pt x="709778" y="2237695"/>
                  <a:pt x="1032049" y="1156483"/>
                  <a:pt x="1032049"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CN" altLang="en-US"/>
          </a:p>
        </p:txBody>
      </p:sp>
      <p:sp>
        <p:nvSpPr>
          <p:cNvPr id="9" name="標題 1"/>
          <p:cNvSpPr>
            <a:spLocks noGrp="1"/>
          </p:cNvSpPr>
          <p:nvPr>
            <p:ph type="title"/>
          </p:nvPr>
        </p:nvSpPr>
        <p:spPr>
          <a:xfrm>
            <a:off x="527313" y="2277399"/>
            <a:ext cx="10971372" cy="1143265"/>
          </a:xfrm>
        </p:spPr>
        <p:txBody>
          <a:bodyPr/>
          <a:lstStyle>
            <a:lvl1pPr>
              <a:defRPr>
                <a:latin typeface="標楷體" pitchFamily="65" charset="-120"/>
                <a:ea typeface="標楷體" pitchFamily="65" charset="-120"/>
              </a:defRPr>
            </a:lvl1pPr>
          </a:lstStyle>
          <a:p>
            <a:r>
              <a:rPr lang="zh-TW" altLang="en-US" dirty="0"/>
              <a:t>按一下以編輯母片標題樣式</a:t>
            </a:r>
          </a:p>
        </p:txBody>
      </p:sp>
      <p:grpSp>
        <p:nvGrpSpPr>
          <p:cNvPr id="24" name="群組 14"/>
          <p:cNvGrpSpPr/>
          <p:nvPr userDrawn="1"/>
        </p:nvGrpSpPr>
        <p:grpSpPr>
          <a:xfrm>
            <a:off x="277610" y="98180"/>
            <a:ext cx="2765668" cy="1141509"/>
            <a:chOff x="0" y="-27384"/>
            <a:chExt cx="1979712" cy="1168331"/>
          </a:xfrm>
        </p:grpSpPr>
        <p:pic>
          <p:nvPicPr>
            <p:cNvPr id="25" name="圖片 24" descr="今國 LOGO.JPG"/>
            <p:cNvPicPr>
              <a:picLocks noChangeAspect="1"/>
            </p:cNvPicPr>
            <p:nvPr/>
          </p:nvPicPr>
          <p:blipFill>
            <a:blip r:embed="rId2" cstate="email"/>
            <a:srcRect/>
            <a:stretch>
              <a:fillRect/>
            </a:stretch>
          </p:blipFill>
          <p:spPr>
            <a:xfrm>
              <a:off x="0" y="-27384"/>
              <a:ext cx="1979712" cy="648072"/>
            </a:xfrm>
            <a:prstGeom prst="rect">
              <a:avLst/>
            </a:prstGeom>
          </p:spPr>
        </p:pic>
        <p:sp>
          <p:nvSpPr>
            <p:cNvPr id="26" name="文字方塊 25"/>
            <p:cNvSpPr txBox="1"/>
            <p:nvPr/>
          </p:nvSpPr>
          <p:spPr>
            <a:xfrm>
              <a:off x="144430" y="810189"/>
              <a:ext cx="1784524" cy="330758"/>
            </a:xfrm>
            <a:prstGeom prst="rect">
              <a:avLst/>
            </a:prstGeom>
            <a:noFill/>
          </p:spPr>
          <p:txBody>
            <a:bodyPr wrap="none" rtlCol="0">
              <a:spAutoFit/>
            </a:bodyPr>
            <a:lstStyle/>
            <a:p>
              <a:r>
                <a:rPr lang="zh-TW" altLang="en-US" sz="1500" b="1" dirty="0">
                  <a:latin typeface="微軟正黑體" pitchFamily="34" charset="-120"/>
                  <a:ea typeface="微軟正黑體" pitchFamily="34" charset="-120"/>
                </a:rPr>
                <a:t>今國光學工業股份有限公司</a:t>
              </a:r>
            </a:p>
          </p:txBody>
        </p:sp>
        <p:pic>
          <p:nvPicPr>
            <p:cNvPr id="27" name="圖片 26" descr="今國 LOGO.JPG"/>
            <p:cNvPicPr>
              <a:picLocks noChangeAspect="1"/>
            </p:cNvPicPr>
            <p:nvPr/>
          </p:nvPicPr>
          <p:blipFill>
            <a:blip r:embed="rId3" cstate="email"/>
            <a:srcRect/>
            <a:stretch>
              <a:fillRect/>
            </a:stretch>
          </p:blipFill>
          <p:spPr>
            <a:xfrm>
              <a:off x="85686" y="582133"/>
              <a:ext cx="1467080" cy="216024"/>
            </a:xfrm>
            <a:prstGeom prst="rect">
              <a:avLst/>
            </a:prstGeom>
          </p:spPr>
        </p:pic>
      </p:grpSp>
      <p:sp>
        <p:nvSpPr>
          <p:cNvPr id="28" name="投影片編號版面配置區 3"/>
          <p:cNvSpPr txBox="1">
            <a:spLocks/>
          </p:cNvSpPr>
          <p:nvPr userDrawn="1"/>
        </p:nvSpPr>
        <p:spPr>
          <a:xfrm>
            <a:off x="8736463" y="6357822"/>
            <a:ext cx="2844430" cy="365210"/>
          </a:xfrm>
          <a:prstGeom prst="rect">
            <a:avLst/>
          </a:prstGeom>
        </p:spPr>
        <p:txBody>
          <a:bodyPr vert="horz" lIns="108850" tIns="54425" rIns="108850" bIns="54425" rtlCol="0" anchor="ctr"/>
          <a:lstStyle/>
          <a:p>
            <a:pPr marL="0" marR="0" lvl="0" indent="0" algn="r" defTabSz="1088502" rtl="0" eaLnBrk="1" fontAlgn="auto" latinLnBrk="0" hangingPunct="1">
              <a:lnSpc>
                <a:spcPct val="100000"/>
              </a:lnSpc>
              <a:spcBef>
                <a:spcPts val="0"/>
              </a:spcBef>
              <a:spcAft>
                <a:spcPts val="0"/>
              </a:spcAft>
              <a:buClrTx/>
              <a:buSzTx/>
              <a:buFontTx/>
              <a:buNone/>
              <a:tabLst/>
              <a:defRPr/>
            </a:pPr>
            <a:fld id="{73DA0BB7-265A-403C-9275-D587AB510EDC}" type="slidenum">
              <a:rPr kumimoji="0" lang="zh-TW" altLang="en-US" sz="14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1088502" rtl="0" eaLnBrk="1" fontAlgn="auto" latinLnBrk="0" hangingPunct="1">
                <a:lnSpc>
                  <a:spcPct val="100000"/>
                </a:lnSpc>
                <a:spcBef>
                  <a:spcPts val="0"/>
                </a:spcBef>
                <a:spcAft>
                  <a:spcPts val="0"/>
                </a:spcAft>
                <a:buClrTx/>
                <a:buSzTx/>
                <a:buFontTx/>
                <a:buNone/>
                <a:tabLst/>
                <a:defRPr/>
              </a:pPr>
              <a:t>‹#›</a:t>
            </a:fld>
            <a:endParaRPr kumimoji="0" lang="zh-TW"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pic>
        <p:nvPicPr>
          <p:cNvPr id="29" name="Picture 2" descr="C:\Users\mandy23123\Pictures\監控.jpg"/>
          <p:cNvPicPr>
            <a:picLocks noChangeAspect="1" noChangeArrowheads="1"/>
          </p:cNvPicPr>
          <p:nvPr userDrawn="1"/>
        </p:nvPicPr>
        <p:blipFill>
          <a:blip r:embed="rId4" cstate="email">
            <a:clrChange>
              <a:clrFrom>
                <a:srgbClr val="FFFFFF"/>
              </a:clrFrom>
              <a:clrTo>
                <a:srgbClr val="FFFFFF">
                  <a:alpha val="0"/>
                </a:srgbClr>
              </a:clrTo>
            </a:clrChange>
          </a:blip>
          <a:srcRect/>
          <a:stretch>
            <a:fillRect/>
          </a:stretch>
        </p:blipFill>
        <p:spPr bwMode="auto">
          <a:xfrm rot="521612">
            <a:off x="8984210" y="3972823"/>
            <a:ext cx="3491087" cy="2619262"/>
          </a:xfrm>
          <a:prstGeom prst="rect">
            <a:avLst/>
          </a:prstGeom>
          <a:noFill/>
        </p:spPr>
      </p:pic>
      <p:pic>
        <p:nvPicPr>
          <p:cNvPr id="30" name="圖片 3" descr="image007"/>
          <p:cNvPicPr>
            <a:picLocks noChangeAspect="1" noChangeArrowheads="1"/>
          </p:cNvPicPr>
          <p:nvPr userDrawn="1"/>
        </p:nvPicPr>
        <p:blipFill>
          <a:blip r:embed="rId5" cstate="email">
            <a:clrChange>
              <a:clrFrom>
                <a:srgbClr val="FFFFFF"/>
              </a:clrFrom>
              <a:clrTo>
                <a:srgbClr val="FFFFFF">
                  <a:alpha val="0"/>
                </a:srgbClr>
              </a:clrTo>
            </a:clrChange>
          </a:blip>
          <a:srcRect/>
          <a:stretch>
            <a:fillRect/>
          </a:stretch>
        </p:blipFill>
        <p:spPr bwMode="auto">
          <a:xfrm>
            <a:off x="9935134" y="6487169"/>
            <a:ext cx="2255279" cy="327784"/>
          </a:xfrm>
          <a:prstGeom prst="rect">
            <a:avLst/>
          </a:prstGeom>
          <a:noFill/>
          <a:ln w="9525">
            <a:noFill/>
            <a:miter lim="800000"/>
            <a:headEnd/>
            <a:tailEnd/>
          </a:ln>
        </p:spPr>
      </p:pic>
      <p:pic>
        <p:nvPicPr>
          <p:cNvPr id="31" name="Picture 6" descr="C:\Users\mandy23123\Pictures\手機.jpg"/>
          <p:cNvPicPr>
            <a:picLocks noChangeAspect="1" noChangeArrowheads="1"/>
          </p:cNvPicPr>
          <p:nvPr userDrawn="1"/>
        </p:nvPicPr>
        <p:blipFill>
          <a:blip r:embed="rId6" cstate="email">
            <a:clrChange>
              <a:clrFrom>
                <a:srgbClr val="FFFFFF"/>
              </a:clrFrom>
              <a:clrTo>
                <a:srgbClr val="FFFFFF">
                  <a:alpha val="0"/>
                </a:srgbClr>
              </a:clrTo>
            </a:clrChange>
          </a:blip>
          <a:srcRect/>
          <a:stretch>
            <a:fillRect/>
          </a:stretch>
        </p:blipFill>
        <p:spPr bwMode="auto">
          <a:xfrm>
            <a:off x="8207167" y="5585970"/>
            <a:ext cx="1409550" cy="1057545"/>
          </a:xfrm>
          <a:prstGeom prst="rect">
            <a:avLst/>
          </a:prstGeom>
          <a:noFill/>
        </p:spPr>
      </p:pic>
      <p:pic>
        <p:nvPicPr>
          <p:cNvPr id="32" name="Picture 8" descr="C:\Users\mandy23123\Pictures\fish eye.jpg"/>
          <p:cNvPicPr>
            <a:picLocks noChangeAspect="1" noChangeArrowheads="1"/>
          </p:cNvPicPr>
          <p:nvPr userDrawn="1"/>
        </p:nvPicPr>
        <p:blipFill>
          <a:blip r:embed="rId7" cstate="email">
            <a:clrChange>
              <a:clrFrom>
                <a:srgbClr val="FFFFFF"/>
              </a:clrFrom>
              <a:clrTo>
                <a:srgbClr val="FFFFFF">
                  <a:alpha val="0"/>
                </a:srgbClr>
              </a:clrTo>
            </a:clrChange>
          </a:blip>
          <a:srcRect/>
          <a:stretch>
            <a:fillRect/>
          </a:stretch>
        </p:blipFill>
        <p:spPr bwMode="auto">
          <a:xfrm>
            <a:off x="8015171" y="4510165"/>
            <a:ext cx="1313551" cy="985521"/>
          </a:xfrm>
          <a:prstGeom prst="rect">
            <a:avLst/>
          </a:prstGeom>
          <a:noFill/>
        </p:spPr>
      </p:pic>
      <p:pic>
        <p:nvPicPr>
          <p:cNvPr id="33" name="Picture 5" descr="C:\Users\mandy23123\Pictures\車載.jpg"/>
          <p:cNvPicPr>
            <a:picLocks noChangeAspect="1" noChangeArrowheads="1"/>
          </p:cNvPicPr>
          <p:nvPr userDrawn="1"/>
        </p:nvPicPr>
        <p:blipFill>
          <a:blip r:embed="rId8" cstate="email">
            <a:clrChange>
              <a:clrFrom>
                <a:srgbClr val="FFFFFF"/>
              </a:clrFrom>
              <a:clrTo>
                <a:srgbClr val="FFFFFF">
                  <a:alpha val="0"/>
                </a:srgbClr>
              </a:clrTo>
            </a:clrChange>
          </a:blip>
          <a:srcRect/>
          <a:stretch>
            <a:fillRect/>
          </a:stretch>
        </p:blipFill>
        <p:spPr bwMode="auto">
          <a:xfrm rot="1466274">
            <a:off x="8705602" y="3588577"/>
            <a:ext cx="1305896" cy="979776"/>
          </a:xfrm>
          <a:prstGeom prst="rect">
            <a:avLst/>
          </a:prstGeom>
          <a:noFill/>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521" y="273113"/>
            <a:ext cx="4010562" cy="1162319"/>
          </a:xfrm>
        </p:spPr>
        <p:txBody>
          <a:bodyPr anchor="b"/>
          <a:lstStyle>
            <a:lvl1pPr algn="l">
              <a:defRPr sz="2400" b="1"/>
            </a:lvl1pPr>
          </a:lstStyle>
          <a:p>
            <a:r>
              <a:rPr lang="zh-TW" altLang="en-US"/>
              <a:t>按一下以編輯母片標題樣式</a:t>
            </a:r>
          </a:p>
        </p:txBody>
      </p:sp>
      <p:sp>
        <p:nvSpPr>
          <p:cNvPr id="3" name="內容版面配置區 2"/>
          <p:cNvSpPr>
            <a:spLocks noGrp="1"/>
          </p:cNvSpPr>
          <p:nvPr>
            <p:ph idx="1"/>
          </p:nvPr>
        </p:nvSpPr>
        <p:spPr>
          <a:xfrm>
            <a:off x="4766113" y="273114"/>
            <a:ext cx="6814779" cy="5854468"/>
          </a:xfrm>
        </p:spPr>
        <p:txBody>
          <a:bodyPr/>
          <a:lstStyle>
            <a:lvl1pPr>
              <a:defRPr sz="38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521" y="1435433"/>
            <a:ext cx="4010562" cy="4692149"/>
          </a:xfrm>
        </p:spPr>
        <p:txBody>
          <a:bodyPr/>
          <a:lstStyle>
            <a:lvl1pPr marL="0" indent="0">
              <a:buNone/>
              <a:defRPr sz="1700"/>
            </a:lvl1pPr>
            <a:lvl2pPr marL="544251" indent="0">
              <a:buNone/>
              <a:defRPr sz="1400"/>
            </a:lvl2pPr>
            <a:lvl3pPr marL="1088502" indent="0">
              <a:buNone/>
              <a:defRPr sz="1200"/>
            </a:lvl3pPr>
            <a:lvl4pPr marL="1632753" indent="0">
              <a:buNone/>
              <a:defRPr sz="1100"/>
            </a:lvl4pPr>
            <a:lvl5pPr marL="2177004" indent="0">
              <a:buNone/>
              <a:defRPr sz="1100"/>
            </a:lvl5pPr>
            <a:lvl6pPr marL="2721254" indent="0">
              <a:buNone/>
              <a:defRPr sz="1100"/>
            </a:lvl6pPr>
            <a:lvl7pPr marL="3265505" indent="0">
              <a:buNone/>
              <a:defRPr sz="1100"/>
            </a:lvl7pPr>
            <a:lvl8pPr marL="3809756" indent="0">
              <a:buNone/>
              <a:defRPr sz="1100"/>
            </a:lvl8pPr>
            <a:lvl9pPr marL="4354007" indent="0">
              <a:buNone/>
              <a:defRPr sz="11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F4FE9EB1-0857-4280-8E8F-8C8CDB037D74}" type="datetime1">
              <a:rPr lang="zh-TW" altLang="en-US" smtClean="0"/>
              <a:pPr/>
              <a:t>2025/11/25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406" y="4801712"/>
            <a:ext cx="7314248" cy="566869"/>
          </a:xfrm>
        </p:spPr>
        <p:txBody>
          <a:bodyPr anchor="b"/>
          <a:lstStyle>
            <a:lvl1pPr algn="l">
              <a:defRPr sz="2400" b="1"/>
            </a:lvl1pPr>
          </a:lstStyle>
          <a:p>
            <a:r>
              <a:rPr lang="zh-TW" altLang="en-US"/>
              <a:t>按一下以編輯母片標題樣式</a:t>
            </a:r>
          </a:p>
        </p:txBody>
      </p:sp>
      <p:sp>
        <p:nvSpPr>
          <p:cNvPr id="3" name="圖片版面配置區 2"/>
          <p:cNvSpPr>
            <a:spLocks noGrp="1"/>
          </p:cNvSpPr>
          <p:nvPr>
            <p:ph type="pic" idx="1"/>
          </p:nvPr>
        </p:nvSpPr>
        <p:spPr>
          <a:xfrm>
            <a:off x="2389406" y="612917"/>
            <a:ext cx="7314248" cy="4115753"/>
          </a:xfrm>
        </p:spPr>
        <p:txBody>
          <a:bodyPr/>
          <a:lstStyle>
            <a:lvl1pPr marL="0" indent="0">
              <a:buNone/>
              <a:defRPr sz="3800"/>
            </a:lvl1pPr>
            <a:lvl2pPr marL="544251" indent="0">
              <a:buNone/>
              <a:defRPr sz="3300"/>
            </a:lvl2pPr>
            <a:lvl3pPr marL="1088502" indent="0">
              <a:buNone/>
              <a:defRPr sz="2900"/>
            </a:lvl3pPr>
            <a:lvl4pPr marL="1632753" indent="0">
              <a:buNone/>
              <a:defRPr sz="2400"/>
            </a:lvl4pPr>
            <a:lvl5pPr marL="2177004" indent="0">
              <a:buNone/>
              <a:defRPr sz="2400"/>
            </a:lvl5pPr>
            <a:lvl6pPr marL="2721254" indent="0">
              <a:buNone/>
              <a:defRPr sz="2400"/>
            </a:lvl6pPr>
            <a:lvl7pPr marL="3265505" indent="0">
              <a:buNone/>
              <a:defRPr sz="2400"/>
            </a:lvl7pPr>
            <a:lvl8pPr marL="3809756" indent="0">
              <a:buNone/>
              <a:defRPr sz="2400"/>
            </a:lvl8pPr>
            <a:lvl9pPr marL="4354007" indent="0">
              <a:buNone/>
              <a:defRPr sz="2400"/>
            </a:lvl9pPr>
          </a:lstStyle>
          <a:p>
            <a:endParaRPr lang="zh-TW" altLang="en-US"/>
          </a:p>
        </p:txBody>
      </p:sp>
      <p:sp>
        <p:nvSpPr>
          <p:cNvPr id="4" name="文字版面配置區 3"/>
          <p:cNvSpPr>
            <a:spLocks noGrp="1"/>
          </p:cNvSpPr>
          <p:nvPr>
            <p:ph type="body" sz="half" idx="2"/>
          </p:nvPr>
        </p:nvSpPr>
        <p:spPr>
          <a:xfrm>
            <a:off x="2389406" y="5368581"/>
            <a:ext cx="7314248" cy="805048"/>
          </a:xfrm>
        </p:spPr>
        <p:txBody>
          <a:bodyPr/>
          <a:lstStyle>
            <a:lvl1pPr marL="0" indent="0">
              <a:buNone/>
              <a:defRPr sz="1700"/>
            </a:lvl1pPr>
            <a:lvl2pPr marL="544251" indent="0">
              <a:buNone/>
              <a:defRPr sz="1400"/>
            </a:lvl2pPr>
            <a:lvl3pPr marL="1088502" indent="0">
              <a:buNone/>
              <a:defRPr sz="1200"/>
            </a:lvl3pPr>
            <a:lvl4pPr marL="1632753" indent="0">
              <a:buNone/>
              <a:defRPr sz="1100"/>
            </a:lvl4pPr>
            <a:lvl5pPr marL="2177004" indent="0">
              <a:buNone/>
              <a:defRPr sz="1100"/>
            </a:lvl5pPr>
            <a:lvl6pPr marL="2721254" indent="0">
              <a:buNone/>
              <a:defRPr sz="1100"/>
            </a:lvl6pPr>
            <a:lvl7pPr marL="3265505" indent="0">
              <a:buNone/>
              <a:defRPr sz="1100"/>
            </a:lvl7pPr>
            <a:lvl8pPr marL="3809756" indent="0">
              <a:buNone/>
              <a:defRPr sz="1100"/>
            </a:lvl8pPr>
            <a:lvl9pPr marL="4354007" indent="0">
              <a:buNone/>
              <a:defRPr sz="11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C84516F0-5D3A-4C0F-B091-268BEEC47995}" type="datetime1">
              <a:rPr lang="zh-TW" altLang="en-US" smtClean="0"/>
              <a:pPr/>
              <a:t>2025/11/25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09521" y="274701"/>
            <a:ext cx="10971372" cy="1143265"/>
          </a:xfrm>
          <a:prstGeom prst="rect">
            <a:avLst/>
          </a:prstGeom>
        </p:spPr>
        <p:txBody>
          <a:bodyPr vert="horz" lIns="108850" tIns="54425" rIns="108850" bIns="54425"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609521" y="1600571"/>
            <a:ext cx="10971372" cy="4527011"/>
          </a:xfrm>
          <a:prstGeom prst="rect">
            <a:avLst/>
          </a:prstGeom>
        </p:spPr>
        <p:txBody>
          <a:bodyPr vert="horz" lIns="108850" tIns="54425" rIns="108850" bIns="54425"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609521" y="6357822"/>
            <a:ext cx="2844430" cy="365210"/>
          </a:xfrm>
          <a:prstGeom prst="rect">
            <a:avLst/>
          </a:prstGeom>
        </p:spPr>
        <p:txBody>
          <a:bodyPr vert="horz" lIns="108850" tIns="54425" rIns="108850" bIns="54425" rtlCol="0" anchor="ctr"/>
          <a:lstStyle>
            <a:lvl1pPr algn="l">
              <a:defRPr sz="1400">
                <a:solidFill>
                  <a:schemeClr val="tx1">
                    <a:tint val="75000"/>
                  </a:schemeClr>
                </a:solidFill>
              </a:defRPr>
            </a:lvl1pPr>
          </a:lstStyle>
          <a:p>
            <a:fld id="{DC897EF5-5A46-4318-AB2A-69ADC8B780A1}" type="datetime1">
              <a:rPr lang="zh-TW" altLang="en-US" smtClean="0"/>
              <a:pPr/>
              <a:t>2025/11/25</a:t>
            </a:fld>
            <a:endParaRPr lang="zh-TW" altLang="en-US"/>
          </a:p>
        </p:txBody>
      </p:sp>
      <p:sp>
        <p:nvSpPr>
          <p:cNvPr id="5" name="頁尾版面配置區 4"/>
          <p:cNvSpPr>
            <a:spLocks noGrp="1"/>
          </p:cNvSpPr>
          <p:nvPr>
            <p:ph type="ftr" sz="quarter" idx="3"/>
          </p:nvPr>
        </p:nvSpPr>
        <p:spPr>
          <a:xfrm>
            <a:off x="4165058" y="6357822"/>
            <a:ext cx="3860297" cy="365210"/>
          </a:xfrm>
          <a:prstGeom prst="rect">
            <a:avLst/>
          </a:prstGeom>
        </p:spPr>
        <p:txBody>
          <a:bodyPr vert="horz" lIns="108850" tIns="54425" rIns="108850" bIns="54425" rtlCol="0" anchor="ctr"/>
          <a:lstStyle>
            <a:lvl1pPr algn="ctr">
              <a:defRPr sz="14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736463" y="6357822"/>
            <a:ext cx="2844430" cy="365210"/>
          </a:xfrm>
          <a:prstGeom prst="rect">
            <a:avLst/>
          </a:prstGeom>
        </p:spPr>
        <p:txBody>
          <a:bodyPr vert="horz" lIns="108850" tIns="54425" rIns="108850" bIns="54425" rtlCol="0" anchor="ctr"/>
          <a:lstStyle>
            <a:lvl1pPr algn="r">
              <a:defRPr sz="1400">
                <a:solidFill>
                  <a:schemeClr val="tx1">
                    <a:tint val="75000"/>
                  </a:schemeClr>
                </a:solidFill>
              </a:defRPr>
            </a:lvl1pPr>
          </a:lstStyle>
          <a:p>
            <a:fld id="{73DA0BB7-265A-403C-9275-D587AB510EDC}"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1088502" rtl="0" eaLnBrk="1" latinLnBrk="0" hangingPunct="1">
        <a:spcBef>
          <a:spcPct val="0"/>
        </a:spcBef>
        <a:buNone/>
        <a:defRPr sz="5200" kern="1200">
          <a:solidFill>
            <a:schemeClr val="tx1"/>
          </a:solidFill>
          <a:latin typeface="+mj-lt"/>
          <a:ea typeface="+mj-ea"/>
          <a:cs typeface="+mj-cs"/>
        </a:defRPr>
      </a:lvl1pPr>
    </p:titleStyle>
    <p:bodyStyle>
      <a:lvl1pPr marL="408188" indent="-408188" algn="l" defTabSz="1088502"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4408" indent="-340157" algn="l" defTabSz="1088502"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627" indent="-272125" algn="l" defTabSz="1088502"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04878"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9129"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380"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631"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88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13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zh-TW"/>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 Id="rId5" Type="http://schemas.openxmlformats.org/officeDocument/2006/relationships/image" Target="../media/image84.png"/><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jpeg"/></Relationships>
</file>

<file path=ppt/slides/_rels/slide3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99.jpeg"/><Relationship Id="rId13" Type="http://schemas.openxmlformats.org/officeDocument/2006/relationships/image" Target="../media/image104.tiff"/><Relationship Id="rId18" Type="http://schemas.openxmlformats.org/officeDocument/2006/relationships/image" Target="../media/image109.png"/><Relationship Id="rId3" Type="http://schemas.openxmlformats.org/officeDocument/2006/relationships/notesSlide" Target="../notesSlides/notesSlide5.xml"/><Relationship Id="rId21" Type="http://schemas.openxmlformats.org/officeDocument/2006/relationships/image" Target="../media/image112.tiff"/><Relationship Id="rId7" Type="http://schemas.openxmlformats.org/officeDocument/2006/relationships/image" Target="../media/image98.tiff"/><Relationship Id="rId12" Type="http://schemas.openxmlformats.org/officeDocument/2006/relationships/image" Target="../media/image103.tiff"/><Relationship Id="rId17" Type="http://schemas.openxmlformats.org/officeDocument/2006/relationships/image" Target="../media/image108.png"/><Relationship Id="rId2" Type="http://schemas.openxmlformats.org/officeDocument/2006/relationships/slideLayout" Target="../slideLayouts/slideLayout2.xml"/><Relationship Id="rId16" Type="http://schemas.openxmlformats.org/officeDocument/2006/relationships/image" Target="../media/image107.jpeg"/><Relationship Id="rId20" Type="http://schemas.openxmlformats.org/officeDocument/2006/relationships/image" Target="../media/image111.png"/><Relationship Id="rId1" Type="http://schemas.openxmlformats.org/officeDocument/2006/relationships/tags" Target="../tags/tag1.xml"/><Relationship Id="rId6" Type="http://schemas.openxmlformats.org/officeDocument/2006/relationships/image" Target="../media/image97.tiff"/><Relationship Id="rId11" Type="http://schemas.openxmlformats.org/officeDocument/2006/relationships/image" Target="../media/image102.tiff"/><Relationship Id="rId5" Type="http://schemas.openxmlformats.org/officeDocument/2006/relationships/image" Target="../media/image96.tiff"/><Relationship Id="rId15" Type="http://schemas.openxmlformats.org/officeDocument/2006/relationships/image" Target="../media/image106.png"/><Relationship Id="rId10" Type="http://schemas.openxmlformats.org/officeDocument/2006/relationships/image" Target="../media/image101.tiff"/><Relationship Id="rId19" Type="http://schemas.openxmlformats.org/officeDocument/2006/relationships/image" Target="../media/image110.tiff"/><Relationship Id="rId4" Type="http://schemas.openxmlformats.org/officeDocument/2006/relationships/image" Target="../media/image95.jpeg"/><Relationship Id="rId9" Type="http://schemas.openxmlformats.org/officeDocument/2006/relationships/image" Target="../media/image100.tiff"/><Relationship Id="rId14" Type="http://schemas.openxmlformats.org/officeDocument/2006/relationships/image" Target="../media/image105.tiff"/></Relationships>
</file>

<file path=ppt/slides/_rels/slide3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20.tiff"/><Relationship Id="rId3" Type="http://schemas.openxmlformats.org/officeDocument/2006/relationships/image" Target="../media/image115.png"/><Relationship Id="rId7" Type="http://schemas.openxmlformats.org/officeDocument/2006/relationships/image" Target="../media/image119.tiff"/><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png"/><Relationship Id="rId9" Type="http://schemas.openxmlformats.org/officeDocument/2006/relationships/image" Target="../media/image121.png"/></Relationships>
</file>

<file path=ppt/slides/_rels/slide39.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png"/><Relationship Id="rId1" Type="http://schemas.openxmlformats.org/officeDocument/2006/relationships/slideLayout" Target="../slideLayouts/slideLayout6.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jpeg"/><Relationship Id="rId9" Type="http://schemas.openxmlformats.org/officeDocument/2006/relationships/image" Target="../media/image129.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e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6.xml"/><Relationship Id="rId4" Type="http://schemas.openxmlformats.org/officeDocument/2006/relationships/image" Target="../media/image13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8" Type="http://schemas.openxmlformats.org/officeDocument/2006/relationships/image" Target="../media/image139.jpeg"/><Relationship Id="rId13" Type="http://schemas.openxmlformats.org/officeDocument/2006/relationships/image" Target="../media/image144.gif"/><Relationship Id="rId3" Type="http://schemas.openxmlformats.org/officeDocument/2006/relationships/image" Target="../media/image134.jpeg"/><Relationship Id="rId7" Type="http://schemas.openxmlformats.org/officeDocument/2006/relationships/image" Target="../media/image138.png"/><Relationship Id="rId12" Type="http://schemas.openxmlformats.org/officeDocument/2006/relationships/image" Target="../media/image143.png"/><Relationship Id="rId2" Type="http://schemas.openxmlformats.org/officeDocument/2006/relationships/image" Target="../media/image133.png"/><Relationship Id="rId1" Type="http://schemas.openxmlformats.org/officeDocument/2006/relationships/slideLayout" Target="../slideLayouts/slideLayout6.xml"/><Relationship Id="rId6" Type="http://schemas.openxmlformats.org/officeDocument/2006/relationships/image" Target="../media/image137.jpeg"/><Relationship Id="rId11" Type="http://schemas.openxmlformats.org/officeDocument/2006/relationships/image" Target="../media/image142.png"/><Relationship Id="rId5" Type="http://schemas.openxmlformats.org/officeDocument/2006/relationships/image" Target="../media/image136.jpeg"/><Relationship Id="rId10" Type="http://schemas.openxmlformats.org/officeDocument/2006/relationships/image" Target="../media/image141.png"/><Relationship Id="rId4" Type="http://schemas.openxmlformats.org/officeDocument/2006/relationships/image" Target="../media/image135.png"/><Relationship Id="rId9" Type="http://schemas.openxmlformats.org/officeDocument/2006/relationships/image" Target="../media/image140.jpeg"/><Relationship Id="rId14" Type="http://schemas.openxmlformats.org/officeDocument/2006/relationships/image" Target="../media/image14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normAutofit fontScale="90000"/>
          </a:bodyPr>
          <a:lstStyle/>
          <a:p>
            <a:pPr algn="l"/>
            <a:r>
              <a:rPr lang="zh-TW" altLang="en-US" b="1" dirty="0">
                <a:latin typeface="Times New Roman" panose="02020603050405020304" pitchFamily="18" charset="0"/>
                <a:cs typeface="Times New Roman" panose="02020603050405020304" pitchFamily="18" charset="0"/>
              </a:rPr>
              <a:t>投資人說明會</a:t>
            </a:r>
            <a:r>
              <a:rPr lang="en-US" altLang="zh-TW" b="1" dirty="0">
                <a:latin typeface="Times New Roman" panose="02020603050405020304" pitchFamily="18" charset="0"/>
                <a:cs typeface="Times New Roman" panose="02020603050405020304" pitchFamily="18" charset="0"/>
              </a:rPr>
              <a:t/>
            </a:r>
            <a:br>
              <a:rPr lang="en-US" altLang="zh-TW" b="1" dirty="0">
                <a:latin typeface="Times New Roman" panose="02020603050405020304" pitchFamily="18" charset="0"/>
                <a:cs typeface="Times New Roman" panose="02020603050405020304" pitchFamily="18" charset="0"/>
              </a:rPr>
            </a:br>
            <a:r>
              <a:rPr lang="en-US" altLang="zh-TW" b="1" dirty="0">
                <a:latin typeface="Times New Roman" panose="02020603050405020304" pitchFamily="18" charset="0"/>
                <a:cs typeface="Times New Roman" panose="02020603050405020304" pitchFamily="18" charset="0"/>
              </a:rPr>
              <a:t>Institutional Investors</a:t>
            </a:r>
            <a:endParaRPr lang="zh-TW" altLang="en-US" b="1" dirty="0">
              <a:latin typeface="Times New Roman" panose="02020603050405020304" pitchFamily="18" charset="0"/>
              <a:cs typeface="Times New Roman" panose="02020603050405020304" pitchFamily="18" charset="0"/>
            </a:endParaRPr>
          </a:p>
        </p:txBody>
      </p:sp>
      <p:sp>
        <p:nvSpPr>
          <p:cNvPr id="2" name="文字方塊 1"/>
          <p:cNvSpPr txBox="1"/>
          <p:nvPr/>
        </p:nvSpPr>
        <p:spPr>
          <a:xfrm>
            <a:off x="335316" y="3645818"/>
            <a:ext cx="5569153" cy="830997"/>
          </a:xfrm>
          <a:prstGeom prst="rect">
            <a:avLst/>
          </a:prstGeom>
          <a:noFill/>
        </p:spPr>
        <p:txBody>
          <a:bodyPr wrap="none" rtlCol="0">
            <a:spAutoFit/>
          </a:bodyPr>
          <a:lstStyle/>
          <a:p>
            <a:r>
              <a:rPr lang="zh-TW" altLang="en-US" sz="2400" b="1" dirty="0">
                <a:latin typeface="Times New Roman" panose="02020603050405020304" pitchFamily="18" charset="0"/>
                <a:ea typeface="標楷體" pitchFamily="65" charset="-120"/>
                <a:cs typeface="Times New Roman" panose="02020603050405020304" pitchFamily="18" charset="0"/>
              </a:rPr>
              <a:t>今國光學工業股份有限公司 </a:t>
            </a:r>
            <a:r>
              <a:rPr lang="en-US" altLang="zh-TW" sz="2400" b="1" dirty="0">
                <a:latin typeface="Times New Roman" panose="02020603050405020304" pitchFamily="18" charset="0"/>
                <a:ea typeface="標楷體" pitchFamily="65" charset="-120"/>
                <a:cs typeface="Times New Roman" panose="02020603050405020304" pitchFamily="18" charset="0"/>
              </a:rPr>
              <a:t> </a:t>
            </a:r>
          </a:p>
          <a:p>
            <a:r>
              <a:rPr lang="en-US" altLang="zh-TW" sz="2400" b="1" dirty="0">
                <a:latin typeface="Times New Roman" panose="02020603050405020304" pitchFamily="18" charset="0"/>
                <a:ea typeface="標楷體" pitchFamily="65" charset="-120"/>
                <a:cs typeface="Times New Roman" panose="02020603050405020304" pitchFamily="18" charset="0"/>
              </a:rPr>
              <a:t>Kinko Optical </a:t>
            </a:r>
            <a:r>
              <a:rPr lang="en-US" altLang="zh-TW" sz="2400" b="1" dirty="0" err="1">
                <a:latin typeface="Times New Roman" panose="02020603050405020304" pitchFamily="18" charset="0"/>
                <a:ea typeface="標楷體" pitchFamily="65" charset="-120"/>
                <a:cs typeface="Times New Roman" panose="02020603050405020304" pitchFamily="18" charset="0"/>
              </a:rPr>
              <a:t>CO.,Ltd</a:t>
            </a:r>
            <a:r>
              <a:rPr lang="en-US" altLang="zh-TW" sz="2400" b="1" dirty="0">
                <a:latin typeface="Times New Roman" panose="02020603050405020304" pitchFamily="18" charset="0"/>
                <a:ea typeface="標楷體" pitchFamily="65" charset="-120"/>
                <a:cs typeface="Times New Roman" panose="02020603050405020304" pitchFamily="18" charset="0"/>
              </a:rPr>
              <a:t>  / </a:t>
            </a:r>
            <a:r>
              <a:rPr lang="zh-TW" altLang="en-US" sz="2400" b="1" dirty="0">
                <a:latin typeface="Times New Roman" panose="02020603050405020304" pitchFamily="18" charset="0"/>
                <a:ea typeface="標楷體" pitchFamily="65" charset="-120"/>
                <a:cs typeface="Times New Roman" panose="02020603050405020304" pitchFamily="18" charset="0"/>
              </a:rPr>
              <a:t>股票代碼</a:t>
            </a:r>
            <a:r>
              <a:rPr lang="en-US" altLang="zh-TW" sz="2400" b="1" dirty="0">
                <a:latin typeface="Times New Roman" panose="02020603050405020304" pitchFamily="18" charset="0"/>
                <a:ea typeface="標楷體" pitchFamily="65" charset="-120"/>
                <a:cs typeface="Times New Roman" panose="02020603050405020304" pitchFamily="18" charset="0"/>
              </a:rPr>
              <a:t>:</a:t>
            </a:r>
            <a:r>
              <a:rPr lang="zh-TW" altLang="en-US" sz="2400" b="1" dirty="0">
                <a:latin typeface="Times New Roman" panose="02020603050405020304" pitchFamily="18" charset="0"/>
                <a:ea typeface="標楷體" pitchFamily="65" charset="-120"/>
                <a:cs typeface="Times New Roman" panose="02020603050405020304" pitchFamily="18" charset="0"/>
              </a:rPr>
              <a:t> </a:t>
            </a:r>
            <a:r>
              <a:rPr lang="en-US" altLang="zh-TW" sz="2400" b="1" dirty="0">
                <a:latin typeface="Times New Roman" panose="02020603050405020304" pitchFamily="18" charset="0"/>
                <a:ea typeface="標楷體" pitchFamily="65" charset="-120"/>
                <a:cs typeface="Times New Roman" panose="02020603050405020304" pitchFamily="18" charset="0"/>
              </a:rPr>
              <a:t>6209</a:t>
            </a:r>
            <a:endParaRPr lang="zh-TW" altLang="en-US" sz="2400" b="1" dirty="0">
              <a:latin typeface="Times New Roman" panose="02020603050405020304" pitchFamily="18" charset="0"/>
              <a:ea typeface="標楷體" pitchFamily="65" charset="-120"/>
              <a:cs typeface="Times New Roman" panose="02020603050405020304" pitchFamily="18" charset="0"/>
            </a:endParaRPr>
          </a:p>
        </p:txBody>
      </p:sp>
      <p:sp>
        <p:nvSpPr>
          <p:cNvPr id="3" name="文字方塊 2"/>
          <p:cNvSpPr txBox="1"/>
          <p:nvPr/>
        </p:nvSpPr>
        <p:spPr>
          <a:xfrm>
            <a:off x="335316" y="5662042"/>
            <a:ext cx="1881797" cy="415498"/>
          </a:xfrm>
          <a:prstGeom prst="rect">
            <a:avLst/>
          </a:prstGeom>
          <a:noFill/>
        </p:spPr>
        <p:txBody>
          <a:bodyPr wrap="none" rtlCol="0">
            <a:spAutoFit/>
          </a:bodyPr>
          <a:lstStyle/>
          <a:p>
            <a:r>
              <a:rPr lang="en-US" altLang="zh-TW" b="1" dirty="0">
                <a:latin typeface="Times New Roman" panose="02020603050405020304" pitchFamily="18" charset="0"/>
                <a:ea typeface="標楷體" pitchFamily="65" charset="-120"/>
                <a:cs typeface="Times New Roman" panose="02020603050405020304" pitchFamily="18" charset="0"/>
              </a:rPr>
              <a:t>25th Nov. 2025</a:t>
            </a:r>
            <a:endParaRPr lang="zh-TW" altLang="en-US" b="1" dirty="0">
              <a:latin typeface="Times New Roman" panose="02020603050405020304" pitchFamily="18" charset="0"/>
              <a:ea typeface="標楷體" pitchFamily="65" charset="-120"/>
              <a:cs typeface="Times New Roman" panose="02020603050405020304" pitchFamily="18" charset="0"/>
            </a:endParaRPr>
          </a:p>
        </p:txBody>
      </p:sp>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4A0FD47-0B7A-EA68-239F-DBF8E81FA377}"/>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xmlns="" id="{FB162E5B-E950-81B2-31FB-FA28B57DC0E5}"/>
              </a:ext>
            </a:extLst>
          </p:cNvPr>
          <p:cNvSpPr>
            <a:spLocks noGrp="1"/>
          </p:cNvSpPr>
          <p:nvPr>
            <p:ph type="title"/>
          </p:nvPr>
        </p:nvSpPr>
        <p:spPr>
          <a:xfrm>
            <a:off x="623311" y="188684"/>
            <a:ext cx="8280207" cy="720247"/>
          </a:xfrm>
        </p:spPr>
        <p:txBody>
          <a:bodyPr>
            <a:noAutofit/>
          </a:bodyPr>
          <a:lstStyle/>
          <a:p>
            <a:r>
              <a:rPr lang="zh-TW" altLang="en-US" sz="3600" dirty="0"/>
              <a:t>未來發展項目</a:t>
            </a:r>
          </a:p>
        </p:txBody>
      </p:sp>
      <p:sp>
        <p:nvSpPr>
          <p:cNvPr id="4" name="投影片編號版面配置區 3">
            <a:extLst>
              <a:ext uri="{FF2B5EF4-FFF2-40B4-BE49-F238E27FC236}">
                <a16:creationId xmlns:a16="http://schemas.microsoft.com/office/drawing/2014/main" xmlns="" id="{A902BABA-CE36-BF16-32E3-186B79298A4C}"/>
              </a:ext>
            </a:extLst>
          </p:cNvPr>
          <p:cNvSpPr>
            <a:spLocks noGrp="1"/>
          </p:cNvSpPr>
          <p:nvPr>
            <p:ph type="sldNum" sz="quarter" idx="12"/>
          </p:nvPr>
        </p:nvSpPr>
        <p:spPr/>
        <p:txBody>
          <a:bodyPr/>
          <a:lstStyle/>
          <a:p>
            <a:fld id="{73DA0BB7-265A-403C-9275-D587AB510EDC}" type="slidenum">
              <a:rPr lang="zh-TW" altLang="en-US" smtClean="0"/>
              <a:pPr/>
              <a:t>9</a:t>
            </a:fld>
            <a:endParaRPr lang="zh-TW" altLang="en-US"/>
          </a:p>
        </p:txBody>
      </p:sp>
      <p:sp>
        <p:nvSpPr>
          <p:cNvPr id="10" name="矩形 9">
            <a:extLst>
              <a:ext uri="{FF2B5EF4-FFF2-40B4-BE49-F238E27FC236}">
                <a16:creationId xmlns:a16="http://schemas.microsoft.com/office/drawing/2014/main" xmlns="" id="{D142B9C0-6146-4E90-969E-6D7AC5A844CA}"/>
              </a:ext>
            </a:extLst>
          </p:cNvPr>
          <p:cNvSpPr/>
          <p:nvPr/>
        </p:nvSpPr>
        <p:spPr>
          <a:xfrm>
            <a:off x="766614" y="1053530"/>
            <a:ext cx="10873208" cy="7251715"/>
          </a:xfrm>
          <a:prstGeom prst="rect">
            <a:avLst/>
          </a:prstGeom>
        </p:spPr>
        <p:txBody>
          <a:bodyPr wrap="square" lIns="79741" tIns="39871" rIns="79741" bIns="39871">
            <a:spAutoFit/>
          </a:bodyPr>
          <a:lstStyle/>
          <a:p>
            <a:pPr defTabSz="949304" fontAlgn="ctr">
              <a:defRPr/>
            </a:pP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3.</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積極投入發展</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AR/VR/MR</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應用的產品</a:t>
            </a:r>
          </a:p>
          <a:p>
            <a:pPr defTabSz="949304" fontAlgn="ctr">
              <a:defRPr/>
            </a:pP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*光波導鏡片</a:t>
            </a:r>
          </a:p>
          <a:p>
            <a:pPr defTabSz="949304" fontAlgn="ctr">
              <a:defRPr/>
            </a:pP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*光引擎</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endParaRPr>
          </a:p>
          <a:p>
            <a:pPr defTabSz="949304" fontAlgn="ctr">
              <a:defRPr/>
            </a:pP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Pancake</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鏡片</a:t>
            </a:r>
          </a:p>
          <a:p>
            <a:pPr defTabSz="949304" fontAlgn="ctr">
              <a:defRPr/>
            </a:pP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*自由曲面鏡片</a:t>
            </a:r>
          </a:p>
          <a:p>
            <a:pPr defTabSz="949304" fontAlgn="ctr">
              <a:defRPr/>
            </a:pP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Meta </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鏡頭</a:t>
            </a:r>
          </a:p>
          <a:p>
            <a:pPr defTabSz="949304" fontAlgn="ctr">
              <a:defRPr/>
            </a:pP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endParaRPr>
          </a:p>
          <a:p>
            <a:pPr defTabSz="949304" fontAlgn="ctr">
              <a:defRPr/>
            </a:pP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4.</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發展低軌衛星應用產品</a:t>
            </a:r>
          </a:p>
          <a:p>
            <a:pPr defTabSz="949304" fontAlgn="ctr">
              <a:defRPr/>
            </a:pP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*反射鏡裝置</a:t>
            </a:r>
          </a:p>
          <a:p>
            <a:pPr defTabSz="949304" fontAlgn="ctr">
              <a:defRPr/>
            </a:pP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RGB</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鏡頭</a:t>
            </a:r>
          </a:p>
          <a:p>
            <a:pPr defTabSz="949304" fontAlgn="ctr">
              <a:defRPr/>
            </a:pPr>
            <a:endParaRPr lang="zh-TW" altLang="en-US"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endParaRPr>
          </a:p>
          <a:p>
            <a:pPr defTabSz="949304" fontAlgn="ctr">
              <a:defRPr/>
            </a:pPr>
            <a:endParaRPr lang="en-US" altLang="zh-TW" sz="2800" b="1" dirty="0">
              <a:latin typeface="+mn-ea"/>
              <a:sym typeface="Wingdings" pitchFamily="2" charset="2"/>
            </a:endParaRPr>
          </a:p>
          <a:p>
            <a:pPr defTabSz="949304" fontAlgn="ctr">
              <a:defRPr/>
            </a:pPr>
            <a:r>
              <a:rPr lang="zh-TW" altLang="en-US" sz="2800" b="1" dirty="0">
                <a:latin typeface="+mn-ea"/>
                <a:sym typeface="Wingdings" pitchFamily="2" charset="2"/>
              </a:rPr>
              <a:t>　　　　　　　</a:t>
            </a:r>
            <a:endParaRPr lang="en-US" altLang="zh-TW" sz="2800" b="1" dirty="0">
              <a:latin typeface="+mn-ea"/>
              <a:sym typeface="Wingdings" pitchFamily="2" charset="2"/>
            </a:endParaRPr>
          </a:p>
          <a:p>
            <a:pPr defTabSz="949304" fontAlgn="ctr">
              <a:defRPr/>
            </a:pPr>
            <a:endParaRPr lang="en-US" altLang="zh-TW" sz="2800" b="1" dirty="0">
              <a:latin typeface="+mn-ea"/>
              <a:sym typeface="Wingdings" pitchFamily="2" charset="2"/>
            </a:endParaRPr>
          </a:p>
          <a:p>
            <a:pPr defTabSz="949304" fontAlgn="ctr">
              <a:defRPr/>
            </a:pPr>
            <a:endParaRPr lang="en-US" altLang="zh-TW" sz="2800" b="1" dirty="0">
              <a:latin typeface="+mn-ea"/>
              <a:sym typeface="Wingdings" pitchFamily="2" charset="2"/>
            </a:endParaRPr>
          </a:p>
          <a:p>
            <a:pPr defTabSz="949304" fontAlgn="ctr">
              <a:defRPr/>
            </a:pPr>
            <a:r>
              <a:rPr lang="zh-TW" altLang="en-US" sz="1800" b="1" dirty="0">
                <a:solidFill>
                  <a:srgbClr val="0000FF"/>
                </a:solidFill>
                <a:latin typeface="+mn-ea"/>
                <a:sym typeface="Wingdings" pitchFamily="2" charset="2"/>
              </a:rPr>
              <a:t>               </a:t>
            </a:r>
            <a:endParaRPr lang="en-US" altLang="zh-TW" sz="1800" b="1" dirty="0">
              <a:solidFill>
                <a:srgbClr val="0000FF"/>
              </a:solidFill>
              <a:latin typeface="+mn-ea"/>
              <a:sym typeface="Wingdings" pitchFamily="2" charset="2"/>
            </a:endParaRPr>
          </a:p>
          <a:p>
            <a:pPr defTabSz="949304" fontAlgn="ctr">
              <a:defRPr/>
            </a:pPr>
            <a:r>
              <a:rPr lang="en-US" altLang="zh-TW" sz="2800" b="1" dirty="0">
                <a:solidFill>
                  <a:srgbClr val="3333FF"/>
                </a:solidFill>
                <a:latin typeface="+mn-ea"/>
                <a:sym typeface="Wingdings" pitchFamily="2" charset="2"/>
              </a:rPr>
              <a:t>    </a:t>
            </a:r>
            <a:endParaRPr lang="en-US" altLang="zh-TW" sz="1700" b="1" dirty="0">
              <a:solidFill>
                <a:srgbClr val="3333FF"/>
              </a:solidFill>
              <a:latin typeface="+mn-ea"/>
              <a:sym typeface="Wingdings" pitchFamily="2" charset="2"/>
            </a:endParaRPr>
          </a:p>
        </p:txBody>
      </p:sp>
    </p:spTree>
    <p:extLst>
      <p:ext uri="{BB962C8B-B14F-4D97-AF65-F5344CB8AC3E}">
        <p14:creationId xmlns="" xmlns:p14="http://schemas.microsoft.com/office/powerpoint/2010/main" val="42213252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73DA0BB7-265A-403C-9275-D587AB510EDC}" type="slidenum">
              <a:rPr lang="zh-TW" altLang="en-US" smtClean="0"/>
              <a:pPr/>
              <a:t>10</a:t>
            </a:fld>
            <a:endParaRPr lang="zh-TW" altLang="en-US"/>
          </a:p>
        </p:txBody>
      </p:sp>
      <p:pic>
        <p:nvPicPr>
          <p:cNvPr id="5" name="圖片 4" descr="images.jfif"/>
          <p:cNvPicPr>
            <a:picLocks noChangeAspect="1"/>
          </p:cNvPicPr>
          <p:nvPr/>
        </p:nvPicPr>
        <p:blipFill>
          <a:blip r:embed="rId2" cstate="email"/>
          <a:stretch>
            <a:fillRect/>
          </a:stretch>
        </p:blipFill>
        <p:spPr>
          <a:xfrm>
            <a:off x="1846733" y="4110597"/>
            <a:ext cx="3953240" cy="2238794"/>
          </a:xfrm>
          <a:prstGeom prst="roundRect">
            <a:avLst/>
          </a:prstGeom>
        </p:spPr>
      </p:pic>
      <p:sp>
        <p:nvSpPr>
          <p:cNvPr id="8" name="圓角矩形 7"/>
          <p:cNvSpPr/>
          <p:nvPr/>
        </p:nvSpPr>
        <p:spPr bwMode="auto">
          <a:xfrm>
            <a:off x="12190413" y="3501802"/>
            <a:ext cx="914400" cy="914400"/>
          </a:xfrm>
          <a:prstGeom prst="roundRect">
            <a:avLst/>
          </a:prstGeo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ctr" defTabSz="914400" fontAlgn="base">
              <a:spcBef>
                <a:spcPts val="500"/>
              </a:spcBef>
              <a:spcAft>
                <a:spcPct val="0"/>
              </a:spcAft>
            </a:pPr>
            <a:endParaRPr lang="zh-TW" altLang="en-US" sz="2400" b="1" dirty="0">
              <a:latin typeface="微軟正黑體" pitchFamily="34" charset="-120"/>
              <a:ea typeface="微軟正黑體" pitchFamily="34" charset="-120"/>
            </a:endParaRPr>
          </a:p>
        </p:txBody>
      </p:sp>
      <p:pic>
        <p:nvPicPr>
          <p:cNvPr id="9" name="圖片 8" descr="下載.jfif"/>
          <p:cNvPicPr>
            <a:picLocks noChangeAspect="1"/>
          </p:cNvPicPr>
          <p:nvPr/>
        </p:nvPicPr>
        <p:blipFill>
          <a:blip r:embed="rId3" cstate="email"/>
          <a:stretch>
            <a:fillRect/>
          </a:stretch>
        </p:blipFill>
        <p:spPr>
          <a:xfrm>
            <a:off x="6455246" y="1514380"/>
            <a:ext cx="3888432" cy="2203445"/>
          </a:xfrm>
          <a:prstGeom prst="roundRect">
            <a:avLst/>
          </a:prstGeom>
        </p:spPr>
      </p:pic>
      <p:pic>
        <p:nvPicPr>
          <p:cNvPr id="10" name="圖片 9" descr="下載 (1).jfif"/>
          <p:cNvPicPr>
            <a:picLocks noChangeAspect="1"/>
          </p:cNvPicPr>
          <p:nvPr/>
        </p:nvPicPr>
        <p:blipFill>
          <a:blip r:embed="rId4" cstate="email"/>
          <a:stretch>
            <a:fillRect/>
          </a:stretch>
        </p:blipFill>
        <p:spPr>
          <a:xfrm>
            <a:off x="6455246" y="4171476"/>
            <a:ext cx="3888432" cy="2138638"/>
          </a:xfrm>
          <a:prstGeom prst="roundRect">
            <a:avLst/>
          </a:prstGeom>
        </p:spPr>
      </p:pic>
      <p:pic>
        <p:nvPicPr>
          <p:cNvPr id="11" name="圖片 10" descr="下載 (2).jfif"/>
          <p:cNvPicPr>
            <a:picLocks noChangeAspect="1"/>
          </p:cNvPicPr>
          <p:nvPr/>
        </p:nvPicPr>
        <p:blipFill>
          <a:blip r:embed="rId5" cstate="email"/>
          <a:stretch>
            <a:fillRect/>
          </a:stretch>
        </p:blipFill>
        <p:spPr>
          <a:xfrm>
            <a:off x="1846733" y="1514380"/>
            <a:ext cx="3953239" cy="2203445"/>
          </a:xfrm>
          <a:prstGeom prst="roundRect">
            <a:avLst/>
          </a:prstGeom>
        </p:spPr>
      </p:pic>
      <p:sp>
        <p:nvSpPr>
          <p:cNvPr id="13" name="內容版面配置區 2"/>
          <p:cNvSpPr txBox="1">
            <a:spLocks/>
          </p:cNvSpPr>
          <p:nvPr/>
        </p:nvSpPr>
        <p:spPr>
          <a:xfrm>
            <a:off x="-385514" y="-257375"/>
            <a:ext cx="11449272" cy="2016224"/>
          </a:xfrm>
          <a:prstGeom prst="rect">
            <a:avLst/>
          </a:prstGeom>
          <a:noFill/>
        </p:spPr>
        <p:txBody>
          <a:bodyPr vert="horz" lIns="108850" tIns="54425" rIns="108850" bIns="54425" rtlCol="0">
            <a:normAutofit/>
          </a:bodyPr>
          <a:lstStyle/>
          <a:p>
            <a:pPr marL="408188" marR="0" lvl="0" indent="-408188" algn="l" defTabSz="1088502"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9000" b="0" i="0" u="none" strike="noStrike" kern="1200" cap="none" spc="0" normalizeH="0" baseline="0" noProof="0" dirty="0">
                <a:ln>
                  <a:noFill/>
                </a:ln>
                <a:solidFill>
                  <a:schemeClr val="tx1"/>
                </a:solidFill>
                <a:effectLst/>
                <a:uLnTx/>
                <a:uFillTx/>
                <a:latin typeface="Times New Roman" panose="02020603050405020304" pitchFamily="18" charset="0"/>
                <a:ea typeface="標楷體" pitchFamily="65" charset="-120"/>
                <a:cs typeface="Times New Roman" panose="02020603050405020304" pitchFamily="18" charset="0"/>
              </a:rPr>
              <a:t>   </a:t>
            </a:r>
            <a:r>
              <a:rPr kumimoji="0" lang="zh-TW" altLang="en-US" sz="7100" b="0" i="0" u="none" strike="noStrike" kern="1200" cap="none" spc="0" normalizeH="0" baseline="0" noProof="0" dirty="0">
                <a:ln>
                  <a:noFill/>
                </a:ln>
                <a:solidFill>
                  <a:schemeClr val="tx1"/>
                </a:solidFill>
                <a:effectLst/>
                <a:uLnTx/>
                <a:uFillTx/>
                <a:latin typeface="Times New Roman" panose="02020603050405020304" pitchFamily="18" charset="0"/>
                <a:ea typeface="標楷體" pitchFamily="65" charset="-120"/>
                <a:cs typeface="Times New Roman" panose="02020603050405020304" pitchFamily="18" charset="0"/>
              </a:rPr>
              <a:t>附錄 </a:t>
            </a:r>
            <a:r>
              <a:rPr kumimoji="0" lang="en-US" altLang="zh-TW" sz="7100" b="0" i="0" u="none" strike="noStrike" kern="1200" cap="none" spc="0" normalizeH="0" baseline="0" noProof="0" dirty="0">
                <a:ln>
                  <a:noFill/>
                </a:ln>
                <a:solidFill>
                  <a:schemeClr val="tx1"/>
                </a:solidFill>
                <a:effectLst/>
                <a:uLnTx/>
                <a:uFillTx/>
                <a:latin typeface="Times New Roman" panose="02020603050405020304" pitchFamily="18" charset="0"/>
                <a:ea typeface="標楷體" pitchFamily="65" charset="-120"/>
                <a:cs typeface="Times New Roman" panose="02020603050405020304" pitchFamily="18" charset="0"/>
              </a:rPr>
              <a:t>AR/VR/XR</a:t>
            </a:r>
            <a:r>
              <a:rPr lang="zh-TW" altLang="en-US" sz="7100" dirty="0">
                <a:latin typeface="Times New Roman" panose="02020603050405020304" pitchFamily="18" charset="0"/>
                <a:ea typeface="標楷體" pitchFamily="65" charset="-120"/>
                <a:cs typeface="Times New Roman" panose="02020603050405020304" pitchFamily="18" charset="0"/>
              </a:rPr>
              <a:t>光學產品</a:t>
            </a:r>
            <a:endParaRPr kumimoji="0" lang="zh-TW" altLang="en-US" sz="7100" b="0" i="0" u="none" strike="noStrike" kern="1200" cap="none" spc="0" normalizeH="0" baseline="0" noProof="0" dirty="0">
              <a:ln>
                <a:noFill/>
              </a:ln>
              <a:solidFill>
                <a:schemeClr val="tx1"/>
              </a:solidFill>
              <a:effectLst/>
              <a:uLnTx/>
              <a:uFillTx/>
              <a:latin typeface="Times New Roman" panose="02020603050405020304" pitchFamily="18" charset="0"/>
              <a:ea typeface="標楷體" pitchFamily="65" charset="-120"/>
              <a:cs typeface="Times New Roman" panose="02020603050405020304" pitchFamily="18" charset="0"/>
            </a:endParaRPr>
          </a:p>
        </p:txBody>
      </p:sp>
    </p:spTree>
    <p:extLst>
      <p:ext uri="{BB962C8B-B14F-4D97-AF65-F5344CB8AC3E}">
        <p14:creationId xmlns="" xmlns:p14="http://schemas.microsoft.com/office/powerpoint/2010/main" val="1876294028"/>
      </p:ext>
    </p:extLst>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fontScale="90000"/>
          </a:bodyPr>
          <a:lstStyle/>
          <a:p>
            <a:r>
              <a:rPr lang="en-US" altLang="zh-TW" dirty="0">
                <a:latin typeface="+mj-lt"/>
              </a:rPr>
              <a:t>Kinko AR/VR/MR Capability</a:t>
            </a:r>
            <a:endParaRPr lang="zh-TW" altLang="en-US" dirty="0">
              <a:latin typeface="+mj-lt"/>
            </a:endParaRPr>
          </a:p>
        </p:txBody>
      </p:sp>
      <p:sp>
        <p:nvSpPr>
          <p:cNvPr id="3" name="副標題 2"/>
          <p:cNvSpPr>
            <a:spLocks noGrp="1"/>
          </p:cNvSpPr>
          <p:nvPr>
            <p:ph type="subTitle" idx="1"/>
          </p:nvPr>
        </p:nvSpPr>
        <p:spPr/>
        <p:txBody>
          <a:bodyPr>
            <a:normAutofit/>
          </a:bodyPr>
          <a:lstStyle/>
          <a:p>
            <a:r>
              <a:rPr lang="en-US" altLang="zh-TW" sz="2400" dirty="0">
                <a:solidFill>
                  <a:schemeClr val="tx1">
                    <a:lumMod val="75000"/>
                    <a:lumOff val="25000"/>
                  </a:schemeClr>
                </a:solidFill>
              </a:rPr>
              <a:t>Angus Wu </a:t>
            </a:r>
            <a:r>
              <a:rPr lang="en-US" altLang="zh-TW" sz="2400" dirty="0" err="1">
                <a:solidFill>
                  <a:schemeClr val="tx1">
                    <a:lumMod val="75000"/>
                    <a:lumOff val="25000"/>
                  </a:schemeClr>
                </a:solidFill>
              </a:rPr>
              <a:t>Ph.D</a:t>
            </a:r>
            <a:endParaRPr lang="en-US" altLang="zh-TW" sz="2400" dirty="0">
              <a:solidFill>
                <a:schemeClr val="tx1">
                  <a:lumMod val="75000"/>
                  <a:lumOff val="25000"/>
                </a:schemeClr>
              </a:solidFill>
            </a:endParaRPr>
          </a:p>
          <a:p>
            <a:r>
              <a:rPr lang="en-US" altLang="zh-TW" sz="2400" dirty="0">
                <a:solidFill>
                  <a:schemeClr val="tx1">
                    <a:lumMod val="75000"/>
                    <a:lumOff val="25000"/>
                  </a:schemeClr>
                </a:solidFill>
              </a:rPr>
              <a:t>2025/11/25</a:t>
            </a:r>
            <a:endParaRPr lang="zh-TW" altLang="en-US" sz="2400" dirty="0">
              <a:solidFill>
                <a:schemeClr val="tx1">
                  <a:lumMod val="75000"/>
                  <a:lumOff val="25000"/>
                </a:schemeClr>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 xmlns:a16="http://schemas.microsoft.com/office/drawing/2014/main" id="{49643FCC-7EDB-DB96-2B29-7C06AABA8FFC}"/>
              </a:ext>
            </a:extLst>
          </p:cNvPr>
          <p:cNvPicPr>
            <a:picLocks noGrp="1" noChangeAspect="1"/>
          </p:cNvPicPr>
          <p:nvPr>
            <p:ph idx="1"/>
          </p:nvPr>
        </p:nvPicPr>
        <p:blipFill>
          <a:blip r:embed="rId2" cstate="email"/>
          <a:stretch>
            <a:fillRect/>
          </a:stretch>
        </p:blipFill>
        <p:spPr>
          <a:xfrm>
            <a:off x="5255970" y="1226356"/>
            <a:ext cx="3656619" cy="2496008"/>
          </a:xfrm>
        </p:spPr>
      </p:pic>
      <p:pic>
        <p:nvPicPr>
          <p:cNvPr id="6" name="Picture 5">
            <a:extLst>
              <a:ext uri="{FF2B5EF4-FFF2-40B4-BE49-F238E27FC236}">
                <a16:creationId xmlns="" xmlns:a16="http://schemas.microsoft.com/office/drawing/2014/main" id="{A37CC6D5-324A-257F-CF0B-D4898B78176A}"/>
              </a:ext>
            </a:extLst>
          </p:cNvPr>
          <p:cNvPicPr>
            <a:picLocks noChangeAspect="1"/>
          </p:cNvPicPr>
          <p:nvPr/>
        </p:nvPicPr>
        <p:blipFill>
          <a:blip r:embed="rId3" cstate="email"/>
          <a:stretch>
            <a:fillRect/>
          </a:stretch>
        </p:blipFill>
        <p:spPr>
          <a:xfrm>
            <a:off x="571932" y="1224321"/>
            <a:ext cx="4212960" cy="5191959"/>
          </a:xfrm>
          <a:prstGeom prst="rect">
            <a:avLst/>
          </a:prstGeom>
        </p:spPr>
      </p:pic>
      <p:pic>
        <p:nvPicPr>
          <p:cNvPr id="14" name="Picture 13">
            <a:extLst>
              <a:ext uri="{FF2B5EF4-FFF2-40B4-BE49-F238E27FC236}">
                <a16:creationId xmlns="" xmlns:a16="http://schemas.microsoft.com/office/drawing/2014/main" id="{EB6D300C-3B6C-2FC5-440E-67DF69F7FCB5}"/>
              </a:ext>
            </a:extLst>
          </p:cNvPr>
          <p:cNvPicPr>
            <a:picLocks noChangeAspect="1"/>
          </p:cNvPicPr>
          <p:nvPr/>
        </p:nvPicPr>
        <p:blipFill>
          <a:blip r:embed="rId4" cstate="email"/>
          <a:stretch>
            <a:fillRect/>
          </a:stretch>
        </p:blipFill>
        <p:spPr>
          <a:xfrm>
            <a:off x="800669" y="350832"/>
            <a:ext cx="1225010" cy="1149259"/>
          </a:xfrm>
          <a:prstGeom prst="rect">
            <a:avLst/>
          </a:prstGeom>
        </p:spPr>
      </p:pic>
      <p:sp>
        <p:nvSpPr>
          <p:cNvPr id="2" name="TextBox 1">
            <a:extLst>
              <a:ext uri="{FF2B5EF4-FFF2-40B4-BE49-F238E27FC236}">
                <a16:creationId xmlns="" xmlns:a16="http://schemas.microsoft.com/office/drawing/2014/main" id="{0B95EF3C-B94A-8DC9-71A4-BFB4C5FD48AB}"/>
              </a:ext>
            </a:extLst>
          </p:cNvPr>
          <p:cNvSpPr txBox="1"/>
          <p:nvPr/>
        </p:nvSpPr>
        <p:spPr>
          <a:xfrm>
            <a:off x="3078734" y="283256"/>
            <a:ext cx="5747336" cy="738568"/>
          </a:xfrm>
          <a:prstGeom prst="rect">
            <a:avLst/>
          </a:prstGeom>
          <a:noFill/>
        </p:spPr>
        <p:txBody>
          <a:bodyPr wrap="none" rtlCol="0">
            <a:spAutoFit/>
          </a:bodyPr>
          <a:lstStyle/>
          <a:p>
            <a:pPr defTabSz="914126">
              <a:defRPr/>
            </a:pPr>
            <a:r>
              <a:rPr lang="en-US" altLang="zh-TW" sz="2100" b="1" dirty="0">
                <a:solidFill>
                  <a:prstClr val="black"/>
                </a:solidFill>
                <a:latin typeface="Calibri" panose="020F0502020204030204"/>
                <a:ea typeface="新細明體" panose="02020500000000000000" pitchFamily="18" charset="-120"/>
              </a:rPr>
              <a:t>All my life has been working on Optics products….</a:t>
            </a:r>
          </a:p>
          <a:p>
            <a:pPr defTabSz="914126">
              <a:defRPr/>
            </a:pPr>
            <a:r>
              <a:rPr lang="en-US" altLang="zh-TW" sz="2100" b="1" dirty="0">
                <a:solidFill>
                  <a:prstClr val="black"/>
                </a:solidFill>
                <a:latin typeface="Calibri" panose="020F0502020204030204"/>
                <a:ea typeface="新細明體" panose="02020500000000000000" pitchFamily="18" charset="-120"/>
              </a:rPr>
              <a:t>I worked on AR smart glasses since 2012….</a:t>
            </a:r>
            <a:endParaRPr lang="zh-TW" altLang="en-US" sz="2100" b="1" dirty="0">
              <a:solidFill>
                <a:prstClr val="black"/>
              </a:solidFill>
              <a:latin typeface="Calibri" panose="020F0502020204030204"/>
              <a:ea typeface="新細明體" panose="02020500000000000000" pitchFamily="18" charset="-120"/>
            </a:endParaRPr>
          </a:p>
        </p:txBody>
      </p:sp>
      <p:pic>
        <p:nvPicPr>
          <p:cNvPr id="4" name="Picture 3">
            <a:extLst>
              <a:ext uri="{FF2B5EF4-FFF2-40B4-BE49-F238E27FC236}">
                <a16:creationId xmlns="" xmlns:a16="http://schemas.microsoft.com/office/drawing/2014/main" id="{9A641B70-A305-1869-4190-3A2D4D7083BB}"/>
              </a:ext>
            </a:extLst>
          </p:cNvPr>
          <p:cNvPicPr>
            <a:picLocks noChangeAspect="1"/>
          </p:cNvPicPr>
          <p:nvPr/>
        </p:nvPicPr>
        <p:blipFill>
          <a:blip r:embed="rId5" cstate="email"/>
          <a:stretch>
            <a:fillRect/>
          </a:stretch>
        </p:blipFill>
        <p:spPr>
          <a:xfrm>
            <a:off x="5159225" y="4150041"/>
            <a:ext cx="6142893" cy="1990962"/>
          </a:xfrm>
          <a:prstGeom prst="rect">
            <a:avLst/>
          </a:prstGeom>
        </p:spPr>
      </p:pic>
      <p:sp>
        <p:nvSpPr>
          <p:cNvPr id="3" name="TextBox 2">
            <a:extLst>
              <a:ext uri="{FF2B5EF4-FFF2-40B4-BE49-F238E27FC236}">
                <a16:creationId xmlns="" xmlns:a16="http://schemas.microsoft.com/office/drawing/2014/main" id="{11281D72-CECE-430E-20C1-41CB665A51C2}"/>
              </a:ext>
            </a:extLst>
          </p:cNvPr>
          <p:cNvSpPr txBox="1"/>
          <p:nvPr/>
        </p:nvSpPr>
        <p:spPr>
          <a:xfrm>
            <a:off x="9046468" y="2266611"/>
            <a:ext cx="2771528" cy="415498"/>
          </a:xfrm>
          <a:prstGeom prst="rect">
            <a:avLst/>
          </a:prstGeom>
          <a:noFill/>
        </p:spPr>
        <p:txBody>
          <a:bodyPr wrap="none" rtlCol="0">
            <a:spAutoFit/>
          </a:bodyPr>
          <a:lstStyle/>
          <a:p>
            <a:r>
              <a:rPr lang="en-US" altLang="zh-TW" dirty="0"/>
              <a:t>52 US patents awarded </a:t>
            </a:r>
            <a:endParaRPr lang="zh-TW" altLang="en-US" dirty="0"/>
          </a:p>
        </p:txBody>
      </p:sp>
      <p:sp>
        <p:nvSpPr>
          <p:cNvPr id="5" name="TextBox 4">
            <a:extLst>
              <a:ext uri="{FF2B5EF4-FFF2-40B4-BE49-F238E27FC236}">
                <a16:creationId xmlns="" xmlns:a16="http://schemas.microsoft.com/office/drawing/2014/main" id="{2864896B-24A3-D786-1146-8C73B2375FDE}"/>
              </a:ext>
            </a:extLst>
          </p:cNvPr>
          <p:cNvSpPr txBox="1"/>
          <p:nvPr/>
        </p:nvSpPr>
        <p:spPr>
          <a:xfrm>
            <a:off x="8866239" y="1314700"/>
            <a:ext cx="3057247" cy="415498"/>
          </a:xfrm>
          <a:prstGeom prst="rect">
            <a:avLst/>
          </a:prstGeom>
          <a:noFill/>
        </p:spPr>
        <p:txBody>
          <a:bodyPr wrap="none" rtlCol="0">
            <a:spAutoFit/>
          </a:bodyPr>
          <a:lstStyle/>
          <a:p>
            <a:r>
              <a:rPr lang="en-US" altLang="zh-TW" dirty="0"/>
              <a:t>Valedictorian of </a:t>
            </a:r>
            <a:r>
              <a:rPr lang="en-US" altLang="zh-TW" dirty="0" err="1"/>
              <a:t>Ph.D</a:t>
            </a:r>
            <a:r>
              <a:rPr lang="en-US" altLang="zh-TW" dirty="0"/>
              <a:t> class</a:t>
            </a:r>
            <a:endParaRPr lang="zh-TW" altLang="en-US" dirty="0"/>
          </a:p>
        </p:txBody>
      </p:sp>
      <p:pic>
        <p:nvPicPr>
          <p:cNvPr id="11" name="Picture 10">
            <a:extLst>
              <a:ext uri="{FF2B5EF4-FFF2-40B4-BE49-F238E27FC236}">
                <a16:creationId xmlns="" xmlns:a16="http://schemas.microsoft.com/office/drawing/2014/main" id="{5DA0709D-D2F1-5A21-B390-D8867BDFF45E}"/>
              </a:ext>
            </a:extLst>
          </p:cNvPr>
          <p:cNvPicPr>
            <a:picLocks noChangeAspect="1"/>
          </p:cNvPicPr>
          <p:nvPr/>
        </p:nvPicPr>
        <p:blipFill>
          <a:blip r:embed="rId6" cstate="email"/>
          <a:stretch>
            <a:fillRect/>
          </a:stretch>
        </p:blipFill>
        <p:spPr>
          <a:xfrm>
            <a:off x="4812653" y="3820301"/>
            <a:ext cx="1689140" cy="738568"/>
          </a:xfrm>
          <a:prstGeom prst="rect">
            <a:avLst/>
          </a:prstGeom>
        </p:spPr>
      </p:pic>
      <p:sp>
        <p:nvSpPr>
          <p:cNvPr id="13" name="Arrow: Down 12">
            <a:extLst>
              <a:ext uri="{FF2B5EF4-FFF2-40B4-BE49-F238E27FC236}">
                <a16:creationId xmlns="" xmlns:a16="http://schemas.microsoft.com/office/drawing/2014/main" id="{2AC194A8-2579-D6F3-F917-990D10C3AAC4}"/>
              </a:ext>
            </a:extLst>
          </p:cNvPr>
          <p:cNvSpPr/>
          <p:nvPr/>
        </p:nvSpPr>
        <p:spPr>
          <a:xfrm rot="3760947">
            <a:off x="6605991" y="3584390"/>
            <a:ext cx="484744" cy="978281"/>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 xmlns:p14="http://schemas.microsoft.com/office/powerpoint/2010/main" val="386548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anim calcmode="lin" valueType="num">
                                      <p:cBhvr>
                                        <p:cTn id="41" dur="1000" fill="hold"/>
                                        <p:tgtEl>
                                          <p:spTgt spid="2"/>
                                        </p:tgtEl>
                                        <p:attrNameLst>
                                          <p:attrName>ppt_x</p:attrName>
                                        </p:attrNameLst>
                                      </p:cBhvr>
                                      <p:tavLst>
                                        <p:tav tm="0">
                                          <p:val>
                                            <p:strVal val="#ppt_x"/>
                                          </p:val>
                                        </p:tav>
                                        <p:tav tm="100000">
                                          <p:val>
                                            <p:strVal val="#ppt_x"/>
                                          </p:val>
                                        </p:tav>
                                      </p:tavLst>
                                    </p:anim>
                                    <p:anim calcmode="lin" valueType="num">
                                      <p:cBhvr>
                                        <p:cTn id="4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 xmlns:a16="http://schemas.microsoft.com/office/drawing/2014/main" id="{9156DF66-B6E6-DA41-4898-D956CA45D7E7}"/>
              </a:ext>
            </a:extLst>
          </p:cNvPr>
          <p:cNvPicPr>
            <a:picLocks noChangeAspect="1" noChangeArrowheads="1"/>
          </p:cNvPicPr>
          <p:nvPr/>
        </p:nvPicPr>
        <p:blipFill>
          <a:blip r:embed="rId2" cstate="email">
            <a:extLst>
              <a:ext uri="{28A0092B-C50C-407E-A947-70E740481C1C}">
                <a14:useLocalDpi xmlns="" xmlns:a14="http://schemas.microsoft.com/office/drawing/2010/main" val="0"/>
              </a:ext>
            </a:extLst>
          </a:blip>
          <a:srcRect/>
          <a:stretch>
            <a:fillRect/>
          </a:stretch>
        </p:blipFill>
        <p:spPr bwMode="auto">
          <a:xfrm>
            <a:off x="2204" y="1242"/>
            <a:ext cx="12178274" cy="685710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EE4C83AE-04DC-683E-0816-561DB8371A85}"/>
              </a:ext>
            </a:extLst>
          </p:cNvPr>
          <p:cNvSpPr txBox="1"/>
          <p:nvPr/>
        </p:nvSpPr>
        <p:spPr>
          <a:xfrm>
            <a:off x="4293223" y="4790216"/>
            <a:ext cx="3857364" cy="1938740"/>
          </a:xfrm>
          <a:prstGeom prst="rect">
            <a:avLst/>
          </a:prstGeom>
          <a:noFill/>
        </p:spPr>
        <p:txBody>
          <a:bodyPr wrap="none" rtlCol="0">
            <a:spAutoFit/>
          </a:bodyPr>
          <a:lstStyle/>
          <a:p>
            <a:pPr algn="ctr"/>
            <a:r>
              <a:rPr lang="en-US" sz="3999" dirty="0">
                <a:solidFill>
                  <a:schemeClr val="bg1"/>
                </a:solidFill>
              </a:rPr>
              <a:t>The gateways </a:t>
            </a:r>
          </a:p>
          <a:p>
            <a:pPr algn="ctr"/>
            <a:r>
              <a:rPr lang="en-US" sz="3999" dirty="0">
                <a:solidFill>
                  <a:schemeClr val="bg1"/>
                </a:solidFill>
              </a:rPr>
              <a:t>to the metaverse:</a:t>
            </a:r>
            <a:br>
              <a:rPr lang="en-US" sz="3999" dirty="0">
                <a:solidFill>
                  <a:schemeClr val="bg1"/>
                </a:solidFill>
              </a:rPr>
            </a:br>
            <a:r>
              <a:rPr lang="en-US" sz="3999" dirty="0">
                <a:solidFill>
                  <a:schemeClr val="bg1"/>
                </a:solidFill>
              </a:rPr>
              <a:t>AR VR MR?</a:t>
            </a:r>
          </a:p>
        </p:txBody>
      </p:sp>
      <p:pic>
        <p:nvPicPr>
          <p:cNvPr id="3" name="Picture 2">
            <a:extLst>
              <a:ext uri="{FF2B5EF4-FFF2-40B4-BE49-F238E27FC236}">
                <a16:creationId xmlns="" xmlns:a16="http://schemas.microsoft.com/office/drawing/2014/main" id="{C4E8A376-0C7C-C147-9ACD-62D4031E03FC}"/>
              </a:ext>
            </a:extLst>
          </p:cNvPr>
          <p:cNvPicPr>
            <a:picLocks noChangeAspect="1"/>
          </p:cNvPicPr>
          <p:nvPr/>
        </p:nvPicPr>
        <p:blipFill>
          <a:blip r:embed="rId3" cstate="email"/>
          <a:stretch>
            <a:fillRect/>
          </a:stretch>
        </p:blipFill>
        <p:spPr>
          <a:xfrm>
            <a:off x="2085841" y="130633"/>
            <a:ext cx="8011001" cy="6504615"/>
          </a:xfrm>
          <a:prstGeom prst="rect">
            <a:avLst/>
          </a:prstGeom>
        </p:spPr>
      </p:pic>
      <p:pic>
        <p:nvPicPr>
          <p:cNvPr id="5" name="Picture 4">
            <a:extLst>
              <a:ext uri="{FF2B5EF4-FFF2-40B4-BE49-F238E27FC236}">
                <a16:creationId xmlns="" xmlns:a16="http://schemas.microsoft.com/office/drawing/2014/main" id="{7743A34D-F2E3-AB52-7F94-1E68AC208C00}"/>
              </a:ext>
            </a:extLst>
          </p:cNvPr>
          <p:cNvPicPr>
            <a:picLocks noChangeAspect="1"/>
          </p:cNvPicPr>
          <p:nvPr/>
        </p:nvPicPr>
        <p:blipFill>
          <a:blip r:embed="rId4" cstate="email"/>
          <a:stretch>
            <a:fillRect/>
          </a:stretch>
        </p:blipFill>
        <p:spPr>
          <a:xfrm>
            <a:off x="5280255" y="721162"/>
            <a:ext cx="1822699" cy="1296144"/>
          </a:xfrm>
          <a:prstGeom prst="rect">
            <a:avLst/>
          </a:prstGeom>
        </p:spPr>
      </p:pic>
      <p:pic>
        <p:nvPicPr>
          <p:cNvPr id="9" name="Picture 8">
            <a:extLst>
              <a:ext uri="{FF2B5EF4-FFF2-40B4-BE49-F238E27FC236}">
                <a16:creationId xmlns="" xmlns:a16="http://schemas.microsoft.com/office/drawing/2014/main" id="{B2E813A2-3858-C46C-E822-D37EB143DCCC}"/>
              </a:ext>
            </a:extLst>
          </p:cNvPr>
          <p:cNvPicPr>
            <a:picLocks noChangeAspect="1"/>
          </p:cNvPicPr>
          <p:nvPr/>
        </p:nvPicPr>
        <p:blipFill>
          <a:blip r:embed="rId5" cstate="email"/>
          <a:stretch>
            <a:fillRect/>
          </a:stretch>
        </p:blipFill>
        <p:spPr>
          <a:xfrm>
            <a:off x="5519352" y="2477186"/>
            <a:ext cx="1583603" cy="1639826"/>
          </a:xfrm>
          <a:prstGeom prst="rect">
            <a:avLst/>
          </a:prstGeom>
        </p:spPr>
      </p:pic>
      <p:sp>
        <p:nvSpPr>
          <p:cNvPr id="4" name="TextBox 3">
            <a:extLst>
              <a:ext uri="{FF2B5EF4-FFF2-40B4-BE49-F238E27FC236}">
                <a16:creationId xmlns="" xmlns:a16="http://schemas.microsoft.com/office/drawing/2014/main" id="{996C0240-B7E4-0A78-43DF-EA0C53071EB6}"/>
              </a:ext>
            </a:extLst>
          </p:cNvPr>
          <p:cNvSpPr txBox="1"/>
          <p:nvPr/>
        </p:nvSpPr>
        <p:spPr>
          <a:xfrm>
            <a:off x="6901498" y="5316539"/>
            <a:ext cx="1126975" cy="415498"/>
          </a:xfrm>
          <a:prstGeom prst="rect">
            <a:avLst/>
          </a:prstGeom>
          <a:noFill/>
        </p:spPr>
        <p:txBody>
          <a:bodyPr wrap="none" rtlCol="0">
            <a:spAutoFit/>
          </a:bodyPr>
          <a:lstStyle/>
          <a:p>
            <a:r>
              <a:rPr lang="en-US" altLang="zh-TW" b="1" dirty="0">
                <a:solidFill>
                  <a:srgbClr val="FF0000"/>
                </a:solidFill>
              </a:rPr>
              <a:t>The Past</a:t>
            </a:r>
            <a:endParaRPr lang="zh-TW" altLang="en-US" b="1" dirty="0">
              <a:solidFill>
                <a:srgbClr val="FF0000"/>
              </a:solidFill>
            </a:endParaRPr>
          </a:p>
        </p:txBody>
      </p:sp>
      <p:sp>
        <p:nvSpPr>
          <p:cNvPr id="6" name="TextBox 5">
            <a:extLst>
              <a:ext uri="{FF2B5EF4-FFF2-40B4-BE49-F238E27FC236}">
                <a16:creationId xmlns="" xmlns:a16="http://schemas.microsoft.com/office/drawing/2014/main" id="{D4820094-EBD6-BE76-0E46-1FDC8E0FC48B}"/>
              </a:ext>
            </a:extLst>
          </p:cNvPr>
          <p:cNvSpPr txBox="1"/>
          <p:nvPr/>
        </p:nvSpPr>
        <p:spPr>
          <a:xfrm>
            <a:off x="7174936" y="919802"/>
            <a:ext cx="1031949" cy="415498"/>
          </a:xfrm>
          <a:prstGeom prst="rect">
            <a:avLst/>
          </a:prstGeom>
          <a:noFill/>
        </p:spPr>
        <p:txBody>
          <a:bodyPr wrap="none" rtlCol="0">
            <a:spAutoFit/>
          </a:bodyPr>
          <a:lstStyle/>
          <a:p>
            <a:r>
              <a:rPr lang="en-US" altLang="zh-TW" b="1" dirty="0">
                <a:solidFill>
                  <a:srgbClr val="FF0000"/>
                </a:solidFill>
              </a:rPr>
              <a:t>Current</a:t>
            </a:r>
            <a:endParaRPr lang="zh-TW" altLang="en-US" b="1" dirty="0">
              <a:solidFill>
                <a:srgbClr val="FF0000"/>
              </a:solidFill>
            </a:endParaRPr>
          </a:p>
        </p:txBody>
      </p:sp>
      <p:sp>
        <p:nvSpPr>
          <p:cNvPr id="7" name="TextBox 6">
            <a:extLst>
              <a:ext uri="{FF2B5EF4-FFF2-40B4-BE49-F238E27FC236}">
                <a16:creationId xmlns="" xmlns:a16="http://schemas.microsoft.com/office/drawing/2014/main" id="{8E0D0337-63B2-E0C9-F4AA-03B9FD4E9D86}"/>
              </a:ext>
            </a:extLst>
          </p:cNvPr>
          <p:cNvSpPr txBox="1"/>
          <p:nvPr/>
        </p:nvSpPr>
        <p:spPr>
          <a:xfrm>
            <a:off x="7102954" y="2967442"/>
            <a:ext cx="919034" cy="415498"/>
          </a:xfrm>
          <a:prstGeom prst="rect">
            <a:avLst/>
          </a:prstGeom>
          <a:noFill/>
        </p:spPr>
        <p:txBody>
          <a:bodyPr wrap="none" rtlCol="0">
            <a:spAutoFit/>
          </a:bodyPr>
          <a:lstStyle/>
          <a:p>
            <a:r>
              <a:rPr lang="en-US" altLang="zh-TW" b="1" dirty="0">
                <a:solidFill>
                  <a:srgbClr val="FF0000"/>
                </a:solidFill>
              </a:rPr>
              <a:t>Future</a:t>
            </a:r>
            <a:endParaRPr lang="zh-TW" altLang="en-US" b="1" dirty="0">
              <a:solidFill>
                <a:srgbClr val="FF0000"/>
              </a:solidFill>
            </a:endParaRPr>
          </a:p>
        </p:txBody>
      </p:sp>
    </p:spTree>
    <p:extLst>
      <p:ext uri="{BB962C8B-B14F-4D97-AF65-F5344CB8AC3E}">
        <p14:creationId xmlns="" xmlns:p14="http://schemas.microsoft.com/office/powerpoint/2010/main" val="25595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7A8B53-5E73-4768-1982-655BA13292A4}"/>
              </a:ext>
            </a:extLst>
          </p:cNvPr>
          <p:cNvSpPr>
            <a:spLocks noGrp="1"/>
          </p:cNvSpPr>
          <p:nvPr>
            <p:ph type="title"/>
          </p:nvPr>
        </p:nvSpPr>
        <p:spPr>
          <a:xfrm>
            <a:off x="336650" y="136556"/>
            <a:ext cx="10967405" cy="1143265"/>
          </a:xfrm>
        </p:spPr>
        <p:txBody>
          <a:bodyPr>
            <a:normAutofit/>
          </a:bodyPr>
          <a:lstStyle/>
          <a:p>
            <a:r>
              <a:rPr lang="en-US" altLang="zh-TW" sz="4399" dirty="0"/>
              <a:t>AR smart glasses is the future platform for AI</a:t>
            </a:r>
            <a:endParaRPr lang="zh-TW" altLang="en-US" sz="4399" dirty="0"/>
          </a:p>
        </p:txBody>
      </p:sp>
      <p:sp>
        <p:nvSpPr>
          <p:cNvPr id="3" name="Slide Number Placeholder 2">
            <a:extLst>
              <a:ext uri="{FF2B5EF4-FFF2-40B4-BE49-F238E27FC236}">
                <a16:creationId xmlns="" xmlns:a16="http://schemas.microsoft.com/office/drawing/2014/main" id="{33B08091-35A2-0F5A-7ED4-2AF01EC56299}"/>
              </a:ext>
            </a:extLst>
          </p:cNvPr>
          <p:cNvSpPr>
            <a:spLocks noGrp="1"/>
          </p:cNvSpPr>
          <p:nvPr>
            <p:ph type="sldNum" sz="quarter" idx="12"/>
          </p:nvPr>
        </p:nvSpPr>
        <p:spPr/>
        <p:txBody>
          <a:bodyPr/>
          <a:lstStyle/>
          <a:p>
            <a:fld id="{73DA0BB7-265A-403C-9275-D587AB510EDC}" type="slidenum">
              <a:rPr lang="zh-TW" altLang="en-US" smtClean="0"/>
              <a:pPr/>
              <a:t>14</a:t>
            </a:fld>
            <a:endParaRPr lang="zh-TW" altLang="en-US"/>
          </a:p>
        </p:txBody>
      </p:sp>
      <p:pic>
        <p:nvPicPr>
          <p:cNvPr id="4" name="Picture 3">
            <a:extLst>
              <a:ext uri="{FF2B5EF4-FFF2-40B4-BE49-F238E27FC236}">
                <a16:creationId xmlns="" xmlns:a16="http://schemas.microsoft.com/office/drawing/2014/main" id="{D4749EC7-ABB8-3410-0E19-88D9F0550DA9}"/>
              </a:ext>
            </a:extLst>
          </p:cNvPr>
          <p:cNvPicPr>
            <a:picLocks noChangeAspect="1"/>
          </p:cNvPicPr>
          <p:nvPr/>
        </p:nvPicPr>
        <p:blipFill>
          <a:blip r:embed="rId2" cstate="email"/>
          <a:stretch>
            <a:fillRect/>
          </a:stretch>
        </p:blipFill>
        <p:spPr>
          <a:xfrm>
            <a:off x="840525" y="1485578"/>
            <a:ext cx="3959008" cy="2231048"/>
          </a:xfrm>
          <a:prstGeom prst="rect">
            <a:avLst/>
          </a:prstGeom>
        </p:spPr>
      </p:pic>
      <p:pic>
        <p:nvPicPr>
          <p:cNvPr id="2050" name="Picture 2" descr="Meta's futuristic Orion AR Glasses have Holographic Displays and Neural  Control. Apple should take notes - Yanko Design">
            <a:extLst>
              <a:ext uri="{FF2B5EF4-FFF2-40B4-BE49-F238E27FC236}">
                <a16:creationId xmlns="" xmlns:a16="http://schemas.microsoft.com/office/drawing/2014/main" id="{AD777E18-018E-1FDC-6028-8161183423AE}"/>
              </a:ext>
            </a:extLst>
          </p:cNvPr>
          <p:cNvPicPr>
            <a:picLocks noChangeAspect="1" noChangeArrowheads="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696560" y="4380311"/>
            <a:ext cx="3455135" cy="2160116"/>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Meta Missed Out on Smartphones. Can Smart Glasses Make Up for It? | WIRED">
            <a:extLst>
              <a:ext uri="{FF2B5EF4-FFF2-40B4-BE49-F238E27FC236}">
                <a16:creationId xmlns="" xmlns:a16="http://schemas.microsoft.com/office/drawing/2014/main" id="{65878621-FF73-DB66-BD74-BB4E98674A29}"/>
              </a:ext>
            </a:extLst>
          </p:cNvPr>
          <p:cNvPicPr>
            <a:picLocks noChangeAspect="1" noChangeArrowheads="1"/>
          </p:cNvPicPr>
          <p:nvPr/>
        </p:nvPicPr>
        <p:blipFill>
          <a:blip r:embed="rId4" cstate="email">
            <a:extLst>
              <a:ext uri="{28A0092B-C50C-407E-A947-70E740481C1C}">
                <a14:useLocalDpi xmlns="" xmlns:a14="http://schemas.microsoft.com/office/drawing/2010/main" val="0"/>
              </a:ext>
            </a:extLst>
          </a:blip>
          <a:srcRect/>
          <a:stretch>
            <a:fillRect/>
          </a:stretch>
        </p:blipFill>
        <p:spPr bwMode="auto">
          <a:xfrm>
            <a:off x="7097581" y="2837423"/>
            <a:ext cx="3275856" cy="2457923"/>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3D83F276-1B68-6557-79AC-C703A4F96EAC}"/>
              </a:ext>
            </a:extLst>
          </p:cNvPr>
          <p:cNvSpPr txBox="1"/>
          <p:nvPr/>
        </p:nvSpPr>
        <p:spPr>
          <a:xfrm>
            <a:off x="5375387" y="1998608"/>
            <a:ext cx="6375382" cy="400110"/>
          </a:xfrm>
          <a:prstGeom prst="rect">
            <a:avLst/>
          </a:prstGeom>
          <a:noFill/>
        </p:spPr>
        <p:txBody>
          <a:bodyPr wrap="square" rtlCol="0">
            <a:spAutoFit/>
          </a:bodyPr>
          <a:lstStyle/>
          <a:p>
            <a:r>
              <a:rPr lang="en-US" altLang="zh-TW" sz="2000" dirty="0">
                <a:solidFill>
                  <a:srgbClr val="FF0000"/>
                </a:solidFill>
              </a:rPr>
              <a:t>Two richest men in the world wants AR smart glasses</a:t>
            </a:r>
            <a:endParaRPr lang="zh-TW" altLang="en-US" sz="2000" dirty="0">
              <a:solidFill>
                <a:srgbClr val="FF0000"/>
              </a:solidFill>
            </a:endParaRPr>
          </a:p>
        </p:txBody>
      </p:sp>
      <p:sp>
        <p:nvSpPr>
          <p:cNvPr id="7" name="TextBox 6">
            <a:extLst>
              <a:ext uri="{FF2B5EF4-FFF2-40B4-BE49-F238E27FC236}">
                <a16:creationId xmlns="" xmlns:a16="http://schemas.microsoft.com/office/drawing/2014/main" id="{85180D21-49C6-617C-C545-B8DA7104A134}"/>
              </a:ext>
            </a:extLst>
          </p:cNvPr>
          <p:cNvSpPr txBox="1"/>
          <p:nvPr/>
        </p:nvSpPr>
        <p:spPr>
          <a:xfrm>
            <a:off x="4107579" y="5734051"/>
            <a:ext cx="7818166" cy="400110"/>
          </a:xfrm>
          <a:prstGeom prst="rect">
            <a:avLst/>
          </a:prstGeom>
          <a:noFill/>
        </p:spPr>
        <p:txBody>
          <a:bodyPr wrap="square">
            <a:spAutoFit/>
          </a:bodyPr>
          <a:lstStyle/>
          <a:p>
            <a:r>
              <a:rPr lang="en-US" altLang="zh-TW" sz="2000" dirty="0">
                <a:latin typeface="Monotype Corsiva" panose="03010101010201010101" pitchFamily="66" charset="0"/>
              </a:rPr>
              <a:t>Lightweight, Slim, Fashionable, Prescription able, long battery life, like eye-glasses </a:t>
            </a:r>
          </a:p>
        </p:txBody>
      </p:sp>
    </p:spTree>
    <p:extLst>
      <p:ext uri="{BB962C8B-B14F-4D97-AF65-F5344CB8AC3E}">
        <p14:creationId xmlns="" xmlns:p14="http://schemas.microsoft.com/office/powerpoint/2010/main" val="142657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 calcmode="lin" valueType="num">
                                      <p:cBhvr>
                                        <p:cTn id="14" dur="1000" fill="hold"/>
                                        <p:tgtEl>
                                          <p:spTgt spid="2052"/>
                                        </p:tgtEl>
                                        <p:attrNameLst>
                                          <p:attrName>ppt_w</p:attrName>
                                        </p:attrNameLst>
                                      </p:cBhvr>
                                      <p:tavLst>
                                        <p:tav tm="0">
                                          <p:val>
                                            <p:fltVal val="0"/>
                                          </p:val>
                                        </p:tav>
                                        <p:tav tm="100000">
                                          <p:val>
                                            <p:strVal val="#ppt_w"/>
                                          </p:val>
                                        </p:tav>
                                      </p:tavLst>
                                    </p:anim>
                                    <p:anim calcmode="lin" valueType="num">
                                      <p:cBhvr>
                                        <p:cTn id="15" dur="1000" fill="hold"/>
                                        <p:tgtEl>
                                          <p:spTgt spid="2052"/>
                                        </p:tgtEl>
                                        <p:attrNameLst>
                                          <p:attrName>ppt_h</p:attrName>
                                        </p:attrNameLst>
                                      </p:cBhvr>
                                      <p:tavLst>
                                        <p:tav tm="0">
                                          <p:val>
                                            <p:fltVal val="0"/>
                                          </p:val>
                                        </p:tav>
                                        <p:tav tm="100000">
                                          <p:val>
                                            <p:strVal val="#ppt_h"/>
                                          </p:val>
                                        </p:tav>
                                      </p:tavLst>
                                    </p:anim>
                                    <p:anim calcmode="lin" valueType="num">
                                      <p:cBhvr>
                                        <p:cTn id="16" dur="1000" fill="hold"/>
                                        <p:tgtEl>
                                          <p:spTgt spid="2052"/>
                                        </p:tgtEl>
                                        <p:attrNameLst>
                                          <p:attrName>style.rotation</p:attrName>
                                        </p:attrNameLst>
                                      </p:cBhvr>
                                      <p:tavLst>
                                        <p:tav tm="0">
                                          <p:val>
                                            <p:fltVal val="90"/>
                                          </p:val>
                                        </p:tav>
                                        <p:tav tm="100000">
                                          <p:val>
                                            <p:fltVal val="0"/>
                                          </p:val>
                                        </p:tav>
                                      </p:tavLst>
                                    </p:anim>
                                    <p:animEffect transition="in" filter="fade">
                                      <p:cBhvr>
                                        <p:cTn id="17" dur="10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circle(in)">
                                      <p:cBhvr>
                                        <p:cTn id="29" dur="2000"/>
                                        <p:tgtEl>
                                          <p:spTgt spid="205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FA97539-BFA0-981E-5973-656BBAAFBDF4}"/>
              </a:ext>
            </a:extLst>
          </p:cNvPr>
          <p:cNvPicPr>
            <a:picLocks noChangeAspect="1"/>
          </p:cNvPicPr>
          <p:nvPr/>
        </p:nvPicPr>
        <p:blipFill>
          <a:blip r:embed="rId2" cstate="email"/>
          <a:stretch>
            <a:fillRect/>
          </a:stretch>
        </p:blipFill>
        <p:spPr>
          <a:xfrm>
            <a:off x="99576" y="2820577"/>
            <a:ext cx="11874768" cy="3788288"/>
          </a:xfrm>
          <a:prstGeom prst="rect">
            <a:avLst/>
          </a:prstGeom>
        </p:spPr>
      </p:pic>
      <p:sp>
        <p:nvSpPr>
          <p:cNvPr id="2" name="TextBox 1">
            <a:extLst>
              <a:ext uri="{FF2B5EF4-FFF2-40B4-BE49-F238E27FC236}">
                <a16:creationId xmlns="" xmlns:a16="http://schemas.microsoft.com/office/drawing/2014/main" id="{9498066B-BB81-D689-F177-7BC1280EAD52}"/>
              </a:ext>
            </a:extLst>
          </p:cNvPr>
          <p:cNvSpPr txBox="1"/>
          <p:nvPr/>
        </p:nvSpPr>
        <p:spPr>
          <a:xfrm>
            <a:off x="428458" y="794906"/>
            <a:ext cx="12040350" cy="523341"/>
          </a:xfrm>
          <a:prstGeom prst="rect">
            <a:avLst/>
          </a:prstGeom>
          <a:noFill/>
        </p:spPr>
        <p:txBody>
          <a:bodyPr wrap="square" rtlCol="0">
            <a:spAutoFit/>
          </a:bodyPr>
          <a:lstStyle/>
          <a:p>
            <a:r>
              <a:rPr lang="en-US" sz="2800" dirty="0"/>
              <a:t>Google trends for “AI glasses” and “Smart Glasses” over the past 15 years</a:t>
            </a:r>
          </a:p>
        </p:txBody>
      </p:sp>
      <p:sp>
        <p:nvSpPr>
          <p:cNvPr id="8" name="TextBox 7">
            <a:extLst>
              <a:ext uri="{FF2B5EF4-FFF2-40B4-BE49-F238E27FC236}">
                <a16:creationId xmlns="" xmlns:a16="http://schemas.microsoft.com/office/drawing/2014/main" id="{BC29BA82-107B-B0C4-7451-7A22E2579D87}"/>
              </a:ext>
            </a:extLst>
          </p:cNvPr>
          <p:cNvSpPr txBox="1"/>
          <p:nvPr/>
        </p:nvSpPr>
        <p:spPr>
          <a:xfrm>
            <a:off x="1540839" y="271565"/>
            <a:ext cx="12040350" cy="523341"/>
          </a:xfrm>
          <a:prstGeom prst="rect">
            <a:avLst/>
          </a:prstGeom>
          <a:noFill/>
        </p:spPr>
        <p:txBody>
          <a:bodyPr wrap="square" rtlCol="0">
            <a:spAutoFit/>
          </a:bodyPr>
          <a:lstStyle/>
          <a:p>
            <a:r>
              <a:rPr lang="en-US" sz="2800" b="1" dirty="0"/>
              <a:t>We are living in the most exciting times for smart glasses</a:t>
            </a:r>
          </a:p>
        </p:txBody>
      </p:sp>
      <p:pic>
        <p:nvPicPr>
          <p:cNvPr id="4" name="Picture 3">
            <a:extLst>
              <a:ext uri="{FF2B5EF4-FFF2-40B4-BE49-F238E27FC236}">
                <a16:creationId xmlns="" xmlns:a16="http://schemas.microsoft.com/office/drawing/2014/main" id="{361A7F92-F47A-AADF-0483-A079A4F65A02}"/>
              </a:ext>
            </a:extLst>
          </p:cNvPr>
          <p:cNvPicPr>
            <a:picLocks noChangeAspect="1"/>
          </p:cNvPicPr>
          <p:nvPr/>
        </p:nvPicPr>
        <p:blipFill>
          <a:blip r:embed="rId3" cstate="email"/>
          <a:stretch>
            <a:fillRect/>
          </a:stretch>
        </p:blipFill>
        <p:spPr>
          <a:xfrm>
            <a:off x="2503387" y="1942192"/>
            <a:ext cx="8099975" cy="1513502"/>
          </a:xfrm>
          <a:prstGeom prst="rect">
            <a:avLst/>
          </a:prstGeom>
        </p:spPr>
      </p:pic>
      <p:sp>
        <p:nvSpPr>
          <p:cNvPr id="5" name="Down Arrow 4">
            <a:extLst>
              <a:ext uri="{FF2B5EF4-FFF2-40B4-BE49-F238E27FC236}">
                <a16:creationId xmlns="" xmlns:a16="http://schemas.microsoft.com/office/drawing/2014/main" id="{33857C8B-64B4-3A42-D53F-2459EE61590A}"/>
              </a:ext>
            </a:extLst>
          </p:cNvPr>
          <p:cNvSpPr/>
          <p:nvPr/>
        </p:nvSpPr>
        <p:spPr>
          <a:xfrm>
            <a:off x="3217998" y="5511592"/>
            <a:ext cx="576868" cy="44641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a:extLst>
              <a:ext uri="{FF2B5EF4-FFF2-40B4-BE49-F238E27FC236}">
                <a16:creationId xmlns="" xmlns:a16="http://schemas.microsoft.com/office/drawing/2014/main" id="{FD06CBBD-F61B-13BA-8117-DC677892FDEC}"/>
              </a:ext>
            </a:extLst>
          </p:cNvPr>
          <p:cNvSpPr/>
          <p:nvPr/>
        </p:nvSpPr>
        <p:spPr>
          <a:xfrm>
            <a:off x="8792824" y="5194671"/>
            <a:ext cx="576868" cy="44641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 xmlns:a16="http://schemas.microsoft.com/office/drawing/2014/main" id="{89D3B337-99BA-4CDD-7FA5-CFA68534C417}"/>
              </a:ext>
            </a:extLst>
          </p:cNvPr>
          <p:cNvSpPr/>
          <p:nvPr/>
        </p:nvSpPr>
        <p:spPr>
          <a:xfrm>
            <a:off x="10314928" y="4734815"/>
            <a:ext cx="576868" cy="44641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EDEEA7E6-2388-2688-ECA7-4A6146FBFD76}"/>
              </a:ext>
            </a:extLst>
          </p:cNvPr>
          <p:cNvSpPr txBox="1"/>
          <p:nvPr/>
        </p:nvSpPr>
        <p:spPr>
          <a:xfrm>
            <a:off x="2820723" y="5008706"/>
            <a:ext cx="1371420" cy="461772"/>
          </a:xfrm>
          <a:prstGeom prst="rect">
            <a:avLst/>
          </a:prstGeom>
          <a:solidFill>
            <a:schemeClr val="bg1"/>
          </a:solidFill>
          <a:ln>
            <a:solidFill>
              <a:schemeClr val="tx1"/>
            </a:solidFill>
          </a:ln>
        </p:spPr>
        <p:txBody>
          <a:bodyPr wrap="square">
            <a:spAutoFit/>
          </a:bodyPr>
          <a:lstStyle/>
          <a:p>
            <a:pPr algn="ctr"/>
            <a:r>
              <a:rPr lang="en-US" sz="1200" dirty="0"/>
              <a:t>Google Glass</a:t>
            </a:r>
          </a:p>
          <a:p>
            <a:pPr algn="ctr"/>
            <a:r>
              <a:rPr lang="en-US" sz="1200" dirty="0"/>
              <a:t>2012</a:t>
            </a:r>
          </a:p>
        </p:txBody>
      </p:sp>
      <p:sp>
        <p:nvSpPr>
          <p:cNvPr id="12" name="TextBox 11">
            <a:extLst>
              <a:ext uri="{FF2B5EF4-FFF2-40B4-BE49-F238E27FC236}">
                <a16:creationId xmlns="" xmlns:a16="http://schemas.microsoft.com/office/drawing/2014/main" id="{3D3F8AA8-5CE4-00A7-DC57-6CF90DEEC43A}"/>
              </a:ext>
            </a:extLst>
          </p:cNvPr>
          <p:cNvSpPr txBox="1"/>
          <p:nvPr/>
        </p:nvSpPr>
        <p:spPr>
          <a:xfrm>
            <a:off x="8252504" y="4713749"/>
            <a:ext cx="1660882" cy="461772"/>
          </a:xfrm>
          <a:prstGeom prst="rect">
            <a:avLst/>
          </a:prstGeom>
          <a:solidFill>
            <a:schemeClr val="bg1"/>
          </a:solidFill>
          <a:ln>
            <a:solidFill>
              <a:schemeClr val="tx1"/>
            </a:solidFill>
          </a:ln>
        </p:spPr>
        <p:txBody>
          <a:bodyPr wrap="square">
            <a:spAutoFit/>
          </a:bodyPr>
          <a:lstStyle/>
          <a:p>
            <a:pPr algn="ctr"/>
            <a:r>
              <a:rPr lang="en-US" sz="1200" dirty="0"/>
              <a:t>09/09/2021</a:t>
            </a:r>
          </a:p>
          <a:p>
            <a:pPr algn="ctr"/>
            <a:r>
              <a:rPr lang="en-US" sz="1200" dirty="0"/>
              <a:t>Ray Ban stories</a:t>
            </a:r>
          </a:p>
        </p:txBody>
      </p:sp>
      <p:sp>
        <p:nvSpPr>
          <p:cNvPr id="13" name="TextBox 12">
            <a:extLst>
              <a:ext uri="{FF2B5EF4-FFF2-40B4-BE49-F238E27FC236}">
                <a16:creationId xmlns="" xmlns:a16="http://schemas.microsoft.com/office/drawing/2014/main" id="{12D607FC-FF46-983A-7636-9AE5F7059BE2}"/>
              </a:ext>
            </a:extLst>
          </p:cNvPr>
          <p:cNvSpPr txBox="1"/>
          <p:nvPr/>
        </p:nvSpPr>
        <p:spPr>
          <a:xfrm>
            <a:off x="9772921" y="4196432"/>
            <a:ext cx="1660882" cy="461772"/>
          </a:xfrm>
          <a:prstGeom prst="rect">
            <a:avLst/>
          </a:prstGeom>
          <a:solidFill>
            <a:schemeClr val="bg1"/>
          </a:solidFill>
          <a:ln>
            <a:solidFill>
              <a:schemeClr val="tx1"/>
            </a:solidFill>
          </a:ln>
        </p:spPr>
        <p:txBody>
          <a:bodyPr wrap="square">
            <a:spAutoFit/>
          </a:bodyPr>
          <a:lstStyle/>
          <a:p>
            <a:pPr algn="ctr"/>
            <a:r>
              <a:rPr lang="en-US" sz="1200" dirty="0"/>
              <a:t>10/17/2023</a:t>
            </a:r>
          </a:p>
          <a:p>
            <a:pPr algn="ctr"/>
            <a:r>
              <a:rPr lang="en-US" sz="1200" dirty="0"/>
              <a:t>Ray Ban Meta</a:t>
            </a:r>
          </a:p>
        </p:txBody>
      </p:sp>
      <p:sp>
        <p:nvSpPr>
          <p:cNvPr id="15" name="Down Arrow 14">
            <a:extLst>
              <a:ext uri="{FF2B5EF4-FFF2-40B4-BE49-F238E27FC236}">
                <a16:creationId xmlns="" xmlns:a16="http://schemas.microsoft.com/office/drawing/2014/main" id="{DF0A88E7-602B-0209-8BE9-D25A99A459AD}"/>
              </a:ext>
            </a:extLst>
          </p:cNvPr>
          <p:cNvSpPr/>
          <p:nvPr/>
        </p:nvSpPr>
        <p:spPr>
          <a:xfrm>
            <a:off x="11254800" y="3487694"/>
            <a:ext cx="576868" cy="44641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F78CCC7D-E407-2F8B-7BCD-7604D94FB0DC}"/>
              </a:ext>
            </a:extLst>
          </p:cNvPr>
          <p:cNvSpPr txBox="1"/>
          <p:nvPr/>
        </p:nvSpPr>
        <p:spPr>
          <a:xfrm>
            <a:off x="10603362" y="2957017"/>
            <a:ext cx="1750316" cy="277063"/>
          </a:xfrm>
          <a:prstGeom prst="rect">
            <a:avLst/>
          </a:prstGeom>
          <a:solidFill>
            <a:schemeClr val="bg1"/>
          </a:solidFill>
        </p:spPr>
        <p:txBody>
          <a:bodyPr wrap="square">
            <a:spAutoFit/>
          </a:bodyPr>
          <a:lstStyle/>
          <a:p>
            <a:pPr algn="ctr"/>
            <a:r>
              <a:rPr lang="en-US" sz="1200" dirty="0"/>
              <a:t>Today</a:t>
            </a:r>
          </a:p>
        </p:txBody>
      </p:sp>
    </p:spTree>
    <p:extLst>
      <p:ext uri="{BB962C8B-B14F-4D97-AF65-F5344CB8AC3E}">
        <p14:creationId xmlns="" xmlns:p14="http://schemas.microsoft.com/office/powerpoint/2010/main" val="350776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3E3B934-F9DE-931B-4115-34F63C0AC012}"/>
              </a:ext>
            </a:extLst>
          </p:cNvPr>
          <p:cNvPicPr>
            <a:picLocks noChangeAspect="1"/>
          </p:cNvPicPr>
          <p:nvPr/>
        </p:nvPicPr>
        <p:blipFill>
          <a:blip r:embed="rId2" cstate="email"/>
          <a:stretch>
            <a:fillRect/>
          </a:stretch>
        </p:blipFill>
        <p:spPr>
          <a:xfrm>
            <a:off x="1333197" y="1407806"/>
            <a:ext cx="9524019" cy="4043977"/>
          </a:xfrm>
          <a:prstGeom prst="rect">
            <a:avLst/>
          </a:prstGeom>
        </p:spPr>
      </p:pic>
      <p:sp>
        <p:nvSpPr>
          <p:cNvPr id="6" name="TextBox 5">
            <a:extLst>
              <a:ext uri="{FF2B5EF4-FFF2-40B4-BE49-F238E27FC236}">
                <a16:creationId xmlns="" xmlns:a16="http://schemas.microsoft.com/office/drawing/2014/main" id="{1F3C6154-E9EB-E3FC-958E-8EF6DA797686}"/>
              </a:ext>
            </a:extLst>
          </p:cNvPr>
          <p:cNvSpPr txBox="1"/>
          <p:nvPr/>
        </p:nvSpPr>
        <p:spPr>
          <a:xfrm>
            <a:off x="767308" y="677761"/>
            <a:ext cx="11112045" cy="461772"/>
          </a:xfrm>
          <a:prstGeom prst="rect">
            <a:avLst/>
          </a:prstGeom>
          <a:noFill/>
        </p:spPr>
        <p:txBody>
          <a:bodyPr wrap="none" rtlCol="0">
            <a:spAutoFit/>
          </a:bodyPr>
          <a:lstStyle/>
          <a:p>
            <a:r>
              <a:rPr lang="en-US" sz="2400" dirty="0"/>
              <a:t>Is the world ready today for an alternative to the smart phone introduced 20 years ago?</a:t>
            </a:r>
          </a:p>
        </p:txBody>
      </p:sp>
      <p:sp>
        <p:nvSpPr>
          <p:cNvPr id="2" name="TextBox 1">
            <a:extLst>
              <a:ext uri="{FF2B5EF4-FFF2-40B4-BE49-F238E27FC236}">
                <a16:creationId xmlns="" xmlns:a16="http://schemas.microsoft.com/office/drawing/2014/main" id="{478EABFA-3D8C-A897-122A-910E12DA50EA}"/>
              </a:ext>
            </a:extLst>
          </p:cNvPr>
          <p:cNvSpPr txBox="1"/>
          <p:nvPr/>
        </p:nvSpPr>
        <p:spPr>
          <a:xfrm>
            <a:off x="1399181" y="5750605"/>
            <a:ext cx="8856592" cy="708050"/>
          </a:xfrm>
          <a:prstGeom prst="rect">
            <a:avLst/>
          </a:prstGeom>
          <a:noFill/>
        </p:spPr>
        <p:txBody>
          <a:bodyPr wrap="none" rtlCol="0">
            <a:spAutoFit/>
          </a:bodyPr>
          <a:lstStyle/>
          <a:p>
            <a:pPr algn="ctr"/>
            <a:r>
              <a:rPr lang="en-US" sz="2000" dirty="0"/>
              <a:t>… not really… but smart glasses can provide user experiences a smart phone can’t…</a:t>
            </a:r>
          </a:p>
          <a:p>
            <a:pPr algn="ctr"/>
            <a:r>
              <a:rPr lang="en-US" sz="2000" dirty="0"/>
              <a:t>… and you don’t need to pull your phone out of your pocket that often anymore ….</a:t>
            </a:r>
          </a:p>
        </p:txBody>
      </p:sp>
    </p:spTree>
    <p:extLst>
      <p:ext uri="{BB962C8B-B14F-4D97-AF65-F5344CB8AC3E}">
        <p14:creationId xmlns="" xmlns:p14="http://schemas.microsoft.com/office/powerpoint/2010/main" val="416475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05212DD-7EF2-8D1E-7305-B41DED7E5F22}"/>
              </a:ext>
            </a:extLst>
          </p:cNvPr>
          <p:cNvPicPr>
            <a:picLocks noChangeAspect="1"/>
          </p:cNvPicPr>
          <p:nvPr/>
        </p:nvPicPr>
        <p:blipFill>
          <a:blip r:embed="rId2" cstate="email"/>
          <a:stretch>
            <a:fillRect/>
          </a:stretch>
        </p:blipFill>
        <p:spPr>
          <a:xfrm>
            <a:off x="4767595" y="811277"/>
            <a:ext cx="7118330" cy="5237029"/>
          </a:xfrm>
          <a:prstGeom prst="rect">
            <a:avLst/>
          </a:prstGeom>
        </p:spPr>
      </p:pic>
      <p:pic>
        <p:nvPicPr>
          <p:cNvPr id="5" name="Picture 4">
            <a:extLst>
              <a:ext uri="{FF2B5EF4-FFF2-40B4-BE49-F238E27FC236}">
                <a16:creationId xmlns="" xmlns:a16="http://schemas.microsoft.com/office/drawing/2014/main" id="{E858475C-C639-5CC6-D23B-5EBC1D94E6AF}"/>
              </a:ext>
            </a:extLst>
          </p:cNvPr>
          <p:cNvPicPr>
            <a:picLocks noChangeAspect="1"/>
          </p:cNvPicPr>
          <p:nvPr/>
        </p:nvPicPr>
        <p:blipFill>
          <a:blip r:embed="rId3" cstate="email"/>
          <a:stretch>
            <a:fillRect/>
          </a:stretch>
        </p:blipFill>
        <p:spPr>
          <a:xfrm>
            <a:off x="185033" y="1156927"/>
            <a:ext cx="4495487" cy="4545731"/>
          </a:xfrm>
          <a:prstGeom prst="rect">
            <a:avLst/>
          </a:prstGeom>
        </p:spPr>
      </p:pic>
    </p:spTree>
    <p:extLst>
      <p:ext uri="{BB962C8B-B14F-4D97-AF65-F5344CB8AC3E}">
        <p14:creationId xmlns="" xmlns:p14="http://schemas.microsoft.com/office/powerpoint/2010/main" val="3604397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36004D-E1FC-70D8-240D-88478AFA5FE0}"/>
              </a:ext>
            </a:extLst>
          </p:cNvPr>
          <p:cNvSpPr>
            <a:spLocks noGrp="1"/>
          </p:cNvSpPr>
          <p:nvPr>
            <p:ph type="title"/>
          </p:nvPr>
        </p:nvSpPr>
        <p:spPr/>
        <p:txBody>
          <a:bodyPr/>
          <a:lstStyle/>
          <a:p>
            <a:r>
              <a:rPr lang="en-US" altLang="zh-TW" dirty="0"/>
              <a:t>Car accident</a:t>
            </a:r>
            <a:endParaRPr lang="zh-TW" altLang="en-US" dirty="0"/>
          </a:p>
        </p:txBody>
      </p:sp>
      <p:sp>
        <p:nvSpPr>
          <p:cNvPr id="3" name="Slide Number Placeholder 2">
            <a:extLst>
              <a:ext uri="{FF2B5EF4-FFF2-40B4-BE49-F238E27FC236}">
                <a16:creationId xmlns="" xmlns:a16="http://schemas.microsoft.com/office/drawing/2014/main" id="{F0F30227-40A6-0304-B60F-443C8EF8AB38}"/>
              </a:ext>
            </a:extLst>
          </p:cNvPr>
          <p:cNvSpPr>
            <a:spLocks noGrp="1"/>
          </p:cNvSpPr>
          <p:nvPr>
            <p:ph type="sldNum" sz="quarter" idx="12"/>
          </p:nvPr>
        </p:nvSpPr>
        <p:spPr/>
        <p:txBody>
          <a:bodyPr/>
          <a:lstStyle/>
          <a:p>
            <a:fld id="{73DA0BB7-265A-403C-9275-D587AB510EDC}" type="slidenum">
              <a:rPr lang="zh-TW" altLang="en-US" smtClean="0"/>
              <a:pPr/>
              <a:t>18</a:t>
            </a:fld>
            <a:endParaRPr lang="zh-TW" altLang="en-US"/>
          </a:p>
        </p:txBody>
      </p:sp>
      <p:pic>
        <p:nvPicPr>
          <p:cNvPr id="5" name="Picture 4">
            <a:extLst>
              <a:ext uri="{FF2B5EF4-FFF2-40B4-BE49-F238E27FC236}">
                <a16:creationId xmlns="" xmlns:a16="http://schemas.microsoft.com/office/drawing/2014/main" id="{4C6363C4-A88C-A3E5-9144-3FF9D4C39B1C}"/>
              </a:ext>
            </a:extLst>
          </p:cNvPr>
          <p:cNvPicPr>
            <a:picLocks noChangeAspect="1"/>
          </p:cNvPicPr>
          <p:nvPr/>
        </p:nvPicPr>
        <p:blipFill>
          <a:blip r:embed="rId2" cstate="email"/>
          <a:stretch>
            <a:fillRect/>
          </a:stretch>
        </p:blipFill>
        <p:spPr>
          <a:xfrm>
            <a:off x="1848271" y="1341562"/>
            <a:ext cx="9069289" cy="2254616"/>
          </a:xfrm>
          <a:prstGeom prst="rect">
            <a:avLst/>
          </a:prstGeom>
        </p:spPr>
      </p:pic>
      <p:pic>
        <p:nvPicPr>
          <p:cNvPr id="7" name="Picture 6">
            <a:extLst>
              <a:ext uri="{FF2B5EF4-FFF2-40B4-BE49-F238E27FC236}">
                <a16:creationId xmlns="" xmlns:a16="http://schemas.microsoft.com/office/drawing/2014/main" id="{DE259DDD-EE01-D7A2-6D81-3CF4DD10FF83}"/>
              </a:ext>
            </a:extLst>
          </p:cNvPr>
          <p:cNvPicPr>
            <a:picLocks noChangeAspect="1"/>
          </p:cNvPicPr>
          <p:nvPr/>
        </p:nvPicPr>
        <p:blipFill>
          <a:blip r:embed="rId3" cstate="email"/>
          <a:stretch>
            <a:fillRect/>
          </a:stretch>
        </p:blipFill>
        <p:spPr>
          <a:xfrm>
            <a:off x="1416380" y="4103206"/>
            <a:ext cx="9475551" cy="2254616"/>
          </a:xfrm>
          <a:prstGeom prst="rect">
            <a:avLst/>
          </a:prstGeom>
        </p:spPr>
      </p:pic>
    </p:spTree>
    <p:extLst>
      <p:ext uri="{BB962C8B-B14F-4D97-AF65-F5344CB8AC3E}">
        <p14:creationId xmlns="" xmlns:p14="http://schemas.microsoft.com/office/powerpoint/2010/main" val="343865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53">
            <a:extLst>
              <a:ext uri="{FF2B5EF4-FFF2-40B4-BE49-F238E27FC236}">
                <a16:creationId xmlns:a16="http://schemas.microsoft.com/office/drawing/2014/main" xmlns="" id="{BAA92630-37EF-49BF-AE53-EE37E53CA949}"/>
              </a:ext>
            </a:extLst>
          </p:cNvPr>
          <p:cNvSpPr/>
          <p:nvPr/>
        </p:nvSpPr>
        <p:spPr>
          <a:xfrm>
            <a:off x="4935582" y="2433753"/>
            <a:ext cx="711764" cy="711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4" name="Oval 54">
            <a:extLst>
              <a:ext uri="{FF2B5EF4-FFF2-40B4-BE49-F238E27FC236}">
                <a16:creationId xmlns:a16="http://schemas.microsoft.com/office/drawing/2014/main" xmlns="" id="{76174A14-170C-45C0-A094-E620466F9B93}"/>
              </a:ext>
            </a:extLst>
          </p:cNvPr>
          <p:cNvSpPr/>
          <p:nvPr/>
        </p:nvSpPr>
        <p:spPr>
          <a:xfrm>
            <a:off x="4935582" y="3421305"/>
            <a:ext cx="711764" cy="711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5" name="Oval 55">
            <a:extLst>
              <a:ext uri="{FF2B5EF4-FFF2-40B4-BE49-F238E27FC236}">
                <a16:creationId xmlns:a16="http://schemas.microsoft.com/office/drawing/2014/main" xmlns="" id="{C1F27660-59BF-45F7-BAD4-DD5D072CCEAE}"/>
              </a:ext>
            </a:extLst>
          </p:cNvPr>
          <p:cNvSpPr/>
          <p:nvPr/>
        </p:nvSpPr>
        <p:spPr>
          <a:xfrm>
            <a:off x="4926252" y="4464841"/>
            <a:ext cx="711764" cy="711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6" name="TextBox 56">
            <a:extLst>
              <a:ext uri="{FF2B5EF4-FFF2-40B4-BE49-F238E27FC236}">
                <a16:creationId xmlns:a16="http://schemas.microsoft.com/office/drawing/2014/main" xmlns="" id="{52795648-3E44-43C1-80B8-AF89256AFCA2}"/>
              </a:ext>
            </a:extLst>
          </p:cNvPr>
          <p:cNvSpPr txBox="1"/>
          <p:nvPr/>
        </p:nvSpPr>
        <p:spPr>
          <a:xfrm>
            <a:off x="5033701" y="2607697"/>
            <a:ext cx="516656" cy="400110"/>
          </a:xfrm>
          <a:prstGeom prst="rect">
            <a:avLst/>
          </a:prstGeom>
          <a:noFill/>
        </p:spPr>
        <p:txBody>
          <a:bodyPr wrap="square" rtlCol="0">
            <a:spAutoFit/>
          </a:bodyPr>
          <a:lstStyle/>
          <a:p>
            <a:pPr algn="ctr"/>
            <a:r>
              <a:rPr lang="en-US" sz="2000" b="1" dirty="0">
                <a:solidFill>
                  <a:schemeClr val="bg1"/>
                </a:solidFill>
                <a:latin typeface="Times New Roman" panose="02020603050405020304" pitchFamily="18" charset="0"/>
                <a:ea typeface="Roboto Slab" pitchFamily="2" charset="0"/>
                <a:cs typeface="Times New Roman" panose="02020603050405020304" pitchFamily="18" charset="0"/>
              </a:rPr>
              <a:t>01</a:t>
            </a:r>
          </a:p>
        </p:txBody>
      </p:sp>
      <p:sp>
        <p:nvSpPr>
          <p:cNvPr id="7" name="TextBox 57">
            <a:extLst>
              <a:ext uri="{FF2B5EF4-FFF2-40B4-BE49-F238E27FC236}">
                <a16:creationId xmlns:a16="http://schemas.microsoft.com/office/drawing/2014/main" xmlns="" id="{9697056E-F592-4573-8384-F226660DE3AC}"/>
              </a:ext>
            </a:extLst>
          </p:cNvPr>
          <p:cNvSpPr txBox="1"/>
          <p:nvPr/>
        </p:nvSpPr>
        <p:spPr>
          <a:xfrm>
            <a:off x="5033701" y="3592390"/>
            <a:ext cx="516656" cy="400110"/>
          </a:xfrm>
          <a:prstGeom prst="rect">
            <a:avLst/>
          </a:prstGeom>
          <a:noFill/>
        </p:spPr>
        <p:txBody>
          <a:bodyPr wrap="square" rtlCol="0">
            <a:spAutoFit/>
          </a:bodyPr>
          <a:lstStyle/>
          <a:p>
            <a:pPr algn="ctr"/>
            <a:r>
              <a:rPr lang="en-US" sz="2000" b="1" dirty="0">
                <a:solidFill>
                  <a:schemeClr val="bg1"/>
                </a:solidFill>
                <a:latin typeface="Times New Roman" panose="02020603050405020304" pitchFamily="18" charset="0"/>
                <a:ea typeface="Roboto Slab" pitchFamily="2" charset="0"/>
                <a:cs typeface="Times New Roman" panose="02020603050405020304" pitchFamily="18" charset="0"/>
              </a:rPr>
              <a:t>02</a:t>
            </a:r>
          </a:p>
        </p:txBody>
      </p:sp>
      <p:sp>
        <p:nvSpPr>
          <p:cNvPr id="8" name="TextBox 58">
            <a:extLst>
              <a:ext uri="{FF2B5EF4-FFF2-40B4-BE49-F238E27FC236}">
                <a16:creationId xmlns:a16="http://schemas.microsoft.com/office/drawing/2014/main" xmlns="" id="{F0CC9BCF-BBCD-4739-8DC2-9404CCAE3B6B}"/>
              </a:ext>
            </a:extLst>
          </p:cNvPr>
          <p:cNvSpPr txBox="1"/>
          <p:nvPr/>
        </p:nvSpPr>
        <p:spPr>
          <a:xfrm>
            <a:off x="5033701" y="4635928"/>
            <a:ext cx="516656" cy="400110"/>
          </a:xfrm>
          <a:prstGeom prst="rect">
            <a:avLst/>
          </a:prstGeom>
          <a:noFill/>
        </p:spPr>
        <p:txBody>
          <a:bodyPr wrap="square" rtlCol="0">
            <a:spAutoFit/>
          </a:bodyPr>
          <a:lstStyle/>
          <a:p>
            <a:pPr algn="ctr"/>
            <a:r>
              <a:rPr lang="en-US" sz="2000" b="1" dirty="0">
                <a:solidFill>
                  <a:schemeClr val="bg1"/>
                </a:solidFill>
                <a:latin typeface="Times New Roman" panose="02020603050405020304" pitchFamily="18" charset="0"/>
                <a:ea typeface="Roboto Slab" pitchFamily="2" charset="0"/>
                <a:cs typeface="Times New Roman" panose="02020603050405020304" pitchFamily="18" charset="0"/>
              </a:rPr>
              <a:t>03</a:t>
            </a:r>
          </a:p>
        </p:txBody>
      </p:sp>
      <p:sp>
        <p:nvSpPr>
          <p:cNvPr id="10" name="Subtitle 6">
            <a:extLst>
              <a:ext uri="{FF2B5EF4-FFF2-40B4-BE49-F238E27FC236}">
                <a16:creationId xmlns:a16="http://schemas.microsoft.com/office/drawing/2014/main" xmlns="" id="{392EFF37-476F-4F62-9037-868EF1A9A191}"/>
              </a:ext>
            </a:extLst>
          </p:cNvPr>
          <p:cNvSpPr txBox="1">
            <a:spLocks/>
          </p:cNvSpPr>
          <p:nvPr/>
        </p:nvSpPr>
        <p:spPr>
          <a:xfrm>
            <a:off x="5779692" y="2521502"/>
            <a:ext cx="3410893" cy="663358"/>
          </a:xfrm>
          <a:prstGeom prst="rect">
            <a:avLst/>
          </a:prstGeom>
        </p:spPr>
        <p:txBody>
          <a:bodyPr vert="horz" lIns="91440" tIns="45720" rIns="91440" bIns="45720" numCol="1" spcCol="365760" rtlCol="0" anchor="ctr">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ts val="2000"/>
              </a:lnSpc>
            </a:pPr>
            <a:r>
              <a:rPr lang="zh-TW" altLang="en-US" sz="1800" b="1" dirty="0">
                <a:solidFill>
                  <a:schemeClr val="tx1">
                    <a:lumMod val="85000"/>
                    <a:lumOff val="15000"/>
                  </a:schemeClr>
                </a:solidFill>
                <a:latin typeface="+mn-lt"/>
                <a:ea typeface="標楷體" pitchFamily="65" charset="-120"/>
              </a:rPr>
              <a:t>今國里程碑 </a:t>
            </a:r>
            <a:endParaRPr lang="en-US" altLang="zh-TW" sz="1800" b="1" dirty="0">
              <a:solidFill>
                <a:schemeClr val="tx1">
                  <a:lumMod val="85000"/>
                  <a:lumOff val="15000"/>
                </a:schemeClr>
              </a:solidFill>
              <a:latin typeface="+mn-lt"/>
              <a:ea typeface="標楷體" pitchFamily="65" charset="-120"/>
            </a:endParaRPr>
          </a:p>
        </p:txBody>
      </p:sp>
      <p:sp>
        <p:nvSpPr>
          <p:cNvPr id="11" name="Oval 70">
            <a:extLst>
              <a:ext uri="{FF2B5EF4-FFF2-40B4-BE49-F238E27FC236}">
                <a16:creationId xmlns:a16="http://schemas.microsoft.com/office/drawing/2014/main" xmlns="" id="{6FB64980-FCB6-455E-B536-3998922AC27A}"/>
              </a:ext>
            </a:extLst>
          </p:cNvPr>
          <p:cNvSpPr/>
          <p:nvPr/>
        </p:nvSpPr>
        <p:spPr>
          <a:xfrm>
            <a:off x="8161850" y="2498084"/>
            <a:ext cx="711764" cy="711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2" name="TextBox 71">
            <a:extLst>
              <a:ext uri="{FF2B5EF4-FFF2-40B4-BE49-F238E27FC236}">
                <a16:creationId xmlns:a16="http://schemas.microsoft.com/office/drawing/2014/main" xmlns="" id="{10F32ED7-CD70-4A62-8943-45A831F7097F}"/>
              </a:ext>
            </a:extLst>
          </p:cNvPr>
          <p:cNvSpPr txBox="1"/>
          <p:nvPr/>
        </p:nvSpPr>
        <p:spPr>
          <a:xfrm>
            <a:off x="8259969" y="2662699"/>
            <a:ext cx="516656" cy="400110"/>
          </a:xfrm>
          <a:prstGeom prst="rect">
            <a:avLst/>
          </a:prstGeom>
          <a:noFill/>
        </p:spPr>
        <p:txBody>
          <a:bodyPr wrap="square" rtlCol="0">
            <a:spAutoFit/>
          </a:bodyPr>
          <a:lstStyle/>
          <a:p>
            <a:pPr algn="ctr"/>
            <a:r>
              <a:rPr lang="en-US" sz="2000" b="1" dirty="0">
                <a:solidFill>
                  <a:schemeClr val="bg1"/>
                </a:solidFill>
                <a:latin typeface="Times New Roman" panose="02020603050405020304" pitchFamily="18" charset="0"/>
                <a:ea typeface="Roboto Slab" pitchFamily="2" charset="0"/>
                <a:cs typeface="Times New Roman" panose="02020603050405020304" pitchFamily="18" charset="0"/>
              </a:rPr>
              <a:t>04</a:t>
            </a:r>
          </a:p>
        </p:txBody>
      </p:sp>
      <p:sp>
        <p:nvSpPr>
          <p:cNvPr id="13" name="Subtitle 6">
            <a:extLst>
              <a:ext uri="{FF2B5EF4-FFF2-40B4-BE49-F238E27FC236}">
                <a16:creationId xmlns:a16="http://schemas.microsoft.com/office/drawing/2014/main" xmlns="" id="{2F810A1C-6660-4E36-B579-2B632E9431B6}"/>
              </a:ext>
            </a:extLst>
          </p:cNvPr>
          <p:cNvSpPr txBox="1">
            <a:spLocks/>
          </p:cNvSpPr>
          <p:nvPr/>
        </p:nvSpPr>
        <p:spPr>
          <a:xfrm>
            <a:off x="5840910" y="4479037"/>
            <a:ext cx="3917437" cy="663358"/>
          </a:xfrm>
          <a:prstGeom prst="rect">
            <a:avLst/>
          </a:prstGeom>
        </p:spPr>
        <p:txBody>
          <a:bodyPr vert="horz" lIns="91440" tIns="45720" rIns="91440" bIns="45720" numCol="1" spcCol="365760" rtlCol="0" anchor="ctr">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zh-TW" altLang="en-US" sz="1800" b="1" dirty="0">
                <a:solidFill>
                  <a:schemeClr val="tx1"/>
                </a:solidFill>
                <a:latin typeface="標楷體" pitchFamily="65" charset="-120"/>
                <a:ea typeface="標楷體" pitchFamily="65" charset="-120"/>
              </a:rPr>
              <a:t>產品別營收及占比</a:t>
            </a:r>
          </a:p>
        </p:txBody>
      </p:sp>
      <p:sp>
        <p:nvSpPr>
          <p:cNvPr id="19" name="TextBox 58">
            <a:extLst>
              <a:ext uri="{FF2B5EF4-FFF2-40B4-BE49-F238E27FC236}">
                <a16:creationId xmlns:a16="http://schemas.microsoft.com/office/drawing/2014/main" xmlns="" id="{F0CC9BCF-BBCD-4739-8DC2-9404CCAE3B6B}"/>
              </a:ext>
            </a:extLst>
          </p:cNvPr>
          <p:cNvSpPr txBox="1"/>
          <p:nvPr/>
        </p:nvSpPr>
        <p:spPr>
          <a:xfrm>
            <a:off x="7777500" y="5526430"/>
            <a:ext cx="516656" cy="400110"/>
          </a:xfrm>
          <a:prstGeom prst="rect">
            <a:avLst/>
          </a:prstGeom>
          <a:noFill/>
        </p:spPr>
        <p:txBody>
          <a:bodyPr wrap="square" rtlCol="0">
            <a:spAutoFit/>
          </a:bodyPr>
          <a:lstStyle/>
          <a:p>
            <a:pPr algn="ctr"/>
            <a:r>
              <a:rPr lang="en-US" sz="2000" b="1" dirty="0">
                <a:solidFill>
                  <a:schemeClr val="bg1"/>
                </a:solidFill>
                <a:latin typeface="Times New Roman" panose="02020603050405020304" pitchFamily="18" charset="0"/>
                <a:ea typeface="Roboto Slab" pitchFamily="2" charset="0"/>
                <a:cs typeface="Times New Roman" panose="02020603050405020304" pitchFamily="18" charset="0"/>
              </a:rPr>
              <a:t>10</a:t>
            </a:r>
          </a:p>
        </p:txBody>
      </p:sp>
      <p:sp>
        <p:nvSpPr>
          <p:cNvPr id="22" name="Subtitle 6">
            <a:extLst>
              <a:ext uri="{FF2B5EF4-FFF2-40B4-BE49-F238E27FC236}">
                <a16:creationId xmlns:a16="http://schemas.microsoft.com/office/drawing/2014/main" xmlns="" id="{392EFF37-476F-4F62-9037-868EF1A9A191}"/>
              </a:ext>
            </a:extLst>
          </p:cNvPr>
          <p:cNvSpPr txBox="1">
            <a:spLocks/>
          </p:cNvSpPr>
          <p:nvPr/>
        </p:nvSpPr>
        <p:spPr>
          <a:xfrm>
            <a:off x="5839759" y="3457954"/>
            <a:ext cx="3915629" cy="663358"/>
          </a:xfrm>
          <a:prstGeom prst="rect">
            <a:avLst/>
          </a:prstGeom>
        </p:spPr>
        <p:txBody>
          <a:bodyPr vert="horz" lIns="91440" tIns="45720" rIns="91440" bIns="45720" numCol="1" spcCol="365760" rtlCol="0" anchor="ctr">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ts val="2000"/>
              </a:lnSpc>
            </a:pPr>
            <a:endParaRPr lang="en-US" altLang="zh-TW" sz="1800" b="1" dirty="0">
              <a:solidFill>
                <a:schemeClr val="tx1"/>
              </a:solidFill>
              <a:latin typeface="標楷體" pitchFamily="65" charset="-120"/>
              <a:ea typeface="標楷體" pitchFamily="65" charset="-120"/>
            </a:endParaRPr>
          </a:p>
          <a:p>
            <a:pPr algn="l">
              <a:lnSpc>
                <a:spcPts val="2000"/>
              </a:lnSpc>
            </a:pPr>
            <a:r>
              <a:rPr lang="zh-TW" altLang="en-US" sz="1800" b="1" dirty="0">
                <a:solidFill>
                  <a:schemeClr val="tx1"/>
                </a:solidFill>
                <a:latin typeface="標楷體" pitchFamily="65" charset="-120"/>
                <a:ea typeface="標楷體" pitchFamily="65" charset="-120"/>
              </a:rPr>
              <a:t>營運成果</a:t>
            </a:r>
            <a:endParaRPr lang="en-US" altLang="zh-TW" sz="1800" b="1" dirty="0">
              <a:solidFill>
                <a:schemeClr val="tx1"/>
              </a:solidFill>
              <a:latin typeface="標楷體" pitchFamily="65" charset="-120"/>
              <a:ea typeface="標楷體" pitchFamily="65" charset="-120"/>
            </a:endParaRPr>
          </a:p>
          <a:p>
            <a:pPr algn="l">
              <a:lnSpc>
                <a:spcPts val="2000"/>
              </a:lnSpc>
            </a:pPr>
            <a:r>
              <a:rPr lang="zh-TW" altLang="en-US" sz="1800" b="1" dirty="0">
                <a:solidFill>
                  <a:schemeClr val="tx1"/>
                </a:solidFill>
                <a:latin typeface="標楷體" pitchFamily="65" charset="-120"/>
                <a:ea typeface="標楷體" pitchFamily="65" charset="-120"/>
              </a:rPr>
              <a:t> </a:t>
            </a:r>
            <a:endParaRPr lang="en-US" altLang="zh-TW" sz="1800" b="1" dirty="0">
              <a:solidFill>
                <a:schemeClr val="tx1"/>
              </a:solidFill>
              <a:latin typeface="標楷體" pitchFamily="65" charset="-120"/>
              <a:ea typeface="標楷體" pitchFamily="65" charset="-120"/>
            </a:endParaRPr>
          </a:p>
        </p:txBody>
      </p:sp>
      <p:sp>
        <p:nvSpPr>
          <p:cNvPr id="27" name="Oval 70">
            <a:extLst>
              <a:ext uri="{FF2B5EF4-FFF2-40B4-BE49-F238E27FC236}">
                <a16:creationId xmlns:a16="http://schemas.microsoft.com/office/drawing/2014/main" xmlns="" id="{6FB64980-FCB6-455E-B536-3998922AC27A}"/>
              </a:ext>
            </a:extLst>
          </p:cNvPr>
          <p:cNvSpPr/>
          <p:nvPr/>
        </p:nvSpPr>
        <p:spPr>
          <a:xfrm>
            <a:off x="8184279" y="3519403"/>
            <a:ext cx="711764" cy="711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8" name="TextBox 71">
            <a:extLst>
              <a:ext uri="{FF2B5EF4-FFF2-40B4-BE49-F238E27FC236}">
                <a16:creationId xmlns:a16="http://schemas.microsoft.com/office/drawing/2014/main" xmlns="" id="{10F32ED7-CD70-4A62-8943-45A831F7097F}"/>
              </a:ext>
            </a:extLst>
          </p:cNvPr>
          <p:cNvSpPr txBox="1"/>
          <p:nvPr/>
        </p:nvSpPr>
        <p:spPr>
          <a:xfrm>
            <a:off x="8259969" y="3679095"/>
            <a:ext cx="516656" cy="400110"/>
          </a:xfrm>
          <a:prstGeom prst="rect">
            <a:avLst/>
          </a:prstGeom>
          <a:noFill/>
        </p:spPr>
        <p:txBody>
          <a:bodyPr wrap="square" rtlCol="0">
            <a:spAutoFit/>
          </a:bodyPr>
          <a:lstStyle/>
          <a:p>
            <a:pPr algn="ctr"/>
            <a:r>
              <a:rPr lang="en-US" sz="2000" b="1" dirty="0">
                <a:solidFill>
                  <a:schemeClr val="bg1"/>
                </a:solidFill>
                <a:latin typeface="Times New Roman" panose="02020603050405020304" pitchFamily="18" charset="0"/>
                <a:ea typeface="Roboto Slab" pitchFamily="2" charset="0"/>
                <a:cs typeface="Times New Roman" panose="02020603050405020304" pitchFamily="18" charset="0"/>
              </a:rPr>
              <a:t>05</a:t>
            </a:r>
          </a:p>
        </p:txBody>
      </p:sp>
      <p:sp>
        <p:nvSpPr>
          <p:cNvPr id="31" name="TextBox 71">
            <a:extLst>
              <a:ext uri="{FF2B5EF4-FFF2-40B4-BE49-F238E27FC236}">
                <a16:creationId xmlns:a16="http://schemas.microsoft.com/office/drawing/2014/main" xmlns="" id="{10F32ED7-CD70-4A62-8943-45A831F7097F}"/>
              </a:ext>
            </a:extLst>
          </p:cNvPr>
          <p:cNvSpPr txBox="1"/>
          <p:nvPr/>
        </p:nvSpPr>
        <p:spPr>
          <a:xfrm>
            <a:off x="7751565" y="1442569"/>
            <a:ext cx="516656" cy="400110"/>
          </a:xfrm>
          <a:prstGeom prst="rect">
            <a:avLst/>
          </a:prstGeom>
          <a:noFill/>
        </p:spPr>
        <p:txBody>
          <a:bodyPr wrap="square" rtlCol="0">
            <a:spAutoFit/>
          </a:bodyPr>
          <a:lstStyle/>
          <a:p>
            <a:pPr algn="ctr"/>
            <a:r>
              <a:rPr lang="en-US" sz="2000" b="1" dirty="0">
                <a:solidFill>
                  <a:schemeClr val="bg1"/>
                </a:solidFill>
                <a:latin typeface="Times New Roman" panose="02020603050405020304" pitchFamily="18" charset="0"/>
                <a:ea typeface="Roboto Slab" pitchFamily="2" charset="0"/>
                <a:cs typeface="Times New Roman" panose="02020603050405020304" pitchFamily="18" charset="0"/>
              </a:rPr>
              <a:t>06</a:t>
            </a:r>
          </a:p>
        </p:txBody>
      </p:sp>
      <p:sp>
        <p:nvSpPr>
          <p:cNvPr id="32" name="Subtitle 6">
            <a:extLst>
              <a:ext uri="{FF2B5EF4-FFF2-40B4-BE49-F238E27FC236}">
                <a16:creationId xmlns:a16="http://schemas.microsoft.com/office/drawing/2014/main" xmlns="" id="{392EFF37-476F-4F62-9037-868EF1A9A191}"/>
              </a:ext>
            </a:extLst>
          </p:cNvPr>
          <p:cNvSpPr txBox="1">
            <a:spLocks/>
          </p:cNvSpPr>
          <p:nvPr/>
        </p:nvSpPr>
        <p:spPr>
          <a:xfrm>
            <a:off x="9068754" y="2585985"/>
            <a:ext cx="3076801" cy="663358"/>
          </a:xfrm>
          <a:prstGeom prst="rect">
            <a:avLst/>
          </a:prstGeom>
        </p:spPr>
        <p:txBody>
          <a:bodyPr vert="horz" lIns="91440" tIns="45720" rIns="91440" bIns="45720" numCol="1" spcCol="365760" rtlCol="0" anchor="ctr">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ts val="2000"/>
              </a:lnSpc>
            </a:pPr>
            <a:r>
              <a:rPr lang="zh-TW" altLang="en-US" sz="1800" b="1" dirty="0">
                <a:solidFill>
                  <a:schemeClr val="tx1"/>
                </a:solidFill>
                <a:latin typeface="標楷體" pitchFamily="65" charset="-120"/>
                <a:ea typeface="標楷體" pitchFamily="65" charset="-120"/>
              </a:rPr>
              <a:t>未來發展項目</a:t>
            </a:r>
            <a:endParaRPr lang="en-US" altLang="zh-TW" sz="1800" b="1" dirty="0">
              <a:solidFill>
                <a:schemeClr val="tx1"/>
              </a:solidFill>
              <a:latin typeface="標楷體" pitchFamily="65" charset="-120"/>
              <a:ea typeface="標楷體" pitchFamily="65" charset="-120"/>
            </a:endParaRPr>
          </a:p>
        </p:txBody>
      </p:sp>
      <p:sp>
        <p:nvSpPr>
          <p:cNvPr id="33" name="Subtitle 6">
            <a:extLst>
              <a:ext uri="{FF2B5EF4-FFF2-40B4-BE49-F238E27FC236}">
                <a16:creationId xmlns:a16="http://schemas.microsoft.com/office/drawing/2014/main" xmlns="" id="{2F810A1C-6660-4E36-B579-2B632E9431B6}"/>
              </a:ext>
            </a:extLst>
          </p:cNvPr>
          <p:cNvSpPr txBox="1">
            <a:spLocks/>
          </p:cNvSpPr>
          <p:nvPr/>
        </p:nvSpPr>
        <p:spPr>
          <a:xfrm>
            <a:off x="9549874" y="4752194"/>
            <a:ext cx="2502809" cy="638071"/>
          </a:xfrm>
          <a:prstGeom prst="rect">
            <a:avLst/>
          </a:prstGeom>
        </p:spPr>
        <p:txBody>
          <a:bodyPr vert="horz" lIns="91440" tIns="45720" rIns="91440" bIns="45720" numCol="1" spcCol="365760" rtlCol="0" anchor="ctr">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endParaRPr lang="zh-TW" altLang="en-US" sz="1800" b="1" dirty="0">
              <a:solidFill>
                <a:schemeClr val="tx1"/>
              </a:solidFill>
              <a:latin typeface="標楷體" pitchFamily="65" charset="-120"/>
              <a:ea typeface="標楷體" pitchFamily="65" charset="-120"/>
            </a:endParaRPr>
          </a:p>
        </p:txBody>
      </p:sp>
      <p:sp>
        <p:nvSpPr>
          <p:cNvPr id="24" name="Subtitle 6">
            <a:extLst>
              <a:ext uri="{FF2B5EF4-FFF2-40B4-BE49-F238E27FC236}">
                <a16:creationId xmlns:a16="http://schemas.microsoft.com/office/drawing/2014/main" xmlns="" id="{392EFF37-476F-4F62-9037-868EF1A9A191}"/>
              </a:ext>
            </a:extLst>
          </p:cNvPr>
          <p:cNvSpPr txBox="1">
            <a:spLocks/>
          </p:cNvSpPr>
          <p:nvPr/>
        </p:nvSpPr>
        <p:spPr>
          <a:xfrm>
            <a:off x="9134475" y="3535275"/>
            <a:ext cx="3076801" cy="663358"/>
          </a:xfrm>
          <a:prstGeom prst="rect">
            <a:avLst/>
          </a:prstGeom>
        </p:spPr>
        <p:txBody>
          <a:bodyPr vert="horz" lIns="91440" tIns="45720" rIns="91440" bIns="45720" numCol="1" spcCol="365760" rtlCol="0" anchor="ctr">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ts val="2000"/>
              </a:lnSpc>
            </a:pPr>
            <a:r>
              <a:rPr lang="zh-TW" altLang="en-US" sz="1800" b="1" dirty="0">
                <a:solidFill>
                  <a:schemeClr val="tx1"/>
                </a:solidFill>
                <a:latin typeface="標楷體" pitchFamily="65" charset="-120"/>
                <a:ea typeface="標楷體" pitchFamily="65" charset="-120"/>
              </a:rPr>
              <a:t>附錄</a:t>
            </a:r>
            <a:endParaRPr lang="en-US" altLang="zh-TW" sz="1800" b="1" dirty="0">
              <a:solidFill>
                <a:schemeClr val="tx1"/>
              </a:solidFill>
              <a:latin typeface="標楷體" pitchFamily="65" charset="-120"/>
              <a:ea typeface="標楷體" pitchFamily="65" charset="-120"/>
            </a:endParaRPr>
          </a:p>
        </p:txBody>
      </p:sp>
    </p:spTree>
    <p:extLst>
      <p:ext uri="{BB962C8B-B14F-4D97-AF65-F5344CB8AC3E}">
        <p14:creationId xmlns="" xmlns:p14="http://schemas.microsoft.com/office/powerpoint/2010/main" val="4266069797"/>
      </p:ext>
    </p:extLst>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8B08B62-559C-39CA-F138-A93B4BA9DE28}"/>
              </a:ext>
            </a:extLst>
          </p:cNvPr>
          <p:cNvPicPr>
            <a:picLocks noChangeAspect="1"/>
          </p:cNvPicPr>
          <p:nvPr/>
        </p:nvPicPr>
        <p:blipFill>
          <a:blip r:embed="rId2" cstate="email"/>
          <a:stretch>
            <a:fillRect/>
          </a:stretch>
        </p:blipFill>
        <p:spPr>
          <a:xfrm>
            <a:off x="3930357" y="782864"/>
            <a:ext cx="7958755" cy="5676540"/>
          </a:xfrm>
          <a:prstGeom prst="rect">
            <a:avLst/>
          </a:prstGeom>
        </p:spPr>
      </p:pic>
      <p:pic>
        <p:nvPicPr>
          <p:cNvPr id="6" name="Picture 5">
            <a:extLst>
              <a:ext uri="{FF2B5EF4-FFF2-40B4-BE49-F238E27FC236}">
                <a16:creationId xmlns="" xmlns:a16="http://schemas.microsoft.com/office/drawing/2014/main" id="{0DB2BDDB-440C-9A55-740C-6911AB03282D}"/>
              </a:ext>
            </a:extLst>
          </p:cNvPr>
          <p:cNvPicPr>
            <a:picLocks noChangeAspect="1"/>
          </p:cNvPicPr>
          <p:nvPr/>
        </p:nvPicPr>
        <p:blipFill>
          <a:blip r:embed="rId3" cstate="email"/>
          <a:stretch>
            <a:fillRect/>
          </a:stretch>
        </p:blipFill>
        <p:spPr>
          <a:xfrm>
            <a:off x="75325" y="824864"/>
            <a:ext cx="3629055" cy="756326"/>
          </a:xfrm>
          <a:prstGeom prst="rect">
            <a:avLst/>
          </a:prstGeom>
        </p:spPr>
      </p:pic>
      <p:sp>
        <p:nvSpPr>
          <p:cNvPr id="2" name="TextBox 1">
            <a:extLst>
              <a:ext uri="{FF2B5EF4-FFF2-40B4-BE49-F238E27FC236}">
                <a16:creationId xmlns="" xmlns:a16="http://schemas.microsoft.com/office/drawing/2014/main" id="{D4E9B8D0-53B8-B8B5-5846-6BC26B3E5908}"/>
              </a:ext>
            </a:extLst>
          </p:cNvPr>
          <p:cNvSpPr txBox="1"/>
          <p:nvPr/>
        </p:nvSpPr>
        <p:spPr>
          <a:xfrm>
            <a:off x="998147" y="239953"/>
            <a:ext cx="9597981" cy="523341"/>
          </a:xfrm>
          <a:prstGeom prst="rect">
            <a:avLst/>
          </a:prstGeom>
          <a:noFill/>
        </p:spPr>
        <p:txBody>
          <a:bodyPr wrap="none" rtlCol="0">
            <a:spAutoFit/>
          </a:bodyPr>
          <a:lstStyle/>
          <a:p>
            <a:r>
              <a:rPr lang="en-US" sz="2800" dirty="0"/>
              <a:t>Audio AI eyewear reached already a strong echo with consumers</a:t>
            </a:r>
          </a:p>
        </p:txBody>
      </p:sp>
      <p:sp>
        <p:nvSpPr>
          <p:cNvPr id="7" name="TextBox 6">
            <a:extLst>
              <a:ext uri="{FF2B5EF4-FFF2-40B4-BE49-F238E27FC236}">
                <a16:creationId xmlns="" xmlns:a16="http://schemas.microsoft.com/office/drawing/2014/main" id="{61FCEAFB-35CD-097B-DAA6-E98DEF88A223}"/>
              </a:ext>
            </a:extLst>
          </p:cNvPr>
          <p:cNvSpPr txBox="1"/>
          <p:nvPr/>
        </p:nvSpPr>
        <p:spPr>
          <a:xfrm>
            <a:off x="451953" y="3794754"/>
            <a:ext cx="3478404" cy="1323745"/>
          </a:xfrm>
          <a:prstGeom prst="rect">
            <a:avLst/>
          </a:prstGeom>
          <a:noFill/>
        </p:spPr>
        <p:txBody>
          <a:bodyPr wrap="square" rtlCol="0">
            <a:spAutoFit/>
          </a:bodyPr>
          <a:lstStyle/>
          <a:p>
            <a:pPr algn="r"/>
            <a:r>
              <a:rPr lang="en-US" sz="2000" dirty="0"/>
              <a:t>This revelation comes from Essilor-Luxottica’s CFO Stefano Grassi on the company’s Q3 2024 earnings call.</a:t>
            </a:r>
          </a:p>
        </p:txBody>
      </p:sp>
      <p:grpSp>
        <p:nvGrpSpPr>
          <p:cNvPr id="13" name="Group 12">
            <a:extLst>
              <a:ext uri="{FF2B5EF4-FFF2-40B4-BE49-F238E27FC236}">
                <a16:creationId xmlns="" xmlns:a16="http://schemas.microsoft.com/office/drawing/2014/main" id="{87D9600D-68A3-8C57-6771-3E7CCDCFC451}"/>
              </a:ext>
            </a:extLst>
          </p:cNvPr>
          <p:cNvGrpSpPr/>
          <p:nvPr/>
        </p:nvGrpSpPr>
        <p:grpSpPr>
          <a:xfrm>
            <a:off x="1482566" y="1314471"/>
            <a:ext cx="9225281" cy="4230647"/>
            <a:chOff x="1482759" y="1314166"/>
            <a:chExt cx="9226482" cy="4229668"/>
          </a:xfrm>
        </p:grpSpPr>
        <p:pic>
          <p:nvPicPr>
            <p:cNvPr id="3" name="Picture 2">
              <a:extLst>
                <a:ext uri="{FF2B5EF4-FFF2-40B4-BE49-F238E27FC236}">
                  <a16:creationId xmlns="" xmlns:a16="http://schemas.microsoft.com/office/drawing/2014/main" id="{80CCFBED-76F2-C1BB-8D5D-0B49C059910D}"/>
                </a:ext>
              </a:extLst>
            </p:cNvPr>
            <p:cNvPicPr>
              <a:picLocks noChangeAspect="1"/>
            </p:cNvPicPr>
            <p:nvPr/>
          </p:nvPicPr>
          <p:blipFill>
            <a:blip r:embed="rId4" cstate="email"/>
            <a:stretch>
              <a:fillRect/>
            </a:stretch>
          </p:blipFill>
          <p:spPr>
            <a:xfrm>
              <a:off x="1482759" y="1314166"/>
              <a:ext cx="9226482" cy="4229668"/>
            </a:xfrm>
            <a:prstGeom prst="rect">
              <a:avLst/>
            </a:prstGeom>
            <a:ln>
              <a:solidFill>
                <a:schemeClr val="tx1"/>
              </a:solidFill>
            </a:ln>
          </p:spPr>
        </p:pic>
        <p:sp>
          <p:nvSpPr>
            <p:cNvPr id="4" name="Down Arrow 3">
              <a:extLst>
                <a:ext uri="{FF2B5EF4-FFF2-40B4-BE49-F238E27FC236}">
                  <a16:creationId xmlns="" xmlns:a16="http://schemas.microsoft.com/office/drawing/2014/main" id="{91FCECCB-DF26-32EE-221D-463A6D5D3669}"/>
                </a:ext>
              </a:extLst>
            </p:cNvPr>
            <p:cNvSpPr/>
            <p:nvPr/>
          </p:nvSpPr>
          <p:spPr>
            <a:xfrm>
              <a:off x="7391832" y="2693546"/>
              <a:ext cx="482600" cy="120307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a:extLst>
                <a:ext uri="{FF2B5EF4-FFF2-40B4-BE49-F238E27FC236}">
                  <a16:creationId xmlns="" xmlns:a16="http://schemas.microsoft.com/office/drawing/2014/main" id="{EDC8FD2E-5031-FC1E-F68A-4B2A77AC8297}"/>
                </a:ext>
              </a:extLst>
            </p:cNvPr>
            <p:cNvSpPr/>
            <p:nvPr/>
          </p:nvSpPr>
          <p:spPr>
            <a:xfrm>
              <a:off x="8919590" y="2125720"/>
              <a:ext cx="482600" cy="120307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 xmlns:a16="http://schemas.microsoft.com/office/drawing/2014/main" id="{78790FAC-4768-4780-BAF2-18113EA668B6}"/>
                </a:ext>
              </a:extLst>
            </p:cNvPr>
            <p:cNvSpPr/>
            <p:nvPr/>
          </p:nvSpPr>
          <p:spPr>
            <a:xfrm>
              <a:off x="10064658" y="1406186"/>
              <a:ext cx="482600" cy="890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76481D0B-8948-6C1E-A132-437202E48C17}"/>
                </a:ext>
              </a:extLst>
            </p:cNvPr>
            <p:cNvSpPr txBox="1"/>
            <p:nvPr/>
          </p:nvSpPr>
          <p:spPr>
            <a:xfrm>
              <a:off x="5888132" y="2642796"/>
              <a:ext cx="1863638" cy="415402"/>
            </a:xfrm>
            <a:prstGeom prst="rect">
              <a:avLst/>
            </a:prstGeom>
            <a:noFill/>
          </p:spPr>
          <p:txBody>
            <a:bodyPr wrap="none" rtlCol="0">
              <a:spAutoFit/>
            </a:bodyPr>
            <a:lstStyle/>
            <a:p>
              <a:r>
                <a:rPr lang="en-US" dirty="0"/>
                <a:t>Ray Ban Stories</a:t>
              </a:r>
            </a:p>
          </p:txBody>
        </p:sp>
        <p:sp>
          <p:nvSpPr>
            <p:cNvPr id="11" name="TextBox 10">
              <a:extLst>
                <a:ext uri="{FF2B5EF4-FFF2-40B4-BE49-F238E27FC236}">
                  <a16:creationId xmlns="" xmlns:a16="http://schemas.microsoft.com/office/drawing/2014/main" id="{CC17298F-C8FB-D170-DE7D-E8F8282BA998}"/>
                </a:ext>
              </a:extLst>
            </p:cNvPr>
            <p:cNvSpPr txBox="1"/>
            <p:nvPr/>
          </p:nvSpPr>
          <p:spPr>
            <a:xfrm>
              <a:off x="7554338" y="2119959"/>
              <a:ext cx="1691580" cy="415402"/>
            </a:xfrm>
            <a:prstGeom prst="rect">
              <a:avLst/>
            </a:prstGeom>
            <a:noFill/>
          </p:spPr>
          <p:txBody>
            <a:bodyPr wrap="none" rtlCol="0">
              <a:spAutoFit/>
            </a:bodyPr>
            <a:lstStyle/>
            <a:p>
              <a:r>
                <a:rPr lang="en-US" dirty="0"/>
                <a:t>Ray Ban Meta</a:t>
              </a:r>
            </a:p>
          </p:txBody>
        </p:sp>
        <p:sp>
          <p:nvSpPr>
            <p:cNvPr id="12" name="TextBox 11">
              <a:extLst>
                <a:ext uri="{FF2B5EF4-FFF2-40B4-BE49-F238E27FC236}">
                  <a16:creationId xmlns="" xmlns:a16="http://schemas.microsoft.com/office/drawing/2014/main" id="{96616B6E-3800-3DB9-8335-665425E14F77}"/>
                </a:ext>
              </a:extLst>
            </p:cNvPr>
            <p:cNvSpPr txBox="1"/>
            <p:nvPr/>
          </p:nvSpPr>
          <p:spPr>
            <a:xfrm>
              <a:off x="8480963" y="1406186"/>
              <a:ext cx="1894933" cy="415402"/>
            </a:xfrm>
            <a:prstGeom prst="rect">
              <a:avLst/>
            </a:prstGeom>
            <a:noFill/>
          </p:spPr>
          <p:txBody>
            <a:bodyPr wrap="none" rtlCol="0">
              <a:spAutoFit/>
            </a:bodyPr>
            <a:lstStyle/>
            <a:p>
              <a:r>
                <a:rPr lang="en-US" dirty="0"/>
                <a:t>Ray Ban Display</a:t>
              </a:r>
            </a:p>
          </p:txBody>
        </p:sp>
      </p:grpSp>
    </p:spTree>
    <p:extLst>
      <p:ext uri="{BB962C8B-B14F-4D97-AF65-F5344CB8AC3E}">
        <p14:creationId xmlns="" xmlns:p14="http://schemas.microsoft.com/office/powerpoint/2010/main" val="208782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3 Stars in a Row in The Sky">
            <a:extLst>
              <a:ext uri="{FF2B5EF4-FFF2-40B4-BE49-F238E27FC236}">
                <a16:creationId xmlns="" xmlns:a16="http://schemas.microsoft.com/office/drawing/2014/main" id="{C8312E36-2601-92DD-A24A-5513A126B220}"/>
              </a:ext>
            </a:extLst>
          </p:cNvPr>
          <p:cNvPicPr>
            <a:picLocks noChangeAspect="1" noChangeArrowheads="1"/>
          </p:cNvPicPr>
          <p:nvPr/>
        </p:nvPicPr>
        <p:blipFill>
          <a:blip r:embed="rId2" cstate="email">
            <a:extLst>
              <a:ext uri="{28A0092B-C50C-407E-A947-70E740481C1C}">
                <a14:useLocalDpi xmlns="" xmlns:a14="http://schemas.microsoft.com/office/drawing/2010/main" val="0"/>
              </a:ext>
            </a:extLst>
          </a:blip>
          <a:srcRect/>
          <a:stretch>
            <a:fillRect/>
          </a:stretch>
        </p:blipFill>
        <p:spPr bwMode="auto">
          <a:xfrm>
            <a:off x="0" y="0"/>
            <a:ext cx="12190413" cy="6859588"/>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EAF2A88E-B5C7-40FB-6A09-3D39E05F858D}"/>
              </a:ext>
            </a:extLst>
          </p:cNvPr>
          <p:cNvSpPr txBox="1"/>
          <p:nvPr/>
        </p:nvSpPr>
        <p:spPr>
          <a:xfrm>
            <a:off x="8324755" y="538763"/>
            <a:ext cx="3693242" cy="1816302"/>
          </a:xfrm>
          <a:prstGeom prst="rect">
            <a:avLst/>
          </a:prstGeom>
          <a:noFill/>
          <a:ln>
            <a:noFill/>
          </a:ln>
        </p:spPr>
        <p:txBody>
          <a:bodyPr wrap="square" rtlCol="0">
            <a:spAutoFit/>
          </a:bodyPr>
          <a:lstStyle/>
          <a:p>
            <a:pPr algn="r"/>
            <a:r>
              <a:rPr lang="en-US" sz="2800" dirty="0">
                <a:solidFill>
                  <a:schemeClr val="bg1"/>
                </a:solidFill>
              </a:rPr>
              <a:t>AI powered </a:t>
            </a:r>
          </a:p>
          <a:p>
            <a:pPr algn="r"/>
            <a:r>
              <a:rPr lang="en-US" sz="2800" dirty="0">
                <a:solidFill>
                  <a:schemeClr val="bg1"/>
                </a:solidFill>
              </a:rPr>
              <a:t>use cases </a:t>
            </a:r>
          </a:p>
          <a:p>
            <a:pPr algn="r"/>
            <a:r>
              <a:rPr lang="en-US" sz="2800" dirty="0">
                <a:solidFill>
                  <a:schemeClr val="bg1"/>
                </a:solidFill>
              </a:rPr>
              <a:t>(Gemini/Astra, Apple Intelligence, Meta AI…)</a:t>
            </a:r>
          </a:p>
        </p:txBody>
      </p:sp>
      <p:sp>
        <p:nvSpPr>
          <p:cNvPr id="11" name="TextBox 10">
            <a:extLst>
              <a:ext uri="{FF2B5EF4-FFF2-40B4-BE49-F238E27FC236}">
                <a16:creationId xmlns="" xmlns:a16="http://schemas.microsoft.com/office/drawing/2014/main" id="{E4C3591C-2564-9AD0-DD04-68EE1B4C3984}"/>
              </a:ext>
            </a:extLst>
          </p:cNvPr>
          <p:cNvSpPr txBox="1"/>
          <p:nvPr/>
        </p:nvSpPr>
        <p:spPr>
          <a:xfrm>
            <a:off x="4570674" y="3234650"/>
            <a:ext cx="4419757" cy="1385316"/>
          </a:xfrm>
          <a:prstGeom prst="rect">
            <a:avLst/>
          </a:prstGeom>
          <a:noFill/>
          <a:ln>
            <a:noFill/>
          </a:ln>
        </p:spPr>
        <p:txBody>
          <a:bodyPr wrap="square" rtlCol="0">
            <a:spAutoFit/>
          </a:bodyPr>
          <a:lstStyle/>
          <a:p>
            <a:pPr algn="r"/>
            <a:r>
              <a:rPr lang="en-US" sz="2800" dirty="0">
                <a:solidFill>
                  <a:schemeClr val="bg1"/>
                </a:solidFill>
              </a:rPr>
              <a:t>Generic platform </a:t>
            </a:r>
          </a:p>
          <a:p>
            <a:pPr algn="r"/>
            <a:r>
              <a:rPr lang="en-US" sz="2800" dirty="0">
                <a:solidFill>
                  <a:schemeClr val="bg1"/>
                </a:solidFill>
              </a:rPr>
              <a:t>(Android XR, Vision OS, Horizon OS, Snap OS …)</a:t>
            </a:r>
          </a:p>
        </p:txBody>
      </p:sp>
      <p:sp>
        <p:nvSpPr>
          <p:cNvPr id="12" name="TextBox 11">
            <a:extLst>
              <a:ext uri="{FF2B5EF4-FFF2-40B4-BE49-F238E27FC236}">
                <a16:creationId xmlns="" xmlns:a16="http://schemas.microsoft.com/office/drawing/2014/main" id="{C598A95A-30BB-705D-5B34-708191FAB078}"/>
              </a:ext>
            </a:extLst>
          </p:cNvPr>
          <p:cNvSpPr txBox="1"/>
          <p:nvPr/>
        </p:nvSpPr>
        <p:spPr>
          <a:xfrm>
            <a:off x="2849879" y="5533702"/>
            <a:ext cx="8140208" cy="954328"/>
          </a:xfrm>
          <a:prstGeom prst="rect">
            <a:avLst/>
          </a:prstGeom>
          <a:noFill/>
          <a:ln>
            <a:noFill/>
          </a:ln>
        </p:spPr>
        <p:txBody>
          <a:bodyPr wrap="none" rtlCol="0">
            <a:spAutoFit/>
          </a:bodyPr>
          <a:lstStyle/>
          <a:p>
            <a:r>
              <a:rPr lang="en-US" sz="2800" dirty="0">
                <a:solidFill>
                  <a:schemeClr val="bg1"/>
                </a:solidFill>
              </a:rPr>
              <a:t>AR Hardware Ecosystem </a:t>
            </a:r>
          </a:p>
          <a:p>
            <a:r>
              <a:rPr lang="en-US" sz="2800" dirty="0">
                <a:solidFill>
                  <a:schemeClr val="bg1"/>
                </a:solidFill>
              </a:rPr>
              <a:t>(light engine, waveguide, sensors, </a:t>
            </a:r>
            <a:r>
              <a:rPr lang="en-US" sz="2800" dirty="0" err="1">
                <a:solidFill>
                  <a:schemeClr val="bg1"/>
                </a:solidFill>
              </a:rPr>
              <a:t>compute,comms</a:t>
            </a:r>
            <a:r>
              <a:rPr lang="en-US" sz="2800" dirty="0">
                <a:solidFill>
                  <a:schemeClr val="bg1"/>
                </a:solidFill>
              </a:rPr>
              <a:t>, …)</a:t>
            </a:r>
          </a:p>
        </p:txBody>
      </p:sp>
      <p:cxnSp>
        <p:nvCxnSpPr>
          <p:cNvPr id="3" name="Straight Connector 2">
            <a:extLst>
              <a:ext uri="{FF2B5EF4-FFF2-40B4-BE49-F238E27FC236}">
                <a16:creationId xmlns="" xmlns:a16="http://schemas.microsoft.com/office/drawing/2014/main" id="{92D241AA-99C9-9738-5B34-735078A45587}"/>
              </a:ext>
            </a:extLst>
          </p:cNvPr>
          <p:cNvCxnSpPr>
            <a:cxnSpLocks/>
          </p:cNvCxnSpPr>
          <p:nvPr/>
        </p:nvCxnSpPr>
        <p:spPr>
          <a:xfrm flipV="1">
            <a:off x="1614278" y="471598"/>
            <a:ext cx="8557098" cy="5526106"/>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 xmlns:a16="http://schemas.microsoft.com/office/drawing/2014/main" id="{0B7157C8-2BD7-F8F9-9112-3AC11E3FB471}"/>
              </a:ext>
            </a:extLst>
          </p:cNvPr>
          <p:cNvSpPr txBox="1"/>
          <p:nvPr/>
        </p:nvSpPr>
        <p:spPr>
          <a:xfrm>
            <a:off x="172417" y="138443"/>
            <a:ext cx="5836582" cy="1200607"/>
          </a:xfrm>
          <a:prstGeom prst="rect">
            <a:avLst/>
          </a:prstGeom>
          <a:solidFill>
            <a:srgbClr val="000000">
              <a:alpha val="50196"/>
            </a:srgbClr>
          </a:solidFill>
          <a:ln>
            <a:noFill/>
          </a:ln>
        </p:spPr>
        <p:txBody>
          <a:bodyPr wrap="square" rtlCol="0">
            <a:spAutoFit/>
          </a:bodyPr>
          <a:lstStyle/>
          <a:p>
            <a:r>
              <a:rPr lang="en-US" sz="3600" dirty="0">
                <a:solidFill>
                  <a:schemeClr val="bg1"/>
                </a:solidFill>
              </a:rPr>
              <a:t>Today (2025), we have finally all 3 stars aligned</a:t>
            </a:r>
          </a:p>
        </p:txBody>
      </p:sp>
    </p:spTree>
    <p:extLst>
      <p:ext uri="{BB962C8B-B14F-4D97-AF65-F5344CB8AC3E}">
        <p14:creationId xmlns="" xmlns:p14="http://schemas.microsoft.com/office/powerpoint/2010/main" val="156017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 xmlns:a16="http://schemas.microsoft.com/office/drawing/2014/main" id="{15F1BED2-BFE5-A3E7-6006-2B273D287179}"/>
              </a:ext>
            </a:extLst>
          </p:cNvPr>
          <p:cNvGrpSpPr/>
          <p:nvPr/>
        </p:nvGrpSpPr>
        <p:grpSpPr>
          <a:xfrm>
            <a:off x="239745" y="199634"/>
            <a:ext cx="9145857" cy="6659955"/>
            <a:chOff x="1679448" y="199587"/>
            <a:chExt cx="9147048" cy="6658413"/>
          </a:xfrm>
        </p:grpSpPr>
        <p:pic>
          <p:nvPicPr>
            <p:cNvPr id="4" name="Picture 3">
              <a:extLst>
                <a:ext uri="{FF2B5EF4-FFF2-40B4-BE49-F238E27FC236}">
                  <a16:creationId xmlns="" xmlns:a16="http://schemas.microsoft.com/office/drawing/2014/main" id="{25097050-199B-B964-7A0B-0558BEC31AB4}"/>
                </a:ext>
              </a:extLst>
            </p:cNvPr>
            <p:cNvPicPr>
              <a:picLocks noChangeAspect="1"/>
            </p:cNvPicPr>
            <p:nvPr/>
          </p:nvPicPr>
          <p:blipFill>
            <a:blip r:embed="rId2" cstate="email"/>
            <a:stretch>
              <a:fillRect/>
            </a:stretch>
          </p:blipFill>
          <p:spPr>
            <a:xfrm>
              <a:off x="1679448" y="199587"/>
              <a:ext cx="8726424" cy="6512432"/>
            </a:xfrm>
            <a:prstGeom prst="rect">
              <a:avLst/>
            </a:prstGeom>
          </p:spPr>
        </p:pic>
        <p:sp>
          <p:nvSpPr>
            <p:cNvPr id="5" name="Rectangle 4">
              <a:extLst>
                <a:ext uri="{FF2B5EF4-FFF2-40B4-BE49-F238E27FC236}">
                  <a16:creationId xmlns="" xmlns:a16="http://schemas.microsoft.com/office/drawing/2014/main" id="{DAC78EC8-90A2-04E6-02EE-281E50D3F87E}"/>
                </a:ext>
              </a:extLst>
            </p:cNvPr>
            <p:cNvSpPr/>
            <p:nvPr/>
          </p:nvSpPr>
          <p:spPr>
            <a:xfrm>
              <a:off x="8010144" y="4773168"/>
              <a:ext cx="2816352" cy="20848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 xmlns:a16="http://schemas.microsoft.com/office/drawing/2014/main" id="{57172A6F-0AAD-07A4-B79D-72E8486F32E9}"/>
              </a:ext>
            </a:extLst>
          </p:cNvPr>
          <p:cNvPicPr>
            <a:picLocks noChangeAspect="1"/>
          </p:cNvPicPr>
          <p:nvPr/>
        </p:nvPicPr>
        <p:blipFill>
          <a:blip r:embed="rId3" cstate="email"/>
          <a:stretch>
            <a:fillRect/>
          </a:stretch>
        </p:blipFill>
        <p:spPr>
          <a:xfrm>
            <a:off x="3809504" y="901718"/>
            <a:ext cx="8044441" cy="5233803"/>
          </a:xfrm>
          <a:prstGeom prst="rect">
            <a:avLst/>
          </a:prstGeom>
          <a:ln>
            <a:solidFill>
              <a:schemeClr val="tx1"/>
            </a:solidFill>
          </a:ln>
        </p:spPr>
      </p:pic>
    </p:spTree>
    <p:extLst>
      <p:ext uri="{BB962C8B-B14F-4D97-AF65-F5344CB8AC3E}">
        <p14:creationId xmlns="" xmlns:p14="http://schemas.microsoft.com/office/powerpoint/2010/main" val="284241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1FA2823-0457-EB0F-5E6A-74A8B9865DE2}"/>
              </a:ext>
            </a:extLst>
          </p:cNvPr>
          <p:cNvGrpSpPr/>
          <p:nvPr/>
        </p:nvGrpSpPr>
        <p:grpSpPr>
          <a:xfrm>
            <a:off x="185713" y="0"/>
            <a:ext cx="6699966" cy="6859588"/>
            <a:chOff x="185737" y="0"/>
            <a:chExt cx="6700838" cy="6858000"/>
          </a:xfrm>
        </p:grpSpPr>
        <p:pic>
          <p:nvPicPr>
            <p:cNvPr id="4" name="Picture 3">
              <a:extLst>
                <a:ext uri="{FF2B5EF4-FFF2-40B4-BE49-F238E27FC236}">
                  <a16:creationId xmlns="" xmlns:a16="http://schemas.microsoft.com/office/drawing/2014/main" id="{B9DFE825-B0A6-3542-E5D0-35C87A2F6DA6}"/>
                </a:ext>
              </a:extLst>
            </p:cNvPr>
            <p:cNvPicPr>
              <a:picLocks noChangeAspect="1"/>
            </p:cNvPicPr>
            <p:nvPr/>
          </p:nvPicPr>
          <p:blipFill>
            <a:blip r:embed="rId2" cstate="email"/>
            <a:stretch>
              <a:fillRect/>
            </a:stretch>
          </p:blipFill>
          <p:spPr>
            <a:xfrm>
              <a:off x="185737" y="0"/>
              <a:ext cx="6700838" cy="6305841"/>
            </a:xfrm>
            <a:prstGeom prst="rect">
              <a:avLst/>
            </a:prstGeom>
          </p:spPr>
        </p:pic>
        <p:pic>
          <p:nvPicPr>
            <p:cNvPr id="5" name="Picture 4">
              <a:extLst>
                <a:ext uri="{FF2B5EF4-FFF2-40B4-BE49-F238E27FC236}">
                  <a16:creationId xmlns="" xmlns:a16="http://schemas.microsoft.com/office/drawing/2014/main" id="{823382F2-E441-6F35-6266-9B5C11148851}"/>
                </a:ext>
              </a:extLst>
            </p:cNvPr>
            <p:cNvPicPr>
              <a:picLocks noChangeAspect="1"/>
            </p:cNvPicPr>
            <p:nvPr/>
          </p:nvPicPr>
          <p:blipFill>
            <a:blip r:embed="rId3" cstate="email"/>
            <a:stretch>
              <a:fillRect/>
            </a:stretch>
          </p:blipFill>
          <p:spPr>
            <a:xfrm>
              <a:off x="668315" y="5472113"/>
              <a:ext cx="5619144" cy="1385887"/>
            </a:xfrm>
            <a:prstGeom prst="rect">
              <a:avLst/>
            </a:prstGeom>
            <a:ln>
              <a:solidFill>
                <a:schemeClr val="tx1"/>
              </a:solidFill>
            </a:ln>
          </p:spPr>
        </p:pic>
      </p:grpSp>
      <p:pic>
        <p:nvPicPr>
          <p:cNvPr id="3" name="Picture 2">
            <a:extLst>
              <a:ext uri="{FF2B5EF4-FFF2-40B4-BE49-F238E27FC236}">
                <a16:creationId xmlns="" xmlns:a16="http://schemas.microsoft.com/office/drawing/2014/main" id="{9DAA7F8B-D028-0A97-83BE-0FD4622244D8}"/>
              </a:ext>
            </a:extLst>
          </p:cNvPr>
          <p:cNvPicPr>
            <a:picLocks noChangeAspect="1"/>
          </p:cNvPicPr>
          <p:nvPr/>
        </p:nvPicPr>
        <p:blipFill>
          <a:blip r:embed="rId4" cstate="email"/>
          <a:stretch>
            <a:fillRect/>
          </a:stretch>
        </p:blipFill>
        <p:spPr>
          <a:xfrm>
            <a:off x="2513507" y="0"/>
            <a:ext cx="6449116" cy="6859588"/>
          </a:xfrm>
          <a:prstGeom prst="rect">
            <a:avLst/>
          </a:prstGeom>
        </p:spPr>
      </p:pic>
      <p:pic>
        <p:nvPicPr>
          <p:cNvPr id="6" name="Picture 5">
            <a:extLst>
              <a:ext uri="{FF2B5EF4-FFF2-40B4-BE49-F238E27FC236}">
                <a16:creationId xmlns="" xmlns:a16="http://schemas.microsoft.com/office/drawing/2014/main" id="{52DCD76B-C7AD-9BEB-ABEA-80E83F304282}"/>
              </a:ext>
            </a:extLst>
          </p:cNvPr>
          <p:cNvPicPr>
            <a:picLocks noChangeAspect="1"/>
          </p:cNvPicPr>
          <p:nvPr/>
        </p:nvPicPr>
        <p:blipFill>
          <a:blip r:embed="rId5" cstate="email"/>
          <a:stretch>
            <a:fillRect/>
          </a:stretch>
        </p:blipFill>
        <p:spPr>
          <a:xfrm>
            <a:off x="3477435" y="552287"/>
            <a:ext cx="7984128" cy="5521659"/>
          </a:xfrm>
          <a:prstGeom prst="rect">
            <a:avLst/>
          </a:prstGeom>
        </p:spPr>
      </p:pic>
      <p:pic>
        <p:nvPicPr>
          <p:cNvPr id="7" name="Picture 6">
            <a:extLst>
              <a:ext uri="{FF2B5EF4-FFF2-40B4-BE49-F238E27FC236}">
                <a16:creationId xmlns="" xmlns:a16="http://schemas.microsoft.com/office/drawing/2014/main" id="{50C6D28B-4CF7-50A6-0D6C-415CCB038EF6}"/>
              </a:ext>
            </a:extLst>
          </p:cNvPr>
          <p:cNvPicPr>
            <a:picLocks noChangeAspect="1"/>
          </p:cNvPicPr>
          <p:nvPr/>
        </p:nvPicPr>
        <p:blipFill>
          <a:blip r:embed="rId6" cstate="email"/>
          <a:stretch>
            <a:fillRect/>
          </a:stretch>
        </p:blipFill>
        <p:spPr>
          <a:xfrm>
            <a:off x="5363061" y="164345"/>
            <a:ext cx="6735792" cy="6530899"/>
          </a:xfrm>
          <a:prstGeom prst="rect">
            <a:avLst/>
          </a:prstGeom>
        </p:spPr>
      </p:pic>
      <p:pic>
        <p:nvPicPr>
          <p:cNvPr id="11" name="Picture 10">
            <a:extLst>
              <a:ext uri="{FF2B5EF4-FFF2-40B4-BE49-F238E27FC236}">
                <a16:creationId xmlns="" xmlns:a16="http://schemas.microsoft.com/office/drawing/2014/main" id="{CC8DDB8F-B442-2751-DAF0-2FE43F96167C}"/>
              </a:ext>
            </a:extLst>
          </p:cNvPr>
          <p:cNvPicPr>
            <a:picLocks noChangeAspect="1"/>
          </p:cNvPicPr>
          <p:nvPr/>
        </p:nvPicPr>
        <p:blipFill>
          <a:blip r:embed="rId7" cstate="email"/>
          <a:stretch>
            <a:fillRect/>
          </a:stretch>
        </p:blipFill>
        <p:spPr>
          <a:xfrm>
            <a:off x="728851" y="924036"/>
            <a:ext cx="10994864" cy="4384999"/>
          </a:xfrm>
          <a:prstGeom prst="rect">
            <a:avLst/>
          </a:prstGeom>
        </p:spPr>
      </p:pic>
      <p:grpSp>
        <p:nvGrpSpPr>
          <p:cNvPr id="8" name="Group 7">
            <a:extLst>
              <a:ext uri="{FF2B5EF4-FFF2-40B4-BE49-F238E27FC236}">
                <a16:creationId xmlns="" xmlns:a16="http://schemas.microsoft.com/office/drawing/2014/main" id="{0A5EAE25-81AF-273D-FF5F-E4B92A57427A}"/>
              </a:ext>
            </a:extLst>
          </p:cNvPr>
          <p:cNvGrpSpPr/>
          <p:nvPr/>
        </p:nvGrpSpPr>
        <p:grpSpPr>
          <a:xfrm>
            <a:off x="2513507" y="106894"/>
            <a:ext cx="7771388" cy="6282580"/>
            <a:chOff x="3197352" y="219658"/>
            <a:chExt cx="7772400" cy="6281126"/>
          </a:xfrm>
        </p:grpSpPr>
        <p:pic>
          <p:nvPicPr>
            <p:cNvPr id="9" name="Picture 8">
              <a:extLst>
                <a:ext uri="{FF2B5EF4-FFF2-40B4-BE49-F238E27FC236}">
                  <a16:creationId xmlns="" xmlns:a16="http://schemas.microsoft.com/office/drawing/2014/main" id="{DF020BD3-E18F-D6F5-8258-BCDEA84837D8}"/>
                </a:ext>
              </a:extLst>
            </p:cNvPr>
            <p:cNvPicPr>
              <a:picLocks noChangeAspect="1"/>
            </p:cNvPicPr>
            <p:nvPr/>
          </p:nvPicPr>
          <p:blipFill>
            <a:blip r:embed="rId8" cstate="email"/>
            <a:stretch>
              <a:fillRect/>
            </a:stretch>
          </p:blipFill>
          <p:spPr>
            <a:xfrm>
              <a:off x="3197352" y="219658"/>
              <a:ext cx="7772400" cy="6281126"/>
            </a:xfrm>
            <a:prstGeom prst="rect">
              <a:avLst/>
            </a:prstGeom>
          </p:spPr>
        </p:pic>
        <p:sp>
          <p:nvSpPr>
            <p:cNvPr id="10" name="Rectangle 9">
              <a:extLst>
                <a:ext uri="{FF2B5EF4-FFF2-40B4-BE49-F238E27FC236}">
                  <a16:creationId xmlns="" xmlns:a16="http://schemas.microsoft.com/office/drawing/2014/main" id="{85B675AE-B5F8-29B8-9228-AD2B0A719C45}"/>
                </a:ext>
              </a:extLst>
            </p:cNvPr>
            <p:cNvSpPr/>
            <p:nvPr/>
          </p:nvSpPr>
          <p:spPr>
            <a:xfrm>
              <a:off x="8759952" y="4059936"/>
              <a:ext cx="2209800" cy="18836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 xmlns:p14="http://schemas.microsoft.com/office/powerpoint/2010/main" val="102913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5146CD50-D775-DC9A-8473-E061C01D8DB6}"/>
              </a:ext>
            </a:extLst>
          </p:cNvPr>
          <p:cNvPicPr>
            <a:picLocks noChangeAspect="1"/>
          </p:cNvPicPr>
          <p:nvPr/>
        </p:nvPicPr>
        <p:blipFill>
          <a:blip r:embed="rId3" cstate="email"/>
          <a:stretch>
            <a:fillRect/>
          </a:stretch>
        </p:blipFill>
        <p:spPr>
          <a:xfrm>
            <a:off x="5866637" y="2324636"/>
            <a:ext cx="6026692" cy="3364466"/>
          </a:xfrm>
          <a:prstGeom prst="rect">
            <a:avLst/>
          </a:prstGeom>
        </p:spPr>
      </p:pic>
      <p:pic>
        <p:nvPicPr>
          <p:cNvPr id="4" name="Picture 3">
            <a:extLst>
              <a:ext uri="{FF2B5EF4-FFF2-40B4-BE49-F238E27FC236}">
                <a16:creationId xmlns="" xmlns:a16="http://schemas.microsoft.com/office/drawing/2014/main" id="{DC0889F5-DC04-8A3C-CD0E-ABEEA89846DB}"/>
              </a:ext>
            </a:extLst>
          </p:cNvPr>
          <p:cNvPicPr>
            <a:picLocks noChangeAspect="1"/>
          </p:cNvPicPr>
          <p:nvPr/>
        </p:nvPicPr>
        <p:blipFill>
          <a:blip r:embed="rId4" cstate="email"/>
          <a:stretch>
            <a:fillRect/>
          </a:stretch>
        </p:blipFill>
        <p:spPr>
          <a:xfrm>
            <a:off x="944937" y="598852"/>
            <a:ext cx="4682245" cy="6064605"/>
          </a:xfrm>
          <a:prstGeom prst="rect">
            <a:avLst/>
          </a:prstGeom>
        </p:spPr>
      </p:pic>
      <p:sp>
        <p:nvSpPr>
          <p:cNvPr id="2" name="TextBox 1">
            <a:extLst>
              <a:ext uri="{FF2B5EF4-FFF2-40B4-BE49-F238E27FC236}">
                <a16:creationId xmlns="" xmlns:a16="http://schemas.microsoft.com/office/drawing/2014/main" id="{ED9FEDD2-5F18-7266-F921-A5FFDD60E624}"/>
              </a:ext>
            </a:extLst>
          </p:cNvPr>
          <p:cNvSpPr txBox="1"/>
          <p:nvPr/>
        </p:nvSpPr>
        <p:spPr>
          <a:xfrm>
            <a:off x="1142852" y="185386"/>
            <a:ext cx="4776885" cy="415498"/>
          </a:xfrm>
          <a:prstGeom prst="rect">
            <a:avLst/>
          </a:prstGeom>
          <a:noFill/>
        </p:spPr>
        <p:txBody>
          <a:bodyPr wrap="none" rtlCol="0">
            <a:spAutoFit/>
          </a:bodyPr>
          <a:lstStyle/>
          <a:p>
            <a:r>
              <a:rPr lang="en-US" dirty="0" err="1"/>
              <a:t>MicroLED</a:t>
            </a:r>
            <a:r>
              <a:rPr lang="en-US" dirty="0"/>
              <a:t> based smart glasses 20 deg FOV</a:t>
            </a:r>
          </a:p>
        </p:txBody>
      </p:sp>
      <p:sp>
        <p:nvSpPr>
          <p:cNvPr id="3" name="TextBox 2">
            <a:extLst>
              <a:ext uri="{FF2B5EF4-FFF2-40B4-BE49-F238E27FC236}">
                <a16:creationId xmlns="" xmlns:a16="http://schemas.microsoft.com/office/drawing/2014/main" id="{49A1531A-04CA-27A8-CC9A-DCCFC1B163D3}"/>
              </a:ext>
            </a:extLst>
          </p:cNvPr>
          <p:cNvSpPr txBox="1"/>
          <p:nvPr/>
        </p:nvSpPr>
        <p:spPr>
          <a:xfrm>
            <a:off x="6923830" y="163895"/>
            <a:ext cx="4247766" cy="415498"/>
          </a:xfrm>
          <a:prstGeom prst="rect">
            <a:avLst/>
          </a:prstGeom>
          <a:noFill/>
        </p:spPr>
        <p:txBody>
          <a:bodyPr wrap="none" rtlCol="0">
            <a:spAutoFit/>
          </a:bodyPr>
          <a:lstStyle/>
          <a:p>
            <a:r>
              <a:rPr lang="en-US" dirty="0" err="1"/>
              <a:t>LCoS</a:t>
            </a:r>
            <a:r>
              <a:rPr lang="en-US" dirty="0"/>
              <a:t> based smart glasses 20 deg FOV</a:t>
            </a:r>
          </a:p>
        </p:txBody>
      </p:sp>
      <p:sp>
        <p:nvSpPr>
          <p:cNvPr id="5" name="Oval 4">
            <a:extLst>
              <a:ext uri="{FF2B5EF4-FFF2-40B4-BE49-F238E27FC236}">
                <a16:creationId xmlns="" xmlns:a16="http://schemas.microsoft.com/office/drawing/2014/main" id="{B6DAE941-122D-22A9-0609-598FDCEA570D}"/>
              </a:ext>
            </a:extLst>
          </p:cNvPr>
          <p:cNvSpPr/>
          <p:nvPr/>
        </p:nvSpPr>
        <p:spPr>
          <a:xfrm>
            <a:off x="4576846" y="3429794"/>
            <a:ext cx="1240809" cy="121948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 xmlns:a16="http://schemas.microsoft.com/office/drawing/2014/main" id="{D9417A08-47F8-B07B-4F80-55695C1D78E7}"/>
              </a:ext>
            </a:extLst>
          </p:cNvPr>
          <p:cNvSpPr/>
          <p:nvPr/>
        </p:nvSpPr>
        <p:spPr>
          <a:xfrm>
            <a:off x="7764341" y="3723776"/>
            <a:ext cx="1115642" cy="112148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C69ECEFA-1F06-E323-D3AE-B3774B3B2AF2}"/>
              </a:ext>
            </a:extLst>
          </p:cNvPr>
          <p:cNvSpPr txBox="1"/>
          <p:nvPr/>
        </p:nvSpPr>
        <p:spPr>
          <a:xfrm>
            <a:off x="3515631" y="3082296"/>
            <a:ext cx="1750955" cy="738664"/>
          </a:xfrm>
          <a:prstGeom prst="rect">
            <a:avLst/>
          </a:prstGeom>
          <a:noFill/>
        </p:spPr>
        <p:txBody>
          <a:bodyPr wrap="square">
            <a:spAutoFit/>
          </a:bodyPr>
          <a:lstStyle/>
          <a:p>
            <a:r>
              <a:rPr lang="en-US" dirty="0"/>
              <a:t>Tapered temples</a:t>
            </a:r>
          </a:p>
        </p:txBody>
      </p:sp>
      <p:sp>
        <p:nvSpPr>
          <p:cNvPr id="11" name="TextBox 10">
            <a:extLst>
              <a:ext uri="{FF2B5EF4-FFF2-40B4-BE49-F238E27FC236}">
                <a16:creationId xmlns="" xmlns:a16="http://schemas.microsoft.com/office/drawing/2014/main" id="{0E43F2DB-4A8C-A888-DEF9-01C8F81E5E40}"/>
              </a:ext>
            </a:extLst>
          </p:cNvPr>
          <p:cNvSpPr txBox="1"/>
          <p:nvPr/>
        </p:nvSpPr>
        <p:spPr>
          <a:xfrm>
            <a:off x="6327801" y="3083078"/>
            <a:ext cx="1750955" cy="738664"/>
          </a:xfrm>
          <a:prstGeom prst="rect">
            <a:avLst/>
          </a:prstGeom>
          <a:noFill/>
        </p:spPr>
        <p:txBody>
          <a:bodyPr wrap="square">
            <a:spAutoFit/>
          </a:bodyPr>
          <a:lstStyle/>
          <a:p>
            <a:r>
              <a:rPr lang="en-US" dirty="0"/>
              <a:t>Straight temples</a:t>
            </a:r>
          </a:p>
        </p:txBody>
      </p:sp>
    </p:spTree>
    <p:extLst>
      <p:ext uri="{BB962C8B-B14F-4D97-AF65-F5344CB8AC3E}">
        <p14:creationId xmlns="" xmlns:p14="http://schemas.microsoft.com/office/powerpoint/2010/main" val="28040785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 xmlns:a16="http://schemas.microsoft.com/office/drawing/2014/main" id="{B016953B-4442-FD8F-FA44-F2C524D80F1C}"/>
              </a:ext>
            </a:extLst>
          </p:cNvPr>
          <p:cNvGrpSpPr/>
          <p:nvPr/>
        </p:nvGrpSpPr>
        <p:grpSpPr>
          <a:xfrm>
            <a:off x="579787" y="1814359"/>
            <a:ext cx="5395693" cy="3949075"/>
            <a:chOff x="292624" y="2064519"/>
            <a:chExt cx="5396395" cy="3948161"/>
          </a:xfrm>
        </p:grpSpPr>
        <p:pic>
          <p:nvPicPr>
            <p:cNvPr id="5" name="Picture 4">
              <a:extLst>
                <a:ext uri="{FF2B5EF4-FFF2-40B4-BE49-F238E27FC236}">
                  <a16:creationId xmlns="" xmlns:a16="http://schemas.microsoft.com/office/drawing/2014/main" id="{C6E02B31-4264-2E06-0B5D-E1A454E657CB}"/>
                </a:ext>
              </a:extLst>
            </p:cNvPr>
            <p:cNvPicPr>
              <a:picLocks noChangeAspect="1"/>
            </p:cNvPicPr>
            <p:nvPr/>
          </p:nvPicPr>
          <p:blipFill>
            <a:blip r:embed="rId2" cstate="email"/>
            <a:stretch>
              <a:fillRect/>
            </a:stretch>
          </p:blipFill>
          <p:spPr>
            <a:xfrm>
              <a:off x="292624" y="2064519"/>
              <a:ext cx="5396395" cy="3948161"/>
            </a:xfrm>
            <a:prstGeom prst="rect">
              <a:avLst/>
            </a:prstGeom>
          </p:spPr>
        </p:pic>
        <p:pic>
          <p:nvPicPr>
            <p:cNvPr id="6" name="Picture 5">
              <a:extLst>
                <a:ext uri="{FF2B5EF4-FFF2-40B4-BE49-F238E27FC236}">
                  <a16:creationId xmlns="" xmlns:a16="http://schemas.microsoft.com/office/drawing/2014/main" id="{13A8F44F-0F3C-87FC-617D-BF45F4EDE080}"/>
                </a:ext>
              </a:extLst>
            </p:cNvPr>
            <p:cNvPicPr>
              <a:picLocks noChangeAspect="1"/>
            </p:cNvPicPr>
            <p:nvPr/>
          </p:nvPicPr>
          <p:blipFill>
            <a:blip r:embed="rId3" cstate="email"/>
            <a:stretch>
              <a:fillRect/>
            </a:stretch>
          </p:blipFill>
          <p:spPr>
            <a:xfrm>
              <a:off x="455091" y="5255679"/>
              <a:ext cx="1865908" cy="432105"/>
            </a:xfrm>
            <a:prstGeom prst="rect">
              <a:avLst/>
            </a:prstGeom>
          </p:spPr>
        </p:pic>
      </p:grpSp>
      <p:pic>
        <p:nvPicPr>
          <p:cNvPr id="7" name="Picture 6">
            <a:extLst>
              <a:ext uri="{FF2B5EF4-FFF2-40B4-BE49-F238E27FC236}">
                <a16:creationId xmlns="" xmlns:a16="http://schemas.microsoft.com/office/drawing/2014/main" id="{E1B074A2-A180-BBF9-2303-AB86AF630B9D}"/>
              </a:ext>
            </a:extLst>
          </p:cNvPr>
          <p:cNvPicPr>
            <a:picLocks noChangeAspect="1"/>
          </p:cNvPicPr>
          <p:nvPr/>
        </p:nvPicPr>
        <p:blipFill>
          <a:blip r:embed="rId4" cstate="email"/>
          <a:stretch>
            <a:fillRect/>
          </a:stretch>
        </p:blipFill>
        <p:spPr>
          <a:xfrm>
            <a:off x="6200169" y="2095093"/>
            <a:ext cx="5263458" cy="3474712"/>
          </a:xfrm>
          <a:prstGeom prst="rect">
            <a:avLst/>
          </a:prstGeom>
        </p:spPr>
      </p:pic>
      <p:sp>
        <p:nvSpPr>
          <p:cNvPr id="8" name="TextBox 7">
            <a:extLst>
              <a:ext uri="{FF2B5EF4-FFF2-40B4-BE49-F238E27FC236}">
                <a16:creationId xmlns="" xmlns:a16="http://schemas.microsoft.com/office/drawing/2014/main" id="{DB89BA28-B73B-12AB-6A73-C7AC8991DF94}"/>
              </a:ext>
            </a:extLst>
          </p:cNvPr>
          <p:cNvSpPr txBox="1"/>
          <p:nvPr/>
        </p:nvSpPr>
        <p:spPr>
          <a:xfrm>
            <a:off x="742233" y="1668622"/>
            <a:ext cx="5800562" cy="415498"/>
          </a:xfrm>
          <a:prstGeom prst="rect">
            <a:avLst/>
          </a:prstGeom>
          <a:noFill/>
        </p:spPr>
        <p:txBody>
          <a:bodyPr wrap="none" rtlCol="0">
            <a:spAutoFit/>
          </a:bodyPr>
          <a:lstStyle/>
          <a:p>
            <a:r>
              <a:rPr lang="en-US" dirty="0" err="1"/>
              <a:t>MicroLED</a:t>
            </a:r>
            <a:r>
              <a:rPr lang="en-US" dirty="0"/>
              <a:t> based smart glasses 20 deg FOV full color</a:t>
            </a:r>
          </a:p>
        </p:txBody>
      </p:sp>
      <p:sp>
        <p:nvSpPr>
          <p:cNvPr id="9" name="TextBox 8">
            <a:extLst>
              <a:ext uri="{FF2B5EF4-FFF2-40B4-BE49-F238E27FC236}">
                <a16:creationId xmlns="" xmlns:a16="http://schemas.microsoft.com/office/drawing/2014/main" id="{8EADE9BC-9B0D-5AD7-0EFB-1862DA659347}"/>
              </a:ext>
            </a:extLst>
          </p:cNvPr>
          <p:cNvSpPr txBox="1"/>
          <p:nvPr/>
        </p:nvSpPr>
        <p:spPr>
          <a:xfrm>
            <a:off x="6412861" y="1668622"/>
            <a:ext cx="5271443" cy="415498"/>
          </a:xfrm>
          <a:prstGeom prst="rect">
            <a:avLst/>
          </a:prstGeom>
          <a:noFill/>
        </p:spPr>
        <p:txBody>
          <a:bodyPr wrap="none" rtlCol="0">
            <a:spAutoFit/>
          </a:bodyPr>
          <a:lstStyle/>
          <a:p>
            <a:r>
              <a:rPr lang="en-US" dirty="0" err="1"/>
              <a:t>LCoS</a:t>
            </a:r>
            <a:r>
              <a:rPr lang="en-US" dirty="0"/>
              <a:t> based smart glasses 20 deg FOV full color</a:t>
            </a:r>
          </a:p>
        </p:txBody>
      </p:sp>
      <p:pic>
        <p:nvPicPr>
          <p:cNvPr id="10" name="Picture 9">
            <a:extLst>
              <a:ext uri="{FF2B5EF4-FFF2-40B4-BE49-F238E27FC236}">
                <a16:creationId xmlns="" xmlns:a16="http://schemas.microsoft.com/office/drawing/2014/main" id="{8E5F39A6-931A-B112-52EA-1EEFD66C251A}"/>
              </a:ext>
            </a:extLst>
          </p:cNvPr>
          <p:cNvPicPr>
            <a:picLocks noChangeAspect="1"/>
          </p:cNvPicPr>
          <p:nvPr/>
        </p:nvPicPr>
        <p:blipFill>
          <a:blip r:embed="rId5" cstate="email"/>
          <a:stretch>
            <a:fillRect/>
          </a:stretch>
        </p:blipFill>
        <p:spPr>
          <a:xfrm>
            <a:off x="9095468" y="5006256"/>
            <a:ext cx="2094497" cy="432205"/>
          </a:xfrm>
          <a:prstGeom prst="rect">
            <a:avLst/>
          </a:prstGeom>
        </p:spPr>
      </p:pic>
      <p:pic>
        <p:nvPicPr>
          <p:cNvPr id="9218" name="Picture 2">
            <a:extLst>
              <a:ext uri="{FF2B5EF4-FFF2-40B4-BE49-F238E27FC236}">
                <a16:creationId xmlns="" xmlns:a16="http://schemas.microsoft.com/office/drawing/2014/main" id="{048F9DD0-2318-5595-B224-1F0F03083209}"/>
              </a:ext>
            </a:extLst>
          </p:cNvPr>
          <p:cNvPicPr>
            <a:picLocks noChangeAspect="1" noChangeArrowheads="1"/>
          </p:cNvPicPr>
          <p:nvPr/>
        </p:nvPicPr>
        <p:blipFill>
          <a:blip r:embed="rId6" cstate="email">
            <a:extLst>
              <a:ext uri="{28A0092B-C50C-407E-A947-70E740481C1C}">
                <a14:useLocalDpi xmlns="" xmlns:a14="http://schemas.microsoft.com/office/drawing/2010/main" val="0"/>
              </a:ext>
            </a:extLst>
          </a:blip>
          <a:srcRect/>
          <a:stretch>
            <a:fillRect/>
          </a:stretch>
        </p:blipFill>
        <p:spPr bwMode="auto">
          <a:xfrm>
            <a:off x="1399353" y="786044"/>
            <a:ext cx="3462113" cy="557608"/>
          </a:xfrm>
          <a:prstGeom prst="rect">
            <a:avLst/>
          </a:prstGeom>
          <a:noFill/>
          <a:extLst>
            <a:ext uri="{909E8E84-426E-40DD-AFC4-6F175D3DCCD1}">
              <a14:hiddenFill xmlns="" xmlns:a14="http://schemas.microsoft.com/office/drawing/2010/main">
                <a:solidFill>
                  <a:srgbClr val="FFFFFF"/>
                </a:solidFill>
              </a14:hiddenFill>
            </a:ext>
          </a:extLst>
        </p:spPr>
      </p:pic>
      <p:pic>
        <p:nvPicPr>
          <p:cNvPr id="9220" name="Picture 4" descr="The Brands: Ray-Ban and Meta launch new ...">
            <a:extLst>
              <a:ext uri="{FF2B5EF4-FFF2-40B4-BE49-F238E27FC236}">
                <a16:creationId xmlns="" xmlns:a16="http://schemas.microsoft.com/office/drawing/2014/main" id="{30768A3A-9B6F-64DF-74A7-C52577720F9E}"/>
              </a:ext>
            </a:extLst>
          </p:cNvPr>
          <p:cNvPicPr>
            <a:picLocks noChangeAspect="1" noChangeArrowheads="1"/>
          </p:cNvPicPr>
          <p:nvPr/>
        </p:nvPicPr>
        <p:blipFill>
          <a:blip r:embed="rId7" cstate="email">
            <a:extLst>
              <a:ext uri="{28A0092B-C50C-407E-A947-70E740481C1C}">
                <a14:useLocalDpi xmlns="" xmlns:a14="http://schemas.microsoft.com/office/drawing/2010/main" val="0"/>
              </a:ext>
            </a:extLst>
          </a:blip>
          <a:srcRect/>
          <a:stretch>
            <a:fillRect/>
          </a:stretch>
        </p:blipFill>
        <p:spPr bwMode="auto">
          <a:xfrm>
            <a:off x="6772186" y="375759"/>
            <a:ext cx="3462113" cy="1292864"/>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Oval 13">
            <a:extLst>
              <a:ext uri="{FF2B5EF4-FFF2-40B4-BE49-F238E27FC236}">
                <a16:creationId xmlns="" xmlns:a16="http://schemas.microsoft.com/office/drawing/2014/main" id="{B65D3C0E-A400-B19B-3B02-F18EAB3F4EAE}"/>
              </a:ext>
            </a:extLst>
          </p:cNvPr>
          <p:cNvSpPr/>
          <p:nvPr/>
        </p:nvSpPr>
        <p:spPr>
          <a:xfrm>
            <a:off x="3020392" y="2183776"/>
            <a:ext cx="1240809" cy="121948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 xmlns:a16="http://schemas.microsoft.com/office/drawing/2014/main" id="{B2512696-ABCD-7C0E-B10E-9EEA57174801}"/>
              </a:ext>
            </a:extLst>
          </p:cNvPr>
          <p:cNvSpPr/>
          <p:nvPr/>
        </p:nvSpPr>
        <p:spPr>
          <a:xfrm>
            <a:off x="7743756" y="2397114"/>
            <a:ext cx="1240809" cy="121948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05384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62239E9D-9F39-AE44-1506-1FC728DB41E1}"/>
              </a:ext>
            </a:extLst>
          </p:cNvPr>
          <p:cNvSpPr/>
          <p:nvPr/>
        </p:nvSpPr>
        <p:spPr>
          <a:xfrm>
            <a:off x="0" y="0"/>
            <a:ext cx="12190413" cy="685958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4" name="Picture 3">
            <a:extLst>
              <a:ext uri="{FF2B5EF4-FFF2-40B4-BE49-F238E27FC236}">
                <a16:creationId xmlns="" xmlns:a16="http://schemas.microsoft.com/office/drawing/2014/main" id="{C1E957C5-D448-F88A-8C7B-91ACB335C171}"/>
              </a:ext>
            </a:extLst>
          </p:cNvPr>
          <p:cNvPicPr>
            <a:picLocks noChangeAspect="1"/>
          </p:cNvPicPr>
          <p:nvPr/>
        </p:nvPicPr>
        <p:blipFill>
          <a:blip r:embed="rId2" cstate="email"/>
          <a:stretch>
            <a:fillRect/>
          </a:stretch>
        </p:blipFill>
        <p:spPr>
          <a:xfrm>
            <a:off x="2017074" y="873199"/>
            <a:ext cx="7813803" cy="5113190"/>
          </a:xfrm>
          <a:prstGeom prst="rect">
            <a:avLst/>
          </a:prstGeom>
        </p:spPr>
      </p:pic>
      <p:pic>
        <p:nvPicPr>
          <p:cNvPr id="3" name="Picture 2">
            <a:extLst>
              <a:ext uri="{FF2B5EF4-FFF2-40B4-BE49-F238E27FC236}">
                <a16:creationId xmlns="" xmlns:a16="http://schemas.microsoft.com/office/drawing/2014/main" id="{3AA42233-5AFF-5BE4-A335-9B6D2255B200}"/>
              </a:ext>
            </a:extLst>
          </p:cNvPr>
          <p:cNvPicPr>
            <a:picLocks noChangeAspect="1"/>
          </p:cNvPicPr>
          <p:nvPr/>
        </p:nvPicPr>
        <p:blipFill>
          <a:blip r:embed="rId3" cstate="email"/>
          <a:stretch>
            <a:fillRect/>
          </a:stretch>
        </p:blipFill>
        <p:spPr>
          <a:xfrm>
            <a:off x="1683296" y="258860"/>
            <a:ext cx="8419947" cy="5788489"/>
          </a:xfrm>
          <a:prstGeom prst="rect">
            <a:avLst/>
          </a:prstGeom>
        </p:spPr>
      </p:pic>
      <p:pic>
        <p:nvPicPr>
          <p:cNvPr id="5" name="Picture 4">
            <a:extLst>
              <a:ext uri="{FF2B5EF4-FFF2-40B4-BE49-F238E27FC236}">
                <a16:creationId xmlns="" xmlns:a16="http://schemas.microsoft.com/office/drawing/2014/main" id="{AF959E9B-3087-8FEF-8CE2-CD089D94E22F}"/>
              </a:ext>
            </a:extLst>
          </p:cNvPr>
          <p:cNvPicPr>
            <a:picLocks noChangeAspect="1"/>
          </p:cNvPicPr>
          <p:nvPr/>
        </p:nvPicPr>
        <p:blipFill>
          <a:blip r:embed="rId4" cstate="email"/>
          <a:stretch>
            <a:fillRect/>
          </a:stretch>
        </p:blipFill>
        <p:spPr>
          <a:xfrm>
            <a:off x="283778" y="2685405"/>
            <a:ext cx="10808602" cy="3708944"/>
          </a:xfrm>
          <a:prstGeom prst="rect">
            <a:avLst/>
          </a:prstGeom>
        </p:spPr>
      </p:pic>
      <p:pic>
        <p:nvPicPr>
          <p:cNvPr id="6" name="Picture 5">
            <a:extLst>
              <a:ext uri="{FF2B5EF4-FFF2-40B4-BE49-F238E27FC236}">
                <a16:creationId xmlns="" xmlns:a16="http://schemas.microsoft.com/office/drawing/2014/main" id="{5E260B7D-00DB-60E4-FDF3-E32CF4F15CE3}"/>
              </a:ext>
            </a:extLst>
          </p:cNvPr>
          <p:cNvPicPr>
            <a:picLocks noChangeAspect="1"/>
          </p:cNvPicPr>
          <p:nvPr/>
        </p:nvPicPr>
        <p:blipFill>
          <a:blip r:embed="rId5" cstate="email"/>
          <a:stretch>
            <a:fillRect/>
          </a:stretch>
        </p:blipFill>
        <p:spPr>
          <a:xfrm>
            <a:off x="555371" y="465240"/>
            <a:ext cx="10033640" cy="5985627"/>
          </a:xfrm>
          <a:prstGeom prst="rect">
            <a:avLst/>
          </a:prstGeom>
        </p:spPr>
      </p:pic>
      <p:pic>
        <p:nvPicPr>
          <p:cNvPr id="7" name="Picture 6">
            <a:extLst>
              <a:ext uri="{FF2B5EF4-FFF2-40B4-BE49-F238E27FC236}">
                <a16:creationId xmlns="" xmlns:a16="http://schemas.microsoft.com/office/drawing/2014/main" id="{EC5365CE-F030-739E-648D-DF8A6DD11C4C}"/>
              </a:ext>
            </a:extLst>
          </p:cNvPr>
          <p:cNvPicPr>
            <a:picLocks noChangeAspect="1"/>
          </p:cNvPicPr>
          <p:nvPr/>
        </p:nvPicPr>
        <p:blipFill>
          <a:blip r:embed="rId6" cstate="email"/>
          <a:stretch>
            <a:fillRect/>
          </a:stretch>
        </p:blipFill>
        <p:spPr>
          <a:xfrm>
            <a:off x="1299021" y="1209833"/>
            <a:ext cx="10756202" cy="5167086"/>
          </a:xfrm>
          <a:prstGeom prst="rect">
            <a:avLst/>
          </a:prstGeom>
        </p:spPr>
      </p:pic>
    </p:spTree>
    <p:extLst>
      <p:ext uri="{BB962C8B-B14F-4D97-AF65-F5344CB8AC3E}">
        <p14:creationId xmlns="" xmlns:p14="http://schemas.microsoft.com/office/powerpoint/2010/main" val="201347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B7363D1-7FE9-6EB9-63F7-DD018A741278}"/>
              </a:ext>
            </a:extLst>
          </p:cNvPr>
          <p:cNvPicPr>
            <a:picLocks noChangeAspect="1"/>
          </p:cNvPicPr>
          <p:nvPr/>
        </p:nvPicPr>
        <p:blipFill>
          <a:blip r:embed="rId2" cstate="email"/>
          <a:stretch>
            <a:fillRect/>
          </a:stretch>
        </p:blipFill>
        <p:spPr>
          <a:xfrm>
            <a:off x="233052" y="111793"/>
            <a:ext cx="9509799" cy="6277039"/>
          </a:xfrm>
          <a:prstGeom prst="rect">
            <a:avLst/>
          </a:prstGeom>
        </p:spPr>
      </p:pic>
    </p:spTree>
    <p:extLst>
      <p:ext uri="{BB962C8B-B14F-4D97-AF65-F5344CB8AC3E}">
        <p14:creationId xmlns="" xmlns:p14="http://schemas.microsoft.com/office/powerpoint/2010/main" val="30215971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74946DA7-9331-6161-FB89-0ECAE33EF509}"/>
              </a:ext>
            </a:extLst>
          </p:cNvPr>
          <p:cNvSpPr/>
          <p:nvPr/>
        </p:nvSpPr>
        <p:spPr>
          <a:xfrm>
            <a:off x="0" y="0"/>
            <a:ext cx="12190413" cy="685958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 </a:t>
            </a:r>
          </a:p>
        </p:txBody>
      </p:sp>
      <p:pic>
        <p:nvPicPr>
          <p:cNvPr id="4" name="Picture 3">
            <a:extLst>
              <a:ext uri="{FF2B5EF4-FFF2-40B4-BE49-F238E27FC236}">
                <a16:creationId xmlns="" xmlns:a16="http://schemas.microsoft.com/office/drawing/2014/main" id="{14F35458-DFA1-83A1-5AB4-ADBB11A01316}"/>
              </a:ext>
            </a:extLst>
          </p:cNvPr>
          <p:cNvPicPr>
            <a:picLocks noChangeAspect="1"/>
          </p:cNvPicPr>
          <p:nvPr/>
        </p:nvPicPr>
        <p:blipFill>
          <a:blip r:embed="rId2" cstate="email"/>
          <a:stretch>
            <a:fillRect/>
          </a:stretch>
        </p:blipFill>
        <p:spPr>
          <a:xfrm>
            <a:off x="6045029" y="195028"/>
            <a:ext cx="5951950" cy="6469533"/>
          </a:xfrm>
          <a:prstGeom prst="rect">
            <a:avLst/>
          </a:prstGeom>
        </p:spPr>
      </p:pic>
      <p:pic>
        <p:nvPicPr>
          <p:cNvPr id="5" name="Picture 4">
            <a:extLst>
              <a:ext uri="{FF2B5EF4-FFF2-40B4-BE49-F238E27FC236}">
                <a16:creationId xmlns="" xmlns:a16="http://schemas.microsoft.com/office/drawing/2014/main" id="{6FA142E2-0F9E-A8D6-F69C-95E16D76F2C4}"/>
              </a:ext>
            </a:extLst>
          </p:cNvPr>
          <p:cNvPicPr>
            <a:picLocks noChangeAspect="1"/>
          </p:cNvPicPr>
          <p:nvPr/>
        </p:nvPicPr>
        <p:blipFill>
          <a:blip r:embed="rId3" cstate="email"/>
          <a:stretch>
            <a:fillRect/>
          </a:stretch>
        </p:blipFill>
        <p:spPr>
          <a:xfrm>
            <a:off x="121099" y="248828"/>
            <a:ext cx="5758515" cy="6361932"/>
          </a:xfrm>
          <a:prstGeom prst="rect">
            <a:avLst/>
          </a:prstGeom>
        </p:spPr>
      </p:pic>
    </p:spTree>
    <p:extLst>
      <p:ext uri="{BB962C8B-B14F-4D97-AF65-F5344CB8AC3E}">
        <p14:creationId xmlns="" xmlns:p14="http://schemas.microsoft.com/office/powerpoint/2010/main" val="6411942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7988CAE1-96C8-805E-3D8A-2321D2966075}"/>
              </a:ext>
            </a:extLst>
          </p:cNvPr>
          <p:cNvPicPr>
            <a:picLocks noChangeAspect="1"/>
          </p:cNvPicPr>
          <p:nvPr/>
        </p:nvPicPr>
        <p:blipFill>
          <a:blip r:embed="rId2" cstate="email"/>
          <a:stretch>
            <a:fillRect/>
          </a:stretch>
        </p:blipFill>
        <p:spPr>
          <a:xfrm>
            <a:off x="895890" y="474006"/>
            <a:ext cx="10066485" cy="5560329"/>
          </a:xfrm>
          <a:prstGeom prst="rect">
            <a:avLst/>
          </a:prstGeom>
        </p:spPr>
      </p:pic>
      <p:pic>
        <p:nvPicPr>
          <p:cNvPr id="2" name="Picture 1">
            <a:extLst>
              <a:ext uri="{FF2B5EF4-FFF2-40B4-BE49-F238E27FC236}">
                <a16:creationId xmlns="" xmlns:a16="http://schemas.microsoft.com/office/drawing/2014/main" id="{72ABC70F-D0DC-89F3-EFDA-73ABCB83ABE3}"/>
              </a:ext>
            </a:extLst>
          </p:cNvPr>
          <p:cNvPicPr>
            <a:picLocks noChangeAspect="1"/>
          </p:cNvPicPr>
          <p:nvPr/>
        </p:nvPicPr>
        <p:blipFill>
          <a:blip r:embed="rId3" cstate="email"/>
          <a:stretch>
            <a:fillRect/>
          </a:stretch>
        </p:blipFill>
        <p:spPr>
          <a:xfrm>
            <a:off x="2565066" y="876503"/>
            <a:ext cx="7060281" cy="5106582"/>
          </a:xfrm>
          <a:prstGeom prst="rect">
            <a:avLst/>
          </a:prstGeom>
        </p:spPr>
      </p:pic>
    </p:spTree>
    <p:extLst>
      <p:ext uri="{BB962C8B-B14F-4D97-AF65-F5344CB8AC3E}">
        <p14:creationId xmlns="" xmlns:p14="http://schemas.microsoft.com/office/powerpoint/2010/main" val="248933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a:bodyPr>
          <a:lstStyle/>
          <a:p>
            <a:r>
              <a:rPr lang="zh-TW" altLang="en-US" sz="3600" b="1" dirty="0">
                <a:cs typeface="Montserrat" charset="0"/>
              </a:rPr>
              <a:t>免責聲明 </a:t>
            </a:r>
            <a:r>
              <a:rPr lang="en-US" altLang="zh-TW" sz="3600" b="1" dirty="0">
                <a:latin typeface="Times New Roman" panose="02020603050405020304" pitchFamily="18" charset="0"/>
                <a:cs typeface="Times New Roman" panose="02020603050405020304" pitchFamily="18" charset="0"/>
              </a:rPr>
              <a:t>Disclaimer</a:t>
            </a:r>
            <a:endParaRPr lang="zh-TW" altLang="en-US" sz="3600" b="1" dirty="0">
              <a:latin typeface="Times New Roman" panose="02020603050405020304" pitchFamily="18" charset="0"/>
              <a:cs typeface="Times New Roman" panose="02020603050405020304" pitchFamily="18" charset="0"/>
            </a:endParaRPr>
          </a:p>
        </p:txBody>
      </p:sp>
      <p:sp>
        <p:nvSpPr>
          <p:cNvPr id="6" name="內容版面配置區 2"/>
          <p:cNvSpPr>
            <a:spLocks noGrp="1"/>
          </p:cNvSpPr>
          <p:nvPr>
            <p:ph idx="1"/>
          </p:nvPr>
        </p:nvSpPr>
        <p:spPr>
          <a:xfrm>
            <a:off x="251520" y="1268760"/>
            <a:ext cx="11460310" cy="4968552"/>
          </a:xfrm>
        </p:spPr>
        <p:txBody>
          <a:bodyPr>
            <a:normAutofit/>
          </a:bodyPr>
          <a:lstStyle/>
          <a:p>
            <a:pPr algn="just">
              <a:buFont typeface="Wingdings" pitchFamily="2" charset="2"/>
              <a:buChar char="Ø"/>
            </a:pPr>
            <a:r>
              <a:rPr lang="zh-TW" altLang="en-US" sz="3200" dirty="0"/>
              <a:t>本簡報資料所提供之資訊，包含所有前瞻性的看法，本公司不因任何新事件或任何狀況的產生而負有更新或修正本簡報資料內容之責任。</a:t>
            </a:r>
            <a:endParaRPr lang="en-US" altLang="zh-TW" sz="3200" dirty="0"/>
          </a:p>
          <a:p>
            <a:pPr algn="just">
              <a:buFont typeface="Wingdings" pitchFamily="2" charset="2"/>
              <a:buChar char="Ø"/>
            </a:pPr>
            <a:endParaRPr lang="zh-TW" altLang="en-US" sz="3200" dirty="0"/>
          </a:p>
          <a:p>
            <a:pPr algn="just">
              <a:buFont typeface="Wingdings" pitchFamily="2" charset="2"/>
              <a:buChar char="Ø"/>
            </a:pPr>
            <a:r>
              <a:rPr lang="zh-TW" altLang="en-US" sz="3200" dirty="0"/>
              <a:t>投資人不應將上述前瞻性資訊解釋為具有法律約束力的承諾，而以有可能修正的彈性資訊視之。本簡報資料中所提供之資訊並未明示或暗示表達或保證其具有正確性、完整性或可靠性，亦不代表本公司產業狀況或後續重大發展的完整論述。</a:t>
            </a: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pPr/>
              <a:t>2</a:t>
            </a:fld>
            <a:endParaRPr lang="zh-TW" altLang="en-US"/>
          </a:p>
        </p:txBody>
      </p:sp>
      <p:sp>
        <p:nvSpPr>
          <p:cNvPr id="7" name="矩形 6"/>
          <p:cNvSpPr/>
          <p:nvPr/>
        </p:nvSpPr>
        <p:spPr>
          <a:xfrm>
            <a:off x="5971622" y="3221251"/>
            <a:ext cx="245580" cy="415498"/>
          </a:xfrm>
          <a:prstGeom prst="rect">
            <a:avLst/>
          </a:prstGeom>
        </p:spPr>
        <p:txBody>
          <a:bodyPr wrap="none">
            <a:spAutoFit/>
          </a:bodyPr>
          <a:lstStyle/>
          <a:p>
            <a:r>
              <a:rPr lang="zh-TW" altLang="en-US" dirty="0"/>
              <a:t> </a:t>
            </a:r>
          </a:p>
        </p:txBody>
      </p:sp>
      <p:sp>
        <p:nvSpPr>
          <p:cNvPr id="8" name="矩形 7"/>
          <p:cNvSpPr/>
          <p:nvPr/>
        </p:nvSpPr>
        <p:spPr>
          <a:xfrm>
            <a:off x="5971622" y="3221251"/>
            <a:ext cx="245580" cy="415498"/>
          </a:xfrm>
          <a:prstGeom prst="rect">
            <a:avLst/>
          </a:prstGeom>
        </p:spPr>
        <p:txBody>
          <a:bodyPr wrap="none">
            <a:spAutoFit/>
          </a:bodyPr>
          <a:lstStyle/>
          <a:p>
            <a:r>
              <a:rPr lang="zh-TW" altLang="en-US" dirty="0"/>
              <a:t> </a:t>
            </a:r>
          </a:p>
        </p:txBody>
      </p:sp>
      <p:sp>
        <p:nvSpPr>
          <p:cNvPr id="9" name="矩形 8"/>
          <p:cNvSpPr/>
          <p:nvPr/>
        </p:nvSpPr>
        <p:spPr>
          <a:xfrm>
            <a:off x="5971622" y="3221251"/>
            <a:ext cx="245580" cy="415498"/>
          </a:xfrm>
          <a:prstGeom prst="rect">
            <a:avLst/>
          </a:prstGeom>
        </p:spPr>
        <p:txBody>
          <a:bodyPr wrap="none">
            <a:spAutoFit/>
          </a:bodyPr>
          <a:lstStyle/>
          <a:p>
            <a:r>
              <a:rPr lang="zh-TW" altLang="en-US" dirty="0"/>
              <a:t> </a:t>
            </a:r>
          </a:p>
        </p:txBody>
      </p:sp>
    </p:spTree>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D1C608-D272-44CF-9084-1199444C57A2}"/>
              </a:ext>
            </a:extLst>
          </p:cNvPr>
          <p:cNvSpPr>
            <a:spLocks noGrp="1"/>
          </p:cNvSpPr>
          <p:nvPr>
            <p:ph type="title"/>
          </p:nvPr>
        </p:nvSpPr>
        <p:spPr>
          <a:xfrm>
            <a:off x="1176086" y="-253044"/>
            <a:ext cx="9901127" cy="1478377"/>
          </a:xfrm>
        </p:spPr>
        <p:txBody>
          <a:bodyPr>
            <a:normAutofit/>
          </a:bodyPr>
          <a:lstStyle/>
          <a:p>
            <a:r>
              <a:rPr lang="en-US" altLang="zh-TW" sz="2799" dirty="0"/>
              <a:t>Meta Orion AI smart glasses (Optics&gt;65%) </a:t>
            </a:r>
            <a:r>
              <a:rPr lang="en-US" altLang="zh-TW" sz="3200" dirty="0"/>
              <a:t>2025</a:t>
            </a:r>
            <a:endParaRPr lang="zh-TW" altLang="en-US" sz="3200" dirty="0"/>
          </a:p>
        </p:txBody>
      </p:sp>
      <p:sp>
        <p:nvSpPr>
          <p:cNvPr id="3" name="Content Placeholder 2">
            <a:extLst>
              <a:ext uri="{FF2B5EF4-FFF2-40B4-BE49-F238E27FC236}">
                <a16:creationId xmlns="" xmlns:a16="http://schemas.microsoft.com/office/drawing/2014/main" id="{92915741-FD4F-56B4-E02A-1EC4DE4988B5}"/>
              </a:ext>
            </a:extLst>
          </p:cNvPr>
          <p:cNvSpPr>
            <a:spLocks noGrp="1"/>
          </p:cNvSpPr>
          <p:nvPr>
            <p:ph idx="1"/>
          </p:nvPr>
        </p:nvSpPr>
        <p:spPr>
          <a:xfrm>
            <a:off x="376556" y="1487395"/>
            <a:ext cx="2971926" cy="3884800"/>
          </a:xfrm>
        </p:spPr>
        <p:txBody>
          <a:bodyPr>
            <a:normAutofit fontScale="55000" lnSpcReduction="20000"/>
          </a:bodyPr>
          <a:lstStyle/>
          <a:p>
            <a:r>
              <a:rPr lang="en-US" altLang="zh-TW" dirty="0"/>
              <a:t>Micro-LED Light Engine </a:t>
            </a:r>
          </a:p>
          <a:p>
            <a:r>
              <a:rPr lang="en-US" altLang="zh-TW" dirty="0" err="1"/>
              <a:t>SiC</a:t>
            </a:r>
            <a:r>
              <a:rPr lang="en-US" altLang="zh-TW" dirty="0"/>
              <a:t> carbide waveguide (n=2.6) </a:t>
            </a:r>
          </a:p>
          <a:p>
            <a:r>
              <a:rPr lang="en-US" altLang="zh-TW" dirty="0"/>
              <a:t>7 cameras</a:t>
            </a:r>
          </a:p>
          <a:p>
            <a:r>
              <a:rPr lang="en-US" altLang="zh-TW" dirty="0"/>
              <a:t>Eye  tracking</a:t>
            </a:r>
          </a:p>
          <a:p>
            <a:r>
              <a:rPr lang="en-US" altLang="zh-TW" dirty="0"/>
              <a:t>Hand tracking</a:t>
            </a:r>
          </a:p>
          <a:p>
            <a:r>
              <a:rPr lang="en-US" altLang="zh-TW" dirty="0"/>
              <a:t>Whist band</a:t>
            </a:r>
          </a:p>
          <a:p>
            <a:r>
              <a:rPr lang="en-US" altLang="zh-TW" dirty="0"/>
              <a:t>Magnesium frame</a:t>
            </a:r>
          </a:p>
          <a:p>
            <a:r>
              <a:rPr lang="en-US" altLang="zh-TW" dirty="0"/>
              <a:t>Wi-Fi power bunk</a:t>
            </a:r>
          </a:p>
          <a:p>
            <a:endParaRPr lang="zh-TW" altLang="en-US" dirty="0"/>
          </a:p>
        </p:txBody>
      </p:sp>
      <p:pic>
        <p:nvPicPr>
          <p:cNvPr id="7" name="Picture 6">
            <a:extLst>
              <a:ext uri="{FF2B5EF4-FFF2-40B4-BE49-F238E27FC236}">
                <a16:creationId xmlns="" xmlns:a16="http://schemas.microsoft.com/office/drawing/2014/main" id="{3ADED8B1-7937-FEFA-34F0-6E980B295B71}"/>
              </a:ext>
            </a:extLst>
          </p:cNvPr>
          <p:cNvPicPr>
            <a:picLocks noChangeAspect="1"/>
          </p:cNvPicPr>
          <p:nvPr/>
        </p:nvPicPr>
        <p:blipFill>
          <a:blip r:embed="rId2" cstate="email"/>
          <a:stretch>
            <a:fillRect/>
          </a:stretch>
        </p:blipFill>
        <p:spPr>
          <a:xfrm>
            <a:off x="3440501" y="1225332"/>
            <a:ext cx="5054822" cy="3210408"/>
          </a:xfrm>
          <a:prstGeom prst="rect">
            <a:avLst/>
          </a:prstGeom>
        </p:spPr>
      </p:pic>
      <p:pic>
        <p:nvPicPr>
          <p:cNvPr id="9" name="Picture 8">
            <a:extLst>
              <a:ext uri="{FF2B5EF4-FFF2-40B4-BE49-F238E27FC236}">
                <a16:creationId xmlns="" xmlns:a16="http://schemas.microsoft.com/office/drawing/2014/main" id="{C455408D-461A-7531-7B60-4E686A2D4263}"/>
              </a:ext>
            </a:extLst>
          </p:cNvPr>
          <p:cNvPicPr>
            <a:picLocks noChangeAspect="1"/>
          </p:cNvPicPr>
          <p:nvPr/>
        </p:nvPicPr>
        <p:blipFill>
          <a:blip r:embed="rId3" cstate="email"/>
          <a:stretch>
            <a:fillRect/>
          </a:stretch>
        </p:blipFill>
        <p:spPr>
          <a:xfrm>
            <a:off x="6058801" y="4885862"/>
            <a:ext cx="2509799" cy="1558370"/>
          </a:xfrm>
          <a:prstGeom prst="rect">
            <a:avLst/>
          </a:prstGeom>
        </p:spPr>
      </p:pic>
      <p:pic>
        <p:nvPicPr>
          <p:cNvPr id="11" name="Picture 10">
            <a:extLst>
              <a:ext uri="{FF2B5EF4-FFF2-40B4-BE49-F238E27FC236}">
                <a16:creationId xmlns="" xmlns:a16="http://schemas.microsoft.com/office/drawing/2014/main" id="{5E638FAF-80F1-7074-D133-DE1B6276E598}"/>
              </a:ext>
            </a:extLst>
          </p:cNvPr>
          <p:cNvPicPr>
            <a:picLocks noChangeAspect="1"/>
          </p:cNvPicPr>
          <p:nvPr/>
        </p:nvPicPr>
        <p:blipFill>
          <a:blip r:embed="rId4" cstate="email"/>
          <a:stretch>
            <a:fillRect/>
          </a:stretch>
        </p:blipFill>
        <p:spPr>
          <a:xfrm>
            <a:off x="3109304" y="4936881"/>
            <a:ext cx="2219479" cy="1605312"/>
          </a:xfrm>
          <a:prstGeom prst="rect">
            <a:avLst/>
          </a:prstGeom>
        </p:spPr>
      </p:pic>
      <p:pic>
        <p:nvPicPr>
          <p:cNvPr id="13" name="Picture 12">
            <a:extLst>
              <a:ext uri="{FF2B5EF4-FFF2-40B4-BE49-F238E27FC236}">
                <a16:creationId xmlns="" xmlns:a16="http://schemas.microsoft.com/office/drawing/2014/main" id="{B891E0BB-2915-0904-72D0-6098F14B8C95}"/>
              </a:ext>
            </a:extLst>
          </p:cNvPr>
          <p:cNvPicPr>
            <a:picLocks noChangeAspect="1"/>
          </p:cNvPicPr>
          <p:nvPr/>
        </p:nvPicPr>
        <p:blipFill>
          <a:blip r:embed="rId5" cstate="email"/>
          <a:stretch>
            <a:fillRect/>
          </a:stretch>
        </p:blipFill>
        <p:spPr>
          <a:xfrm>
            <a:off x="9298617" y="4117365"/>
            <a:ext cx="2538060" cy="1788262"/>
          </a:xfrm>
          <a:prstGeom prst="rect">
            <a:avLst/>
          </a:prstGeom>
        </p:spPr>
      </p:pic>
      <p:pic>
        <p:nvPicPr>
          <p:cNvPr id="15" name="Picture 14">
            <a:extLst>
              <a:ext uri="{FF2B5EF4-FFF2-40B4-BE49-F238E27FC236}">
                <a16:creationId xmlns="" xmlns:a16="http://schemas.microsoft.com/office/drawing/2014/main" id="{5B7065ED-545E-44D9-F381-581895412597}"/>
              </a:ext>
            </a:extLst>
          </p:cNvPr>
          <p:cNvPicPr>
            <a:picLocks noChangeAspect="1"/>
          </p:cNvPicPr>
          <p:nvPr/>
        </p:nvPicPr>
        <p:blipFill>
          <a:blip r:embed="rId6" cstate="email"/>
          <a:stretch>
            <a:fillRect/>
          </a:stretch>
        </p:blipFill>
        <p:spPr>
          <a:xfrm>
            <a:off x="9145485" y="1665431"/>
            <a:ext cx="2844325" cy="1595033"/>
          </a:xfrm>
          <a:prstGeom prst="rect">
            <a:avLst/>
          </a:prstGeom>
        </p:spPr>
      </p:pic>
    </p:spTree>
    <p:extLst>
      <p:ext uri="{BB962C8B-B14F-4D97-AF65-F5344CB8AC3E}">
        <p14:creationId xmlns="" xmlns:p14="http://schemas.microsoft.com/office/powerpoint/2010/main" val="31514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fade">
                                      <p:cBhvr>
                                        <p:cTn id="34" dur="5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fade">
                                      <p:cBhvr>
                                        <p:cTn id="39" dur="500"/>
                                        <p:tgtEl>
                                          <p:spTgt spid="3">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fade">
                                      <p:cBhvr>
                                        <p:cTn id="44" dur="500"/>
                                        <p:tgtEl>
                                          <p:spTgt spid="3">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fade">
                                      <p:cBhvr>
                                        <p:cTn id="49" dur="500"/>
                                        <p:tgtEl>
                                          <p:spTgt spid="3">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
                                            <p:txEl>
                                              <p:pRg st="5" end="5"/>
                                            </p:txEl>
                                          </p:spTgt>
                                        </p:tgtEl>
                                        <p:attrNameLst>
                                          <p:attrName>style.visibility</p:attrName>
                                        </p:attrNameLst>
                                      </p:cBhvr>
                                      <p:to>
                                        <p:strVal val="visible"/>
                                      </p:to>
                                    </p:set>
                                    <p:animEffect transition="in" filter="fade">
                                      <p:cBhvr>
                                        <p:cTn id="54" dur="500"/>
                                        <p:tgtEl>
                                          <p:spTgt spid="3">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animEffect transition="in" filter="fade">
                                      <p:cBhvr>
                                        <p:cTn id="59" dur="500"/>
                                        <p:tgtEl>
                                          <p:spTgt spid="3">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
                                            <p:txEl>
                                              <p:pRg st="7" end="7"/>
                                            </p:txEl>
                                          </p:spTgt>
                                        </p:tgtEl>
                                        <p:attrNameLst>
                                          <p:attrName>style.visibility</p:attrName>
                                        </p:attrNameLst>
                                      </p:cBhvr>
                                      <p:to>
                                        <p:strVal val="visible"/>
                                      </p:to>
                                    </p:set>
                                    <p:animEffect transition="in" filter="fade">
                                      <p:cBhvr>
                                        <p:cTn id="6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136C66-D211-3E0C-1286-019582863C23}"/>
              </a:ext>
            </a:extLst>
          </p:cNvPr>
          <p:cNvSpPr>
            <a:spLocks noGrp="1"/>
          </p:cNvSpPr>
          <p:nvPr>
            <p:ph type="title"/>
          </p:nvPr>
        </p:nvSpPr>
        <p:spPr>
          <a:xfrm>
            <a:off x="336650" y="-170606"/>
            <a:ext cx="10510430" cy="1325870"/>
          </a:xfrm>
        </p:spPr>
        <p:txBody>
          <a:bodyPr/>
          <a:lstStyle/>
          <a:p>
            <a:r>
              <a:rPr lang="en-US" altLang="zh-TW" dirty="0"/>
              <a:t>Android XR </a:t>
            </a:r>
            <a:endParaRPr lang="zh-TW" altLang="en-US" dirty="0"/>
          </a:p>
        </p:txBody>
      </p:sp>
      <p:pic>
        <p:nvPicPr>
          <p:cNvPr id="4" name="Picture 3">
            <a:extLst>
              <a:ext uri="{FF2B5EF4-FFF2-40B4-BE49-F238E27FC236}">
                <a16:creationId xmlns="" xmlns:a16="http://schemas.microsoft.com/office/drawing/2014/main" id="{EE534811-D1AC-457B-770D-114EA82CF43A}"/>
              </a:ext>
            </a:extLst>
          </p:cNvPr>
          <p:cNvPicPr>
            <a:picLocks noChangeAspect="1"/>
          </p:cNvPicPr>
          <p:nvPr/>
        </p:nvPicPr>
        <p:blipFill>
          <a:blip r:embed="rId2" cstate="email"/>
          <a:stretch>
            <a:fillRect/>
          </a:stretch>
        </p:blipFill>
        <p:spPr>
          <a:xfrm>
            <a:off x="290232" y="909514"/>
            <a:ext cx="5243473" cy="5378726"/>
          </a:xfrm>
          <a:prstGeom prst="rect">
            <a:avLst/>
          </a:prstGeom>
        </p:spPr>
      </p:pic>
      <p:pic>
        <p:nvPicPr>
          <p:cNvPr id="6" name="Picture 5">
            <a:extLst>
              <a:ext uri="{FF2B5EF4-FFF2-40B4-BE49-F238E27FC236}">
                <a16:creationId xmlns="" xmlns:a16="http://schemas.microsoft.com/office/drawing/2014/main" id="{92655C86-B8E4-10DF-4406-4DFF6DDB1B6F}"/>
              </a:ext>
            </a:extLst>
          </p:cNvPr>
          <p:cNvPicPr>
            <a:picLocks noChangeAspect="1"/>
          </p:cNvPicPr>
          <p:nvPr/>
        </p:nvPicPr>
        <p:blipFill>
          <a:blip r:embed="rId3" cstate="email"/>
          <a:stretch>
            <a:fillRect/>
          </a:stretch>
        </p:blipFill>
        <p:spPr>
          <a:xfrm>
            <a:off x="6599388" y="1155263"/>
            <a:ext cx="5170353" cy="3000085"/>
          </a:xfrm>
          <a:prstGeom prst="rect">
            <a:avLst/>
          </a:prstGeom>
        </p:spPr>
      </p:pic>
      <p:pic>
        <p:nvPicPr>
          <p:cNvPr id="10" name="Picture 9">
            <a:extLst>
              <a:ext uri="{FF2B5EF4-FFF2-40B4-BE49-F238E27FC236}">
                <a16:creationId xmlns="" xmlns:a16="http://schemas.microsoft.com/office/drawing/2014/main" id="{97313263-D9B4-4806-382A-8E5A55B00E4F}"/>
              </a:ext>
            </a:extLst>
          </p:cNvPr>
          <p:cNvPicPr>
            <a:picLocks noChangeAspect="1"/>
          </p:cNvPicPr>
          <p:nvPr/>
        </p:nvPicPr>
        <p:blipFill>
          <a:blip r:embed="rId4" cstate="email"/>
          <a:stretch>
            <a:fillRect/>
          </a:stretch>
        </p:blipFill>
        <p:spPr>
          <a:xfrm>
            <a:off x="5134085" y="4565825"/>
            <a:ext cx="7033618" cy="2178162"/>
          </a:xfrm>
          <a:prstGeom prst="rect">
            <a:avLst/>
          </a:prstGeom>
        </p:spPr>
      </p:pic>
      <p:pic>
        <p:nvPicPr>
          <p:cNvPr id="12" name="Picture 11">
            <a:extLst>
              <a:ext uri="{FF2B5EF4-FFF2-40B4-BE49-F238E27FC236}">
                <a16:creationId xmlns="" xmlns:a16="http://schemas.microsoft.com/office/drawing/2014/main" id="{655A1200-7B63-BB94-3087-AD33E2E0E378}"/>
              </a:ext>
            </a:extLst>
          </p:cNvPr>
          <p:cNvPicPr>
            <a:picLocks noChangeAspect="1"/>
          </p:cNvPicPr>
          <p:nvPr/>
        </p:nvPicPr>
        <p:blipFill>
          <a:blip r:embed="rId5" cstate="email"/>
          <a:stretch>
            <a:fillRect/>
          </a:stretch>
        </p:blipFill>
        <p:spPr>
          <a:xfrm>
            <a:off x="984487" y="1746386"/>
            <a:ext cx="5625806" cy="2819439"/>
          </a:xfrm>
          <a:prstGeom prst="rect">
            <a:avLst/>
          </a:prstGeom>
        </p:spPr>
      </p:pic>
    </p:spTree>
    <p:extLst>
      <p:ext uri="{BB962C8B-B14F-4D97-AF65-F5344CB8AC3E}">
        <p14:creationId xmlns="" xmlns:p14="http://schemas.microsoft.com/office/powerpoint/2010/main" val="131686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000" fill="hold"/>
                                        <p:tgtEl>
                                          <p:spTgt spid="10"/>
                                        </p:tgtEl>
                                        <p:attrNameLst>
                                          <p:attrName>ppt_w</p:attrName>
                                        </p:attrNameLst>
                                      </p:cBhvr>
                                      <p:tavLst>
                                        <p:tav tm="0">
                                          <p:val>
                                            <p:fltVal val="0"/>
                                          </p:val>
                                        </p:tav>
                                        <p:tav tm="100000">
                                          <p:val>
                                            <p:strVal val="#ppt_w"/>
                                          </p:val>
                                        </p:tav>
                                      </p:tavLst>
                                    </p:anim>
                                    <p:anim calcmode="lin" valueType="num">
                                      <p:cBhvr>
                                        <p:cTn id="30" dur="1000" fill="hold"/>
                                        <p:tgtEl>
                                          <p:spTgt spid="10"/>
                                        </p:tgtEl>
                                        <p:attrNameLst>
                                          <p:attrName>ppt_h</p:attrName>
                                        </p:attrNameLst>
                                      </p:cBhvr>
                                      <p:tavLst>
                                        <p:tav tm="0">
                                          <p:val>
                                            <p:fltVal val="0"/>
                                          </p:val>
                                        </p:tav>
                                        <p:tav tm="100000">
                                          <p:val>
                                            <p:strVal val="#ppt_h"/>
                                          </p:val>
                                        </p:tav>
                                      </p:tavLst>
                                    </p:anim>
                                    <p:anim calcmode="lin" valueType="num">
                                      <p:cBhvr>
                                        <p:cTn id="31" dur="1000" fill="hold"/>
                                        <p:tgtEl>
                                          <p:spTgt spid="10"/>
                                        </p:tgtEl>
                                        <p:attrNameLst>
                                          <p:attrName>style.rotation</p:attrName>
                                        </p:attrNameLst>
                                      </p:cBhvr>
                                      <p:tavLst>
                                        <p:tav tm="0">
                                          <p:val>
                                            <p:fltVal val="90"/>
                                          </p:val>
                                        </p:tav>
                                        <p:tav tm="100000">
                                          <p:val>
                                            <p:fltVal val="0"/>
                                          </p:val>
                                        </p:tav>
                                      </p:tavLst>
                                    </p:anim>
                                    <p:animEffect transition="in" filter="fade">
                                      <p:cBhvr>
                                        <p:cTn id="3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023D78-7FFB-B282-7ABD-BEF3AE747D20}"/>
              </a:ext>
            </a:extLst>
          </p:cNvPr>
          <p:cNvSpPr>
            <a:spLocks noGrp="1"/>
          </p:cNvSpPr>
          <p:nvPr>
            <p:ph type="title"/>
          </p:nvPr>
        </p:nvSpPr>
        <p:spPr>
          <a:xfrm>
            <a:off x="1167778" y="-92183"/>
            <a:ext cx="9901127" cy="1478377"/>
          </a:xfrm>
        </p:spPr>
        <p:txBody>
          <a:bodyPr>
            <a:normAutofit/>
          </a:bodyPr>
          <a:lstStyle/>
          <a:p>
            <a:r>
              <a:rPr lang="en-US" altLang="zh-TW" sz="2400" dirty="0"/>
              <a:t>Kinko XR-smart glasses business strategy (Key components)</a:t>
            </a:r>
            <a:endParaRPr lang="zh-TW" altLang="en-US" sz="2400" dirty="0"/>
          </a:p>
        </p:txBody>
      </p:sp>
      <p:sp>
        <p:nvSpPr>
          <p:cNvPr id="3" name="Content Placeholder 2">
            <a:extLst>
              <a:ext uri="{FF2B5EF4-FFF2-40B4-BE49-F238E27FC236}">
                <a16:creationId xmlns="" xmlns:a16="http://schemas.microsoft.com/office/drawing/2014/main" id="{52A4385A-2F2B-52B2-B15C-23E04CC168D2}"/>
              </a:ext>
            </a:extLst>
          </p:cNvPr>
          <p:cNvSpPr>
            <a:spLocks noGrp="1"/>
          </p:cNvSpPr>
          <p:nvPr>
            <p:ph idx="1"/>
          </p:nvPr>
        </p:nvSpPr>
        <p:spPr>
          <a:xfrm>
            <a:off x="458952" y="1601143"/>
            <a:ext cx="2805553" cy="3552334"/>
          </a:xfrm>
        </p:spPr>
        <p:txBody>
          <a:bodyPr>
            <a:noAutofit/>
          </a:bodyPr>
          <a:lstStyle/>
          <a:p>
            <a:r>
              <a:rPr lang="en-US" altLang="zh-TW" sz="2400" dirty="0">
                <a:solidFill>
                  <a:srgbClr val="FF0000"/>
                </a:solidFill>
              </a:rPr>
              <a:t>Light engine</a:t>
            </a:r>
          </a:p>
          <a:p>
            <a:r>
              <a:rPr lang="en-US" altLang="zh-TW" sz="2400" dirty="0">
                <a:solidFill>
                  <a:srgbClr val="FF0000"/>
                </a:solidFill>
              </a:rPr>
              <a:t>Waveguide</a:t>
            </a:r>
          </a:p>
          <a:p>
            <a:r>
              <a:rPr lang="en-US" altLang="zh-TW" sz="2400" dirty="0">
                <a:solidFill>
                  <a:srgbClr val="FF0000"/>
                </a:solidFill>
              </a:rPr>
              <a:t>Display module</a:t>
            </a:r>
          </a:p>
          <a:p>
            <a:r>
              <a:rPr lang="en-US" altLang="zh-TW" sz="2400" dirty="0"/>
              <a:t>Smart glasses integration (Demo)</a:t>
            </a:r>
          </a:p>
          <a:p>
            <a:r>
              <a:rPr lang="en-US" altLang="zh-TW" sz="2400" dirty="0"/>
              <a:t>AI integration (Demo)</a:t>
            </a:r>
          </a:p>
        </p:txBody>
      </p:sp>
      <p:pic>
        <p:nvPicPr>
          <p:cNvPr id="6" name="Picture 5">
            <a:extLst>
              <a:ext uri="{FF2B5EF4-FFF2-40B4-BE49-F238E27FC236}">
                <a16:creationId xmlns="" xmlns:a16="http://schemas.microsoft.com/office/drawing/2014/main" id="{EEF53958-3386-154A-D72E-6668F427E7C6}"/>
              </a:ext>
            </a:extLst>
          </p:cNvPr>
          <p:cNvPicPr>
            <a:picLocks noChangeAspect="1"/>
          </p:cNvPicPr>
          <p:nvPr/>
        </p:nvPicPr>
        <p:blipFill>
          <a:blip r:embed="rId2" cstate="email"/>
          <a:stretch>
            <a:fillRect/>
          </a:stretch>
        </p:blipFill>
        <p:spPr>
          <a:xfrm>
            <a:off x="7024427" y="2454517"/>
            <a:ext cx="1883680" cy="1950557"/>
          </a:xfrm>
          <a:prstGeom prst="rect">
            <a:avLst/>
          </a:prstGeom>
        </p:spPr>
      </p:pic>
      <p:pic>
        <p:nvPicPr>
          <p:cNvPr id="1026" name="Picture 2" descr="Ray-Ban 0RW4006 RAY-BAN | META WAYFARER Shiny Black Electronics_On model">
            <a:extLst>
              <a:ext uri="{FF2B5EF4-FFF2-40B4-BE49-F238E27FC236}">
                <a16:creationId xmlns="" xmlns:a16="http://schemas.microsoft.com/office/drawing/2014/main" id="{CEFA4785-1ABF-D635-78AA-0FA4A7107E9F}"/>
              </a:ext>
            </a:extLst>
          </p:cNvPr>
          <p:cNvPicPr>
            <a:picLocks noChangeAspect="1" noChangeArrowheads="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3942348" y="1426754"/>
            <a:ext cx="2343792" cy="1950557"/>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Ray-Ban 0RW4006 RAY-BAN | META WAYFARER Shiny Warm Stone Electronics_Alternative">
            <a:extLst>
              <a:ext uri="{FF2B5EF4-FFF2-40B4-BE49-F238E27FC236}">
                <a16:creationId xmlns="" xmlns:a16="http://schemas.microsoft.com/office/drawing/2014/main" id="{F51A7916-2A25-D390-7A5F-6E1A34A8B315}"/>
              </a:ext>
            </a:extLst>
          </p:cNvPr>
          <p:cNvPicPr>
            <a:picLocks noChangeAspect="1" noChangeArrowheads="1"/>
          </p:cNvPicPr>
          <p:nvPr/>
        </p:nvPicPr>
        <p:blipFill>
          <a:blip r:embed="rId4" cstate="email">
            <a:extLst>
              <a:ext uri="{28A0092B-C50C-407E-A947-70E740481C1C}">
                <a14:useLocalDpi xmlns="" xmlns:a14="http://schemas.microsoft.com/office/drawing/2010/main" val="0"/>
              </a:ext>
            </a:extLst>
          </a:blip>
          <a:srcRect/>
          <a:stretch>
            <a:fillRect/>
          </a:stretch>
        </p:blipFill>
        <p:spPr bwMode="auto">
          <a:xfrm>
            <a:off x="6558421" y="912194"/>
            <a:ext cx="2733262" cy="1465862"/>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Ray-Ban 0RW4006 RAY-BAN | META WAYFARER Matte Jeans Electronics_Quarter">
            <a:extLst>
              <a:ext uri="{FF2B5EF4-FFF2-40B4-BE49-F238E27FC236}">
                <a16:creationId xmlns="" xmlns:a16="http://schemas.microsoft.com/office/drawing/2014/main" id="{B07C96B7-D511-4DB9-F8B7-3FF5ABC5EF5B}"/>
              </a:ext>
            </a:extLst>
          </p:cNvPr>
          <p:cNvPicPr>
            <a:picLocks noChangeAspect="1" noChangeArrowheads="1"/>
          </p:cNvPicPr>
          <p:nvPr/>
        </p:nvPicPr>
        <p:blipFill>
          <a:blip r:embed="rId5" cstate="email">
            <a:extLst>
              <a:ext uri="{28A0092B-C50C-407E-A947-70E740481C1C}">
                <a14:useLocalDpi xmlns="" xmlns:a14="http://schemas.microsoft.com/office/drawing/2010/main" val="0"/>
              </a:ext>
            </a:extLst>
          </a:blip>
          <a:srcRect/>
          <a:stretch>
            <a:fillRect/>
          </a:stretch>
        </p:blipFill>
        <p:spPr bwMode="auto">
          <a:xfrm>
            <a:off x="3400647" y="4258347"/>
            <a:ext cx="3396489" cy="1821554"/>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FF25A28E-958A-E704-5165-AE4B45B06DF1}"/>
              </a:ext>
            </a:extLst>
          </p:cNvPr>
          <p:cNvPicPr>
            <a:picLocks noChangeAspect="1"/>
          </p:cNvPicPr>
          <p:nvPr/>
        </p:nvPicPr>
        <p:blipFill>
          <a:blip r:embed="rId6" cstate="email"/>
          <a:stretch>
            <a:fillRect/>
          </a:stretch>
        </p:blipFill>
        <p:spPr>
          <a:xfrm>
            <a:off x="9872796" y="3987929"/>
            <a:ext cx="1906670" cy="2034516"/>
          </a:xfrm>
          <a:prstGeom prst="rect">
            <a:avLst/>
          </a:prstGeom>
        </p:spPr>
      </p:pic>
      <p:pic>
        <p:nvPicPr>
          <p:cNvPr id="1032" name="Picture 8" descr="Ray-Ban 0RW4010 RAY-BAN | META SKYLER Shiny Chalky Gray Electronics_On model">
            <a:extLst>
              <a:ext uri="{FF2B5EF4-FFF2-40B4-BE49-F238E27FC236}">
                <a16:creationId xmlns="" xmlns:a16="http://schemas.microsoft.com/office/drawing/2014/main" id="{138A69F2-345F-641A-4C16-15A4F9AD4D5F}"/>
              </a:ext>
            </a:extLst>
          </p:cNvPr>
          <p:cNvPicPr>
            <a:picLocks noChangeAspect="1" noChangeArrowheads="1"/>
          </p:cNvPicPr>
          <p:nvPr/>
        </p:nvPicPr>
        <p:blipFill>
          <a:blip r:embed="rId7" cstate="email">
            <a:extLst>
              <a:ext uri="{28A0092B-C50C-407E-A947-70E740481C1C}">
                <a14:useLocalDpi xmlns="" xmlns:a14="http://schemas.microsoft.com/office/drawing/2010/main" val="0"/>
              </a:ext>
            </a:extLst>
          </a:blip>
          <a:srcRect/>
          <a:stretch>
            <a:fillRect/>
          </a:stretch>
        </p:blipFill>
        <p:spPr bwMode="auto">
          <a:xfrm>
            <a:off x="9725001" y="1034304"/>
            <a:ext cx="2159460" cy="1797151"/>
          </a:xfrm>
          <a:prstGeom prst="rect">
            <a:avLst/>
          </a:prstGeom>
          <a:noFill/>
          <a:extLst>
            <a:ext uri="{909E8E84-426E-40DD-AFC4-6F175D3DCCD1}">
              <a14:hiddenFill xmlns="" xmlns:a14="http://schemas.microsoft.com/office/drawing/2010/main">
                <a:solidFill>
                  <a:srgbClr val="FFFFFF"/>
                </a:solidFill>
              </a14:hiddenFill>
            </a:ext>
          </a:extLst>
        </p:spPr>
      </p:pic>
      <p:pic>
        <p:nvPicPr>
          <p:cNvPr id="1034" name="Picture 10" descr="Ray-Ban 0RW4010 RAY-BAN | META SKYLER Shiny Chalky Gray Electronics_Front">
            <a:extLst>
              <a:ext uri="{FF2B5EF4-FFF2-40B4-BE49-F238E27FC236}">
                <a16:creationId xmlns="" xmlns:a16="http://schemas.microsoft.com/office/drawing/2014/main" id="{79504EAE-EBC2-04CB-9E67-8A8700D129B1}"/>
              </a:ext>
            </a:extLst>
          </p:cNvPr>
          <p:cNvPicPr>
            <a:picLocks noChangeAspect="1" noChangeArrowheads="1"/>
          </p:cNvPicPr>
          <p:nvPr/>
        </p:nvPicPr>
        <p:blipFill>
          <a:blip r:embed="rId8" cstate="email">
            <a:extLst>
              <a:ext uri="{28A0092B-C50C-407E-A947-70E740481C1C}">
                <a14:useLocalDpi xmlns="" xmlns:a14="http://schemas.microsoft.com/office/drawing/2010/main" val="0"/>
              </a:ext>
            </a:extLst>
          </a:blip>
          <a:srcRect/>
          <a:stretch>
            <a:fillRect/>
          </a:stretch>
        </p:blipFill>
        <p:spPr bwMode="auto">
          <a:xfrm>
            <a:off x="6670462" y="4472777"/>
            <a:ext cx="2996661" cy="1607124"/>
          </a:xfrm>
          <a:prstGeom prst="rect">
            <a:avLst/>
          </a:prstGeom>
          <a:noFill/>
          <a:extLst>
            <a:ext uri="{909E8E84-426E-40DD-AFC4-6F175D3DCCD1}">
              <a14:hiddenFill xmlns="" xmlns:a14="http://schemas.microsoft.com/office/drawing/2010/main">
                <a:solidFill>
                  <a:srgbClr val="FFFFFF"/>
                </a:solidFill>
              </a14:hiddenFill>
            </a:ext>
          </a:extLst>
        </p:spPr>
      </p:pic>
      <p:sp>
        <p:nvSpPr>
          <p:cNvPr id="8" name="Star: 5 Points 7">
            <a:extLst>
              <a:ext uri="{FF2B5EF4-FFF2-40B4-BE49-F238E27FC236}">
                <a16:creationId xmlns="" xmlns:a16="http://schemas.microsoft.com/office/drawing/2014/main" id="{185BB906-ECF8-A181-1C6B-129B645E3AD2}"/>
              </a:ext>
            </a:extLst>
          </p:cNvPr>
          <p:cNvSpPr/>
          <p:nvPr/>
        </p:nvSpPr>
        <p:spPr bwMode="auto">
          <a:xfrm>
            <a:off x="2763378" y="1245174"/>
            <a:ext cx="510008" cy="1198364"/>
          </a:xfrm>
          <a:prstGeom prst="star5">
            <a:avLst/>
          </a:prstGeom>
          <a:solidFill>
            <a:srgbClr val="D00000"/>
          </a:solidFill>
          <a:ln w="9525">
            <a:noFill/>
            <a:miter lim="800000"/>
            <a:headEnd/>
            <a:tailEnd/>
          </a:ln>
          <a:effectLst/>
        </p:spPr>
        <p:txBody>
          <a:bodyPr vert="horz" wrap="square" lIns="91419" tIns="45709" rIns="91419" bIns="45709" numCol="1" rtlCol="0" anchor="ctr" anchorCtr="0" compatLnSpc="1">
            <a:prstTxWarp prst="textNoShape">
              <a:avLst/>
            </a:prstTxWarp>
            <a:spAutoFit/>
          </a:bodyPr>
          <a:lstStyle/>
          <a:p>
            <a:pPr algn="ctr" defTabSz="914217" fontAlgn="base">
              <a:spcBef>
                <a:spcPts val="500"/>
              </a:spcBef>
              <a:spcAft>
                <a:spcPct val="0"/>
              </a:spcAft>
            </a:pPr>
            <a:endParaRPr lang="zh-TW" altLang="en-US" sz="2400" b="1" dirty="0">
              <a:latin typeface="微軟正黑體" pitchFamily="34" charset="-120"/>
              <a:ea typeface="微軟正黑體" pitchFamily="34" charset="-120"/>
            </a:endParaRPr>
          </a:p>
        </p:txBody>
      </p:sp>
      <p:sp>
        <p:nvSpPr>
          <p:cNvPr id="9" name="Star: 5 Points 8">
            <a:extLst>
              <a:ext uri="{FF2B5EF4-FFF2-40B4-BE49-F238E27FC236}">
                <a16:creationId xmlns="" xmlns:a16="http://schemas.microsoft.com/office/drawing/2014/main" id="{8720C484-DECD-2E8A-A859-1828DCAE8329}"/>
              </a:ext>
            </a:extLst>
          </p:cNvPr>
          <p:cNvSpPr/>
          <p:nvPr/>
        </p:nvSpPr>
        <p:spPr bwMode="auto">
          <a:xfrm>
            <a:off x="2423284" y="1700022"/>
            <a:ext cx="510008" cy="1198364"/>
          </a:xfrm>
          <a:prstGeom prst="star5">
            <a:avLst/>
          </a:prstGeom>
          <a:solidFill>
            <a:srgbClr val="D00000"/>
          </a:solidFill>
          <a:ln w="9525">
            <a:noFill/>
            <a:miter lim="800000"/>
            <a:headEnd/>
            <a:tailEnd/>
          </a:ln>
          <a:effectLst/>
        </p:spPr>
        <p:txBody>
          <a:bodyPr vert="horz" wrap="square" lIns="91419" tIns="45709" rIns="91419" bIns="45709" numCol="1" rtlCol="0" anchor="ctr" anchorCtr="0" compatLnSpc="1">
            <a:prstTxWarp prst="textNoShape">
              <a:avLst/>
            </a:prstTxWarp>
            <a:spAutoFit/>
          </a:bodyPr>
          <a:lstStyle/>
          <a:p>
            <a:pPr algn="ctr" defTabSz="914217" fontAlgn="base">
              <a:spcBef>
                <a:spcPts val="500"/>
              </a:spcBef>
              <a:spcAft>
                <a:spcPct val="0"/>
              </a:spcAft>
            </a:pPr>
            <a:endParaRPr lang="zh-TW" altLang="en-US" sz="2400" b="1" dirty="0">
              <a:latin typeface="微軟正黑體" pitchFamily="34" charset="-120"/>
              <a:ea typeface="微軟正黑體" pitchFamily="34" charset="-120"/>
            </a:endParaRPr>
          </a:p>
        </p:txBody>
      </p:sp>
      <p:sp>
        <p:nvSpPr>
          <p:cNvPr id="4" name="Star: 5 Points 3">
            <a:extLst>
              <a:ext uri="{FF2B5EF4-FFF2-40B4-BE49-F238E27FC236}">
                <a16:creationId xmlns="" xmlns:a16="http://schemas.microsoft.com/office/drawing/2014/main" id="{40C4BFB6-B3FC-95F8-254B-998D68CE6864}"/>
              </a:ext>
            </a:extLst>
          </p:cNvPr>
          <p:cNvSpPr/>
          <p:nvPr/>
        </p:nvSpPr>
        <p:spPr bwMode="auto">
          <a:xfrm>
            <a:off x="3063196" y="2068771"/>
            <a:ext cx="510008" cy="1198364"/>
          </a:xfrm>
          <a:prstGeom prst="star5">
            <a:avLst/>
          </a:prstGeom>
          <a:solidFill>
            <a:srgbClr val="D00000"/>
          </a:solidFill>
          <a:ln w="9525">
            <a:noFill/>
            <a:miter lim="800000"/>
            <a:headEnd/>
            <a:tailEnd/>
          </a:ln>
          <a:effectLst/>
        </p:spPr>
        <p:txBody>
          <a:bodyPr vert="horz" wrap="square" lIns="91419" tIns="45709" rIns="91419" bIns="45709" numCol="1" rtlCol="0" anchor="ctr" anchorCtr="0" compatLnSpc="1">
            <a:prstTxWarp prst="textNoShape">
              <a:avLst/>
            </a:prstTxWarp>
            <a:spAutoFit/>
          </a:bodyPr>
          <a:lstStyle/>
          <a:p>
            <a:pPr algn="ctr" defTabSz="914217" fontAlgn="base">
              <a:spcBef>
                <a:spcPts val="500"/>
              </a:spcBef>
              <a:spcAft>
                <a:spcPct val="0"/>
              </a:spcAft>
            </a:pPr>
            <a:endParaRPr lang="zh-TW" altLang="en-US" sz="2400" b="1" dirty="0">
              <a:latin typeface="微軟正黑體" pitchFamily="34" charset="-120"/>
              <a:ea typeface="微軟正黑體" pitchFamily="34" charset="-120"/>
            </a:endParaRPr>
          </a:p>
        </p:txBody>
      </p:sp>
    </p:spTree>
    <p:extLst>
      <p:ext uri="{BB962C8B-B14F-4D97-AF65-F5344CB8AC3E}">
        <p14:creationId xmlns="" xmlns:p14="http://schemas.microsoft.com/office/powerpoint/2010/main" val="150315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32"/>
                                        </p:tgtEl>
                                        <p:attrNameLst>
                                          <p:attrName>style.visibility</p:attrName>
                                        </p:attrNameLst>
                                      </p:cBhvr>
                                      <p:to>
                                        <p:strVal val="visible"/>
                                      </p:to>
                                    </p:set>
                                    <p:animEffect transition="in" filter="fade">
                                      <p:cBhvr>
                                        <p:cTn id="17" dur="1000"/>
                                        <p:tgtEl>
                                          <p:spTgt spid="1032"/>
                                        </p:tgtEl>
                                      </p:cBhvr>
                                    </p:animEffect>
                                    <p:anim calcmode="lin" valueType="num">
                                      <p:cBhvr>
                                        <p:cTn id="18" dur="1000" fill="hold"/>
                                        <p:tgtEl>
                                          <p:spTgt spid="1032"/>
                                        </p:tgtEl>
                                        <p:attrNameLst>
                                          <p:attrName>ppt_x</p:attrName>
                                        </p:attrNameLst>
                                      </p:cBhvr>
                                      <p:tavLst>
                                        <p:tav tm="0">
                                          <p:val>
                                            <p:strVal val="#ppt_x"/>
                                          </p:val>
                                        </p:tav>
                                        <p:tav tm="100000">
                                          <p:val>
                                            <p:strVal val="#ppt_x"/>
                                          </p:val>
                                        </p:tav>
                                      </p:tavLst>
                                    </p:anim>
                                    <p:anim calcmode="lin" valueType="num">
                                      <p:cBhvr>
                                        <p:cTn id="19"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style.rotation</p:attrName>
                                        </p:attrNameLst>
                                      </p:cBhvr>
                                      <p:tavLst>
                                        <p:tav tm="0">
                                          <p:val>
                                            <p:fltVal val="90"/>
                                          </p:val>
                                        </p:tav>
                                        <p:tav tm="100000">
                                          <p:val>
                                            <p:fltVal val="0"/>
                                          </p:val>
                                        </p:tav>
                                      </p:tavLst>
                                    </p:anim>
                                    <p:animEffect transition="in" filter="fade">
                                      <p:cBhvr>
                                        <p:cTn id="27" dur="1000"/>
                                        <p:tgtEl>
                                          <p:spTgt spid="7"/>
                                        </p:tgtEl>
                                      </p:cBhvr>
                                    </p:animEffect>
                                  </p:childTnLst>
                                </p:cTn>
                              </p:par>
                              <p:par>
                                <p:cTn id="28" presetID="31" presetClass="entr" presetSubtype="0" fill="hold" nodeType="withEffect">
                                  <p:stCondLst>
                                    <p:cond delay="0"/>
                                  </p:stCondLst>
                                  <p:childTnLst>
                                    <p:set>
                                      <p:cBhvr>
                                        <p:cTn id="29" dur="1" fill="hold">
                                          <p:stCondLst>
                                            <p:cond delay="0"/>
                                          </p:stCondLst>
                                        </p:cTn>
                                        <p:tgtEl>
                                          <p:spTgt spid="1034"/>
                                        </p:tgtEl>
                                        <p:attrNameLst>
                                          <p:attrName>style.visibility</p:attrName>
                                        </p:attrNameLst>
                                      </p:cBhvr>
                                      <p:to>
                                        <p:strVal val="visible"/>
                                      </p:to>
                                    </p:set>
                                    <p:anim calcmode="lin" valueType="num">
                                      <p:cBhvr>
                                        <p:cTn id="30" dur="1000" fill="hold"/>
                                        <p:tgtEl>
                                          <p:spTgt spid="1034"/>
                                        </p:tgtEl>
                                        <p:attrNameLst>
                                          <p:attrName>ppt_w</p:attrName>
                                        </p:attrNameLst>
                                      </p:cBhvr>
                                      <p:tavLst>
                                        <p:tav tm="0">
                                          <p:val>
                                            <p:fltVal val="0"/>
                                          </p:val>
                                        </p:tav>
                                        <p:tav tm="100000">
                                          <p:val>
                                            <p:strVal val="#ppt_w"/>
                                          </p:val>
                                        </p:tav>
                                      </p:tavLst>
                                    </p:anim>
                                    <p:anim calcmode="lin" valueType="num">
                                      <p:cBhvr>
                                        <p:cTn id="31" dur="1000" fill="hold"/>
                                        <p:tgtEl>
                                          <p:spTgt spid="1034"/>
                                        </p:tgtEl>
                                        <p:attrNameLst>
                                          <p:attrName>ppt_h</p:attrName>
                                        </p:attrNameLst>
                                      </p:cBhvr>
                                      <p:tavLst>
                                        <p:tav tm="0">
                                          <p:val>
                                            <p:fltVal val="0"/>
                                          </p:val>
                                        </p:tav>
                                        <p:tav tm="100000">
                                          <p:val>
                                            <p:strVal val="#ppt_h"/>
                                          </p:val>
                                        </p:tav>
                                      </p:tavLst>
                                    </p:anim>
                                    <p:anim calcmode="lin" valueType="num">
                                      <p:cBhvr>
                                        <p:cTn id="32" dur="1000" fill="hold"/>
                                        <p:tgtEl>
                                          <p:spTgt spid="1034"/>
                                        </p:tgtEl>
                                        <p:attrNameLst>
                                          <p:attrName>style.rotation</p:attrName>
                                        </p:attrNameLst>
                                      </p:cBhvr>
                                      <p:tavLst>
                                        <p:tav tm="0">
                                          <p:val>
                                            <p:fltVal val="90"/>
                                          </p:val>
                                        </p:tav>
                                        <p:tav tm="100000">
                                          <p:val>
                                            <p:fltVal val="0"/>
                                          </p:val>
                                        </p:tav>
                                      </p:tavLst>
                                    </p:anim>
                                    <p:animEffect transition="in" filter="fade">
                                      <p:cBhvr>
                                        <p:cTn id="33" dur="1000"/>
                                        <p:tgtEl>
                                          <p:spTgt spid="1034"/>
                                        </p:tgtEl>
                                      </p:cBhvr>
                                    </p:animEffect>
                                  </p:childTnLst>
                                </p:cTn>
                              </p:par>
                              <p:par>
                                <p:cTn id="34" presetID="31" presetClass="entr" presetSubtype="0" fill="hold" nodeType="withEffect">
                                  <p:stCondLst>
                                    <p:cond delay="0"/>
                                  </p:stCondLst>
                                  <p:childTnLst>
                                    <p:set>
                                      <p:cBhvr>
                                        <p:cTn id="35" dur="1" fill="hold">
                                          <p:stCondLst>
                                            <p:cond delay="0"/>
                                          </p:stCondLst>
                                        </p:cTn>
                                        <p:tgtEl>
                                          <p:spTgt spid="1030"/>
                                        </p:tgtEl>
                                        <p:attrNameLst>
                                          <p:attrName>style.visibility</p:attrName>
                                        </p:attrNameLst>
                                      </p:cBhvr>
                                      <p:to>
                                        <p:strVal val="visible"/>
                                      </p:to>
                                    </p:set>
                                    <p:anim calcmode="lin" valueType="num">
                                      <p:cBhvr>
                                        <p:cTn id="36" dur="1000" fill="hold"/>
                                        <p:tgtEl>
                                          <p:spTgt spid="1030"/>
                                        </p:tgtEl>
                                        <p:attrNameLst>
                                          <p:attrName>ppt_w</p:attrName>
                                        </p:attrNameLst>
                                      </p:cBhvr>
                                      <p:tavLst>
                                        <p:tav tm="0">
                                          <p:val>
                                            <p:fltVal val="0"/>
                                          </p:val>
                                        </p:tav>
                                        <p:tav tm="100000">
                                          <p:val>
                                            <p:strVal val="#ppt_w"/>
                                          </p:val>
                                        </p:tav>
                                      </p:tavLst>
                                    </p:anim>
                                    <p:anim calcmode="lin" valueType="num">
                                      <p:cBhvr>
                                        <p:cTn id="37" dur="1000" fill="hold"/>
                                        <p:tgtEl>
                                          <p:spTgt spid="1030"/>
                                        </p:tgtEl>
                                        <p:attrNameLst>
                                          <p:attrName>ppt_h</p:attrName>
                                        </p:attrNameLst>
                                      </p:cBhvr>
                                      <p:tavLst>
                                        <p:tav tm="0">
                                          <p:val>
                                            <p:fltVal val="0"/>
                                          </p:val>
                                        </p:tav>
                                        <p:tav tm="100000">
                                          <p:val>
                                            <p:strVal val="#ppt_h"/>
                                          </p:val>
                                        </p:tav>
                                      </p:tavLst>
                                    </p:anim>
                                    <p:anim calcmode="lin" valueType="num">
                                      <p:cBhvr>
                                        <p:cTn id="38" dur="1000" fill="hold"/>
                                        <p:tgtEl>
                                          <p:spTgt spid="1030"/>
                                        </p:tgtEl>
                                        <p:attrNameLst>
                                          <p:attrName>style.rotation</p:attrName>
                                        </p:attrNameLst>
                                      </p:cBhvr>
                                      <p:tavLst>
                                        <p:tav tm="0">
                                          <p:val>
                                            <p:fltVal val="90"/>
                                          </p:val>
                                        </p:tav>
                                        <p:tav tm="100000">
                                          <p:val>
                                            <p:fltVal val="0"/>
                                          </p:val>
                                        </p:tav>
                                      </p:tavLst>
                                    </p:anim>
                                    <p:animEffect transition="in" filter="fade">
                                      <p:cBhvr>
                                        <p:cTn id="39" dur="1000"/>
                                        <p:tgtEl>
                                          <p:spTgt spid="1030"/>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
                                            <p:txEl>
                                              <p:pRg st="0" end="0"/>
                                            </p:txEl>
                                          </p:spTgt>
                                        </p:tgtEl>
                                        <p:attrNameLst>
                                          <p:attrName>style.visibility</p:attrName>
                                        </p:attrNameLst>
                                      </p:cBhvr>
                                      <p:to>
                                        <p:strVal val="visible"/>
                                      </p:to>
                                    </p:set>
                                    <p:animEffect transition="in" filter="fade">
                                      <p:cBhvr>
                                        <p:cTn id="44" dur="1000"/>
                                        <p:tgtEl>
                                          <p:spTgt spid="3">
                                            <p:txEl>
                                              <p:pRg st="0" end="0"/>
                                            </p:txEl>
                                          </p:spTgt>
                                        </p:tgtEl>
                                      </p:cBhvr>
                                    </p:animEffect>
                                    <p:anim calcmode="lin" valueType="num">
                                      <p:cBhvr>
                                        <p:cTn id="4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animEffect transition="in" filter="fade">
                                      <p:cBhvr>
                                        <p:cTn id="51" dur="1000"/>
                                        <p:tgtEl>
                                          <p:spTgt spid="3">
                                            <p:txEl>
                                              <p:pRg st="1" end="1"/>
                                            </p:txEl>
                                          </p:spTgt>
                                        </p:tgtEl>
                                      </p:cBhvr>
                                    </p:animEffect>
                                    <p:anim calcmode="lin" valueType="num">
                                      <p:cBhvr>
                                        <p:cTn id="5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
                                            <p:txEl>
                                              <p:pRg st="2" end="2"/>
                                            </p:txEl>
                                          </p:spTgt>
                                        </p:tgtEl>
                                        <p:attrNameLst>
                                          <p:attrName>style.visibility</p:attrName>
                                        </p:attrNameLst>
                                      </p:cBhvr>
                                      <p:to>
                                        <p:strVal val="visible"/>
                                      </p:to>
                                    </p:set>
                                    <p:animEffect transition="in" filter="fade">
                                      <p:cBhvr>
                                        <p:cTn id="58" dur="1000"/>
                                        <p:tgtEl>
                                          <p:spTgt spid="3">
                                            <p:txEl>
                                              <p:pRg st="2" end="2"/>
                                            </p:txEl>
                                          </p:spTgt>
                                        </p:tgtEl>
                                      </p:cBhvr>
                                    </p:animEffect>
                                    <p:anim calcmode="lin" valueType="num">
                                      <p:cBhvr>
                                        <p:cTn id="5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3">
                                            <p:txEl>
                                              <p:pRg st="3" end="3"/>
                                            </p:txEl>
                                          </p:spTgt>
                                        </p:tgtEl>
                                        <p:attrNameLst>
                                          <p:attrName>style.visibility</p:attrName>
                                        </p:attrNameLst>
                                      </p:cBhvr>
                                      <p:to>
                                        <p:strVal val="visible"/>
                                      </p:to>
                                    </p:set>
                                    <p:animEffect transition="in" filter="fade">
                                      <p:cBhvr>
                                        <p:cTn id="65" dur="1000"/>
                                        <p:tgtEl>
                                          <p:spTgt spid="3">
                                            <p:txEl>
                                              <p:pRg st="3" end="3"/>
                                            </p:txEl>
                                          </p:spTgt>
                                        </p:tgtEl>
                                      </p:cBhvr>
                                    </p:animEffect>
                                    <p:anim calcmode="lin" valueType="num">
                                      <p:cBhvr>
                                        <p:cTn id="6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6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
                                            <p:txEl>
                                              <p:pRg st="4" end="4"/>
                                            </p:txEl>
                                          </p:spTgt>
                                        </p:tgtEl>
                                        <p:attrNameLst>
                                          <p:attrName>style.visibility</p:attrName>
                                        </p:attrNameLst>
                                      </p:cBhvr>
                                      <p:to>
                                        <p:strVal val="visible"/>
                                      </p:to>
                                    </p:set>
                                    <p:animEffect transition="in" filter="fade">
                                      <p:cBhvr>
                                        <p:cTn id="72" dur="1000"/>
                                        <p:tgtEl>
                                          <p:spTgt spid="3">
                                            <p:txEl>
                                              <p:pRg st="4" end="4"/>
                                            </p:txEl>
                                          </p:spTgt>
                                        </p:tgtEl>
                                      </p:cBhvr>
                                    </p:animEffect>
                                    <p:anim calcmode="lin" valueType="num">
                                      <p:cBhvr>
                                        <p:cTn id="7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7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1000"/>
                                        <p:tgtEl>
                                          <p:spTgt spid="8"/>
                                        </p:tgtEl>
                                      </p:cBhvr>
                                    </p:animEffect>
                                    <p:anim calcmode="lin" valueType="num">
                                      <p:cBhvr>
                                        <p:cTn id="80" dur="1000" fill="hold"/>
                                        <p:tgtEl>
                                          <p:spTgt spid="8"/>
                                        </p:tgtEl>
                                        <p:attrNameLst>
                                          <p:attrName>ppt_x</p:attrName>
                                        </p:attrNameLst>
                                      </p:cBhvr>
                                      <p:tavLst>
                                        <p:tav tm="0">
                                          <p:val>
                                            <p:strVal val="#ppt_x"/>
                                          </p:val>
                                        </p:tav>
                                        <p:tav tm="100000">
                                          <p:val>
                                            <p:strVal val="#ppt_x"/>
                                          </p:val>
                                        </p:tav>
                                      </p:tavLst>
                                    </p:anim>
                                    <p:anim calcmode="lin" valueType="num">
                                      <p:cBhvr>
                                        <p:cTn id="81" dur="1000" fill="hold"/>
                                        <p:tgtEl>
                                          <p:spTgt spid="8"/>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fade">
                                      <p:cBhvr>
                                        <p:cTn id="84" dur="1000"/>
                                        <p:tgtEl>
                                          <p:spTgt spid="9"/>
                                        </p:tgtEl>
                                      </p:cBhvr>
                                    </p:animEffect>
                                    <p:anim calcmode="lin" valueType="num">
                                      <p:cBhvr>
                                        <p:cTn id="85" dur="1000" fill="hold"/>
                                        <p:tgtEl>
                                          <p:spTgt spid="9"/>
                                        </p:tgtEl>
                                        <p:attrNameLst>
                                          <p:attrName>ppt_x</p:attrName>
                                        </p:attrNameLst>
                                      </p:cBhvr>
                                      <p:tavLst>
                                        <p:tav tm="0">
                                          <p:val>
                                            <p:strVal val="#ppt_x"/>
                                          </p:val>
                                        </p:tav>
                                        <p:tav tm="100000">
                                          <p:val>
                                            <p:strVal val="#ppt_x"/>
                                          </p:val>
                                        </p:tav>
                                      </p:tavLst>
                                    </p:anim>
                                    <p:anim calcmode="lin" valueType="num">
                                      <p:cBhvr>
                                        <p:cTn id="86" dur="1000" fill="hold"/>
                                        <p:tgtEl>
                                          <p:spTgt spid="9"/>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4"/>
                                        </p:tgtEl>
                                        <p:attrNameLst>
                                          <p:attrName>style.visibility</p:attrName>
                                        </p:attrNameLst>
                                      </p:cBhvr>
                                      <p:to>
                                        <p:strVal val="visible"/>
                                      </p:to>
                                    </p:set>
                                    <p:animEffect transition="in" filter="fade">
                                      <p:cBhvr>
                                        <p:cTn id="89" dur="1000"/>
                                        <p:tgtEl>
                                          <p:spTgt spid="4"/>
                                        </p:tgtEl>
                                      </p:cBhvr>
                                    </p:animEffect>
                                    <p:anim calcmode="lin" valueType="num">
                                      <p:cBhvr>
                                        <p:cTn id="90" dur="1000" fill="hold"/>
                                        <p:tgtEl>
                                          <p:spTgt spid="4"/>
                                        </p:tgtEl>
                                        <p:attrNameLst>
                                          <p:attrName>ppt_x</p:attrName>
                                        </p:attrNameLst>
                                      </p:cBhvr>
                                      <p:tavLst>
                                        <p:tav tm="0">
                                          <p:val>
                                            <p:strVal val="#ppt_x"/>
                                          </p:val>
                                        </p:tav>
                                        <p:tav tm="100000">
                                          <p:val>
                                            <p:strVal val="#ppt_x"/>
                                          </p:val>
                                        </p:tav>
                                      </p:tavLst>
                                    </p:anim>
                                    <p:anim calcmode="lin" valueType="num">
                                      <p:cBhvr>
                                        <p:cTn id="9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9"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64C73F-EA3F-E392-3EC7-87EB2D677F28}"/>
              </a:ext>
            </a:extLst>
          </p:cNvPr>
          <p:cNvSpPr>
            <a:spLocks noGrp="1"/>
          </p:cNvSpPr>
          <p:nvPr>
            <p:ph type="title"/>
          </p:nvPr>
        </p:nvSpPr>
        <p:spPr/>
        <p:txBody>
          <a:bodyPr/>
          <a:lstStyle/>
          <a:p>
            <a:r>
              <a:rPr lang="en-US" altLang="zh-TW" dirty="0"/>
              <a:t>XR Smart Glasses (</a:t>
            </a:r>
            <a:r>
              <a:rPr lang="zh-TW" altLang="en-US" dirty="0"/>
              <a:t>元宇宙</a:t>
            </a:r>
            <a:r>
              <a:rPr lang="en-US" altLang="zh-TW" dirty="0"/>
              <a:t>)</a:t>
            </a:r>
            <a:endParaRPr lang="zh-TW" altLang="en-US" dirty="0"/>
          </a:p>
        </p:txBody>
      </p:sp>
      <p:pic>
        <p:nvPicPr>
          <p:cNvPr id="1026" name="Picture 2" descr="Exploring advances in waveguide-based augmented reality displays">
            <a:extLst>
              <a:ext uri="{FF2B5EF4-FFF2-40B4-BE49-F238E27FC236}">
                <a16:creationId xmlns="" xmlns:a16="http://schemas.microsoft.com/office/drawing/2014/main" id="{8CD8F2D2-988D-6FD7-348D-5C0D58A1549A}"/>
              </a:ext>
            </a:extLst>
          </p:cNvPr>
          <p:cNvPicPr>
            <a:picLocks noChangeAspect="1" noChangeArrowheads="1"/>
          </p:cNvPicPr>
          <p:nvPr/>
        </p:nvPicPr>
        <p:blipFill>
          <a:blip r:embed="rId2" cstate="email">
            <a:extLst>
              <a:ext uri="{28A0092B-C50C-407E-A947-70E740481C1C}">
                <a14:useLocalDpi xmlns="" xmlns:a14="http://schemas.microsoft.com/office/drawing/2010/main" val="0"/>
              </a:ext>
            </a:extLst>
          </a:blip>
          <a:srcRect/>
          <a:stretch>
            <a:fillRect/>
          </a:stretch>
        </p:blipFill>
        <p:spPr bwMode="auto">
          <a:xfrm>
            <a:off x="3511501" y="1991187"/>
            <a:ext cx="4343907" cy="417815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F28881B3-12AE-3D26-C972-3DC53D4E268C}"/>
              </a:ext>
            </a:extLst>
          </p:cNvPr>
          <p:cNvSpPr txBox="1"/>
          <p:nvPr/>
        </p:nvSpPr>
        <p:spPr>
          <a:xfrm>
            <a:off x="5503254" y="1808083"/>
            <a:ext cx="6093002" cy="415498"/>
          </a:xfrm>
          <a:prstGeom prst="rect">
            <a:avLst/>
          </a:prstGeom>
          <a:noFill/>
        </p:spPr>
        <p:txBody>
          <a:bodyPr wrap="square">
            <a:spAutoFit/>
          </a:bodyPr>
          <a:lstStyle/>
          <a:p>
            <a:pPr defTabSz="914126"/>
            <a:r>
              <a:rPr lang="zh-TW" altLang="en-US" dirty="0">
                <a:solidFill>
                  <a:srgbClr val="222222"/>
                </a:solidFill>
                <a:latin typeface="Arial" panose="020B0604020202020204" pitchFamily="34" charset="0"/>
                <a:ea typeface="新細明體" panose="02020500000000000000" pitchFamily="18" charset="-120"/>
              </a:rPr>
              <a:t>真實的世界場景</a:t>
            </a:r>
            <a:endParaRPr lang="zh-TW" altLang="en-US" dirty="0">
              <a:solidFill>
                <a:prstClr val="black"/>
              </a:solidFill>
              <a:latin typeface="Aptos" panose="02110004020202020204"/>
              <a:ea typeface="新細明體" panose="02020500000000000000" pitchFamily="18" charset="-120"/>
            </a:endParaRPr>
          </a:p>
        </p:txBody>
      </p:sp>
      <p:sp>
        <p:nvSpPr>
          <p:cNvPr id="6" name="TextBox 5">
            <a:extLst>
              <a:ext uri="{FF2B5EF4-FFF2-40B4-BE49-F238E27FC236}">
                <a16:creationId xmlns="" xmlns:a16="http://schemas.microsoft.com/office/drawing/2014/main" id="{AEB6C0B6-3958-3614-0BE7-30A1AA6408F2}"/>
              </a:ext>
            </a:extLst>
          </p:cNvPr>
          <p:cNvSpPr txBox="1"/>
          <p:nvPr/>
        </p:nvSpPr>
        <p:spPr>
          <a:xfrm>
            <a:off x="7855408" y="3245153"/>
            <a:ext cx="6093002" cy="415498"/>
          </a:xfrm>
          <a:prstGeom prst="rect">
            <a:avLst/>
          </a:prstGeom>
          <a:noFill/>
        </p:spPr>
        <p:txBody>
          <a:bodyPr wrap="square">
            <a:spAutoFit/>
          </a:bodyPr>
          <a:lstStyle/>
          <a:p>
            <a:pPr defTabSz="914126"/>
            <a:r>
              <a:rPr lang="zh-TW" altLang="en-US" dirty="0">
                <a:solidFill>
                  <a:srgbClr val="222222"/>
                </a:solidFill>
                <a:latin typeface="Arial" panose="020B0604020202020204" pitchFamily="34" charset="0"/>
                <a:ea typeface="新細明體" panose="02020500000000000000" pitchFamily="18" charset="-120"/>
              </a:rPr>
              <a:t>虛像加入真實的場景</a:t>
            </a:r>
            <a:endParaRPr lang="zh-TW" altLang="en-US" dirty="0">
              <a:solidFill>
                <a:prstClr val="black"/>
              </a:solidFill>
              <a:latin typeface="Aptos" panose="02110004020202020204"/>
              <a:ea typeface="新細明體" panose="02020500000000000000" pitchFamily="18" charset="-120"/>
            </a:endParaRPr>
          </a:p>
        </p:txBody>
      </p:sp>
      <p:cxnSp>
        <p:nvCxnSpPr>
          <p:cNvPr id="8" name="Straight Arrow Connector 7">
            <a:extLst>
              <a:ext uri="{FF2B5EF4-FFF2-40B4-BE49-F238E27FC236}">
                <a16:creationId xmlns="" xmlns:a16="http://schemas.microsoft.com/office/drawing/2014/main" id="{6EC648A9-BB06-D030-0DD5-CD05E7001654}"/>
              </a:ext>
            </a:extLst>
          </p:cNvPr>
          <p:cNvCxnSpPr/>
          <p:nvPr/>
        </p:nvCxnSpPr>
        <p:spPr>
          <a:xfrm flipH="1">
            <a:off x="6678393" y="3429794"/>
            <a:ext cx="106192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 xmlns:a16="http://schemas.microsoft.com/office/drawing/2014/main" id="{BDD5B7DF-968A-BA29-8023-69CA9F7236C8}"/>
              </a:ext>
            </a:extLst>
          </p:cNvPr>
          <p:cNvSpPr txBox="1"/>
          <p:nvPr/>
        </p:nvSpPr>
        <p:spPr>
          <a:xfrm>
            <a:off x="3615950" y="5791597"/>
            <a:ext cx="6972134" cy="415498"/>
          </a:xfrm>
          <a:prstGeom prst="rect">
            <a:avLst/>
          </a:prstGeom>
          <a:noFill/>
        </p:spPr>
        <p:txBody>
          <a:bodyPr wrap="square">
            <a:spAutoFit/>
          </a:bodyPr>
          <a:lstStyle/>
          <a:p>
            <a:pPr defTabSz="914126"/>
            <a:r>
              <a:rPr lang="zh-TW" altLang="en-US" dirty="0">
                <a:solidFill>
                  <a:srgbClr val="222222"/>
                </a:solidFill>
                <a:latin typeface="Arial" panose="020B0604020202020204" pitchFamily="34" charset="0"/>
                <a:ea typeface="新細明體" panose="02020500000000000000" pitchFamily="18" charset="-120"/>
              </a:rPr>
              <a:t>光機</a:t>
            </a:r>
            <a:endParaRPr lang="zh-TW" altLang="en-US" dirty="0">
              <a:solidFill>
                <a:prstClr val="black"/>
              </a:solidFill>
              <a:latin typeface="Aptos" panose="02110004020202020204"/>
              <a:ea typeface="新細明體" panose="02020500000000000000" pitchFamily="18" charset="-120"/>
            </a:endParaRPr>
          </a:p>
        </p:txBody>
      </p:sp>
      <p:sp>
        <p:nvSpPr>
          <p:cNvPr id="12" name="TextBox 11">
            <a:extLst>
              <a:ext uri="{FF2B5EF4-FFF2-40B4-BE49-F238E27FC236}">
                <a16:creationId xmlns="" xmlns:a16="http://schemas.microsoft.com/office/drawing/2014/main" id="{2725AD80-C3AD-BA3B-AB62-9ABDD19E5E84}"/>
              </a:ext>
            </a:extLst>
          </p:cNvPr>
          <p:cNvSpPr txBox="1"/>
          <p:nvPr/>
        </p:nvSpPr>
        <p:spPr>
          <a:xfrm>
            <a:off x="5951586" y="6019515"/>
            <a:ext cx="6972134" cy="415498"/>
          </a:xfrm>
          <a:prstGeom prst="rect">
            <a:avLst/>
          </a:prstGeom>
          <a:noFill/>
        </p:spPr>
        <p:txBody>
          <a:bodyPr wrap="square">
            <a:spAutoFit/>
          </a:bodyPr>
          <a:lstStyle/>
          <a:p>
            <a:pPr defTabSz="914126"/>
            <a:r>
              <a:rPr lang="zh-TW" altLang="en-US" dirty="0">
                <a:solidFill>
                  <a:srgbClr val="222222"/>
                </a:solidFill>
                <a:latin typeface="Arial" panose="020B0604020202020204" pitchFamily="34" charset="0"/>
                <a:ea typeface="新細明體" panose="02020500000000000000" pitchFamily="18" charset="-120"/>
              </a:rPr>
              <a:t>人眼</a:t>
            </a:r>
            <a:endParaRPr lang="zh-TW" altLang="en-US" dirty="0">
              <a:solidFill>
                <a:prstClr val="black"/>
              </a:solidFill>
              <a:latin typeface="Aptos" panose="02110004020202020204"/>
              <a:ea typeface="新細明體" panose="02020500000000000000" pitchFamily="18" charset="-120"/>
            </a:endParaRPr>
          </a:p>
        </p:txBody>
      </p:sp>
      <p:sp>
        <p:nvSpPr>
          <p:cNvPr id="14" name="TextBox 13">
            <a:extLst>
              <a:ext uri="{FF2B5EF4-FFF2-40B4-BE49-F238E27FC236}">
                <a16:creationId xmlns="" xmlns:a16="http://schemas.microsoft.com/office/drawing/2014/main" id="{CF5A621D-0BCF-1263-F084-97BAC4D47D61}"/>
              </a:ext>
            </a:extLst>
          </p:cNvPr>
          <p:cNvSpPr txBox="1"/>
          <p:nvPr/>
        </p:nvSpPr>
        <p:spPr>
          <a:xfrm>
            <a:off x="8598158" y="4365335"/>
            <a:ext cx="6972134" cy="415498"/>
          </a:xfrm>
          <a:prstGeom prst="rect">
            <a:avLst/>
          </a:prstGeom>
          <a:noFill/>
        </p:spPr>
        <p:txBody>
          <a:bodyPr wrap="square">
            <a:spAutoFit/>
          </a:bodyPr>
          <a:lstStyle/>
          <a:p>
            <a:pPr defTabSz="914126"/>
            <a:r>
              <a:rPr lang="zh-TW" altLang="en-US" dirty="0">
                <a:solidFill>
                  <a:prstClr val="black"/>
                </a:solidFill>
                <a:latin typeface="Aptos" panose="02110004020202020204"/>
                <a:ea typeface="新細明體" panose="02020500000000000000" pitchFamily="18" charset="-120"/>
              </a:rPr>
              <a:t>衍射</a:t>
            </a:r>
            <a:r>
              <a:rPr lang="zh-TW" altLang="en-US" dirty="0">
                <a:solidFill>
                  <a:srgbClr val="222222"/>
                </a:solidFill>
                <a:latin typeface="Arial" panose="020B0604020202020204" pitchFamily="34" charset="0"/>
                <a:ea typeface="新細明體" panose="02020500000000000000" pitchFamily="18" charset="-120"/>
              </a:rPr>
              <a:t>光學波導</a:t>
            </a:r>
            <a:endParaRPr lang="zh-TW" altLang="en-US" dirty="0">
              <a:solidFill>
                <a:prstClr val="black"/>
              </a:solidFill>
              <a:latin typeface="Aptos" panose="02110004020202020204"/>
              <a:ea typeface="新細明體" panose="02020500000000000000" pitchFamily="18" charset="-120"/>
            </a:endParaRPr>
          </a:p>
        </p:txBody>
      </p:sp>
      <p:cxnSp>
        <p:nvCxnSpPr>
          <p:cNvPr id="16" name="Straight Arrow Connector 15">
            <a:extLst>
              <a:ext uri="{FF2B5EF4-FFF2-40B4-BE49-F238E27FC236}">
                <a16:creationId xmlns="" xmlns:a16="http://schemas.microsoft.com/office/drawing/2014/main" id="{7DFC008C-B6EC-57A1-57BE-C2E0E715CA48}"/>
              </a:ext>
            </a:extLst>
          </p:cNvPr>
          <p:cNvCxnSpPr>
            <a:cxnSpLocks/>
          </p:cNvCxnSpPr>
          <p:nvPr/>
        </p:nvCxnSpPr>
        <p:spPr>
          <a:xfrm flipH="1" flipV="1">
            <a:off x="7740316" y="4549978"/>
            <a:ext cx="809439" cy="412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28858881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14D65D3A-0D02-CC26-D099-D2A872881F47}"/>
              </a:ext>
            </a:extLst>
          </p:cNvPr>
          <p:cNvSpPr/>
          <p:nvPr/>
        </p:nvSpPr>
        <p:spPr>
          <a:xfrm>
            <a:off x="2204" y="1242"/>
            <a:ext cx="12186006" cy="68571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lang="en-US">
              <a:solidFill>
                <a:prstClr val="white"/>
              </a:solidFill>
              <a:latin typeface="Calibri" panose="020F0502020204030204"/>
            </a:endParaRPr>
          </a:p>
        </p:txBody>
      </p:sp>
      <p:sp>
        <p:nvSpPr>
          <p:cNvPr id="4" name="TextBox 3">
            <a:extLst>
              <a:ext uri="{FF2B5EF4-FFF2-40B4-BE49-F238E27FC236}">
                <a16:creationId xmlns="" xmlns:a16="http://schemas.microsoft.com/office/drawing/2014/main" id="{87856C17-B323-344F-1C29-0F2363316FA1}"/>
              </a:ext>
            </a:extLst>
          </p:cNvPr>
          <p:cNvSpPr txBox="1"/>
          <p:nvPr/>
        </p:nvSpPr>
        <p:spPr>
          <a:xfrm>
            <a:off x="235729" y="-49232"/>
            <a:ext cx="11423303" cy="2185085"/>
          </a:xfrm>
          <a:prstGeom prst="rect">
            <a:avLst/>
          </a:prstGeom>
          <a:noFill/>
        </p:spPr>
        <p:txBody>
          <a:bodyPr wrap="square" rtlCol="0">
            <a:spAutoFit/>
          </a:bodyPr>
          <a:lstStyle/>
          <a:p>
            <a:pPr defTabSz="914126">
              <a:defRPr/>
            </a:pPr>
            <a:r>
              <a:rPr lang="en-US" sz="3599" dirty="0">
                <a:solidFill>
                  <a:prstClr val="black"/>
                </a:solidFill>
                <a:latin typeface="Calibri" panose="020F0502020204030204"/>
              </a:rPr>
              <a:t>Building the XR ecosystem involves multi-tier companies:</a:t>
            </a:r>
          </a:p>
          <a:p>
            <a:pPr defTabSz="914126">
              <a:defRPr/>
            </a:pPr>
            <a:endParaRPr lang="en-US" sz="1600" dirty="0">
              <a:solidFill>
                <a:prstClr val="black"/>
              </a:solidFill>
              <a:latin typeface="Calibri" panose="020F0502020204030204"/>
            </a:endParaRPr>
          </a:p>
          <a:p>
            <a:pPr marL="742727" indent="-742727" defTabSz="914126">
              <a:buFontTx/>
              <a:buAutoNum type="arabicParenR"/>
              <a:defRPr/>
            </a:pPr>
            <a:r>
              <a:rPr lang="en-US" dirty="0">
                <a:solidFill>
                  <a:srgbClr val="FF0000"/>
                </a:solidFill>
                <a:latin typeface="Calibri" panose="020F0502020204030204"/>
              </a:rPr>
              <a:t>Tier 1 suppliers (Display assembly and sensing assembly modules, Rx procurement…)</a:t>
            </a:r>
          </a:p>
          <a:p>
            <a:pPr marL="742727" indent="-742727" defTabSz="914126">
              <a:buFontTx/>
              <a:buAutoNum type="arabicParenR"/>
              <a:defRPr/>
            </a:pPr>
            <a:r>
              <a:rPr lang="en-US" dirty="0">
                <a:solidFill>
                  <a:srgbClr val="FF0000"/>
                </a:solidFill>
                <a:latin typeface="Calibri" panose="020F0502020204030204"/>
              </a:rPr>
              <a:t>Tier 2 suppliers (waveguide combiners, micro display panels, IR cameras,…)</a:t>
            </a:r>
          </a:p>
          <a:p>
            <a:pPr marL="742727" indent="-742727" defTabSz="914126">
              <a:buFontTx/>
              <a:buAutoNum type="arabicParenR"/>
              <a:defRPr/>
            </a:pPr>
            <a:r>
              <a:rPr lang="en-US" dirty="0">
                <a:solidFill>
                  <a:prstClr val="black"/>
                </a:solidFill>
                <a:latin typeface="Calibri" panose="020F0502020204030204"/>
              </a:rPr>
              <a:t>Tier 3 suppliers (NIL resins, HRI substrates, QDs for LED color conversion, process developments and production equipment, …)</a:t>
            </a:r>
          </a:p>
        </p:txBody>
      </p:sp>
      <p:pic>
        <p:nvPicPr>
          <p:cNvPr id="6146" name="Picture 2" descr="What is a Tier 1 Company or Supplier? - Insight Solutions Global">
            <a:extLst>
              <a:ext uri="{FF2B5EF4-FFF2-40B4-BE49-F238E27FC236}">
                <a16:creationId xmlns="" xmlns:a16="http://schemas.microsoft.com/office/drawing/2014/main" id="{B6AED9B6-81AF-6658-0C99-D13E5A7F79C6}"/>
              </a:ext>
            </a:extLst>
          </p:cNvPr>
          <p:cNvPicPr>
            <a:picLocks noChangeAspect="1" noChangeArrowheads="1"/>
          </p:cNvPicPr>
          <p:nvPr/>
        </p:nvPicPr>
        <p:blipFill>
          <a:blip r:embed="rId2" cstate="email">
            <a:extLst>
              <a:ext uri="{28A0092B-C50C-407E-A947-70E740481C1C}">
                <a14:useLocalDpi xmlns="" xmlns:a14="http://schemas.microsoft.com/office/drawing/2010/main" val="0"/>
              </a:ext>
            </a:extLst>
          </a:blip>
          <a:srcRect/>
          <a:stretch>
            <a:fillRect/>
          </a:stretch>
        </p:blipFill>
        <p:spPr bwMode="auto">
          <a:xfrm>
            <a:off x="2598654" y="3374353"/>
            <a:ext cx="6518128" cy="3068363"/>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1C5B4FB7-66D5-2413-1D9B-C829246A6B76}"/>
              </a:ext>
            </a:extLst>
          </p:cNvPr>
          <p:cNvPicPr>
            <a:picLocks noChangeAspect="1"/>
          </p:cNvPicPr>
          <p:nvPr/>
        </p:nvPicPr>
        <p:blipFill>
          <a:blip r:embed="rId3" cstate="email"/>
          <a:stretch>
            <a:fillRect/>
          </a:stretch>
        </p:blipFill>
        <p:spPr>
          <a:xfrm>
            <a:off x="3065675" y="2062629"/>
            <a:ext cx="2504714" cy="1200148"/>
          </a:xfrm>
          <a:prstGeom prst="rect">
            <a:avLst/>
          </a:prstGeom>
        </p:spPr>
      </p:pic>
    </p:spTree>
    <p:extLst>
      <p:ext uri="{BB962C8B-B14F-4D97-AF65-F5344CB8AC3E}">
        <p14:creationId xmlns="" xmlns:p14="http://schemas.microsoft.com/office/powerpoint/2010/main" val="158706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000"/>
                                        <p:tgtEl>
                                          <p:spTgt spid="4">
                                            <p:txEl>
                                              <p:pRg st="3" end="3"/>
                                            </p:txEl>
                                          </p:spTgt>
                                        </p:tgtEl>
                                      </p:cBhvr>
                                    </p:animEffect>
                                    <p:anim calcmode="lin" valueType="num">
                                      <p:cBhvr>
                                        <p:cTn id="2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F462D89E-E3BD-5A70-79D2-7A16A24E73C5}"/>
              </a:ext>
            </a:extLst>
          </p:cNvPr>
          <p:cNvSpPr>
            <a:spLocks noGrp="1"/>
          </p:cNvSpPr>
          <p:nvPr>
            <p:ph type="sldNum" sz="quarter" idx="12"/>
          </p:nvPr>
        </p:nvSpPr>
        <p:spPr/>
        <p:txBody>
          <a:bodyPr/>
          <a:lstStyle/>
          <a:p>
            <a:fld id="{73DA0BB7-265A-403C-9275-D587AB510EDC}" type="slidenum">
              <a:rPr lang="zh-TW" altLang="en-US" smtClean="0"/>
              <a:pPr/>
              <a:t>34</a:t>
            </a:fld>
            <a:endParaRPr lang="zh-TW" altLang="en-US"/>
          </a:p>
        </p:txBody>
      </p:sp>
      <p:sp>
        <p:nvSpPr>
          <p:cNvPr id="3" name="Title 2">
            <a:extLst>
              <a:ext uri="{FF2B5EF4-FFF2-40B4-BE49-F238E27FC236}">
                <a16:creationId xmlns="" xmlns:a16="http://schemas.microsoft.com/office/drawing/2014/main" id="{61B664CE-FECB-8EAE-A4F5-D19EAC4FD45B}"/>
              </a:ext>
            </a:extLst>
          </p:cNvPr>
          <p:cNvSpPr>
            <a:spLocks noGrp="1"/>
          </p:cNvSpPr>
          <p:nvPr>
            <p:ph type="title"/>
          </p:nvPr>
        </p:nvSpPr>
        <p:spPr/>
        <p:txBody>
          <a:bodyPr/>
          <a:lstStyle/>
          <a:p>
            <a:r>
              <a:rPr lang="en-US" altLang="zh-TW" dirty="0"/>
              <a:t>Waveguide Technology</a:t>
            </a:r>
            <a:endParaRPr lang="zh-TW" altLang="en-US" dirty="0"/>
          </a:p>
        </p:txBody>
      </p:sp>
    </p:spTree>
    <p:extLst>
      <p:ext uri="{BB962C8B-B14F-4D97-AF65-F5344CB8AC3E}">
        <p14:creationId xmlns="" xmlns:p14="http://schemas.microsoft.com/office/powerpoint/2010/main" val="30604214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 xmlns:a16="http://schemas.microsoft.com/office/drawing/2014/main" id="{A044FB65-05B2-250C-7319-27E1C8730905}"/>
              </a:ext>
            </a:extLst>
          </p:cNvPr>
          <p:cNvSpPr/>
          <p:nvPr/>
        </p:nvSpPr>
        <p:spPr>
          <a:xfrm>
            <a:off x="-23378" y="0"/>
            <a:ext cx="12200144" cy="68576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 name="Group 58">
            <a:extLst>
              <a:ext uri="{FF2B5EF4-FFF2-40B4-BE49-F238E27FC236}">
                <a16:creationId xmlns="" xmlns:a16="http://schemas.microsoft.com/office/drawing/2014/main" id="{1010FEEB-3AFA-96C6-788A-7D9ACD35ABE6}"/>
              </a:ext>
            </a:extLst>
          </p:cNvPr>
          <p:cNvGrpSpPr/>
          <p:nvPr/>
        </p:nvGrpSpPr>
        <p:grpSpPr>
          <a:xfrm>
            <a:off x="4388968" y="1355065"/>
            <a:ext cx="3036786" cy="3739702"/>
            <a:chOff x="4389539" y="1354751"/>
            <a:chExt cx="3037181" cy="3738836"/>
          </a:xfrm>
        </p:grpSpPr>
        <p:pic>
          <p:nvPicPr>
            <p:cNvPr id="135" name="Picture 14" descr="Résultats de recherche d'images pour « digilens smart glasses crystal »">
              <a:extLst>
                <a:ext uri="{FF2B5EF4-FFF2-40B4-BE49-F238E27FC236}">
                  <a16:creationId xmlns="" xmlns:a16="http://schemas.microsoft.com/office/drawing/2014/main" id="{8A934F90-11A9-ED42-B2BE-517A1BE5AC29}"/>
                </a:ext>
              </a:extLst>
            </p:cNvPr>
            <p:cNvPicPr>
              <a:picLocks noChangeAspect="1" noChangeArrowheads="1"/>
            </p:cNvPicPr>
            <p:nvPr/>
          </p:nvPicPr>
          <p:blipFill>
            <a:blip r:embed="rId4" cstate="email">
              <a:extLst>
                <a:ext uri="{28A0092B-C50C-407E-A947-70E740481C1C}">
                  <a14:useLocalDpi xmlns="" xmlns:a14="http://schemas.microsoft.com/office/drawing/2010/main" val="0"/>
                </a:ext>
              </a:extLst>
            </a:blip>
            <a:srcRect/>
            <a:stretch>
              <a:fillRect/>
            </a:stretch>
          </p:blipFill>
          <p:spPr bwMode="auto">
            <a:xfrm>
              <a:off x="4389539" y="2397807"/>
              <a:ext cx="1254920" cy="741149"/>
            </a:xfrm>
            <a:prstGeom prst="rect">
              <a:avLst/>
            </a:prstGeom>
            <a:noFill/>
            <a:extLst>
              <a:ext uri="{909E8E84-426E-40DD-AFC4-6F175D3DCCD1}">
                <a14:hiddenFill xmlns="" xmlns:a14="http://schemas.microsoft.com/office/drawing/2010/main">
                  <a:solidFill>
                    <a:srgbClr val="FFFFFF"/>
                  </a:solidFill>
                </a14:hiddenFill>
              </a:ext>
            </a:extLst>
          </p:spPr>
        </p:pic>
        <p:pic>
          <p:nvPicPr>
            <p:cNvPr id="136" name="Picture 135">
              <a:extLst>
                <a:ext uri="{FF2B5EF4-FFF2-40B4-BE49-F238E27FC236}">
                  <a16:creationId xmlns="" xmlns:a16="http://schemas.microsoft.com/office/drawing/2014/main" id="{0A8A7461-018F-0E41-A5F2-0C547F89D0A2}"/>
                </a:ext>
              </a:extLst>
            </p:cNvPr>
            <p:cNvPicPr>
              <a:picLocks noChangeAspect="1"/>
            </p:cNvPicPr>
            <p:nvPr/>
          </p:nvPicPr>
          <p:blipFill>
            <a:blip r:embed="rId5" cstate="email"/>
            <a:stretch>
              <a:fillRect/>
            </a:stretch>
          </p:blipFill>
          <p:spPr>
            <a:xfrm>
              <a:off x="4424600" y="3840261"/>
              <a:ext cx="1464432" cy="506103"/>
            </a:xfrm>
            <a:prstGeom prst="rect">
              <a:avLst/>
            </a:prstGeom>
          </p:spPr>
        </p:pic>
        <p:pic>
          <p:nvPicPr>
            <p:cNvPr id="8" name="Picture 7">
              <a:extLst>
                <a:ext uri="{FF2B5EF4-FFF2-40B4-BE49-F238E27FC236}">
                  <a16:creationId xmlns="" xmlns:a16="http://schemas.microsoft.com/office/drawing/2014/main" id="{F7582F88-8483-B34E-A33C-57C3FE6FB238}"/>
                </a:ext>
              </a:extLst>
            </p:cNvPr>
            <p:cNvPicPr>
              <a:picLocks noChangeAspect="1"/>
            </p:cNvPicPr>
            <p:nvPr/>
          </p:nvPicPr>
          <p:blipFill>
            <a:blip r:embed="rId6" cstate="email"/>
            <a:stretch>
              <a:fillRect/>
            </a:stretch>
          </p:blipFill>
          <p:spPr>
            <a:xfrm>
              <a:off x="5988069" y="3925385"/>
              <a:ext cx="1275671" cy="483633"/>
            </a:xfrm>
            <a:prstGeom prst="rect">
              <a:avLst/>
            </a:prstGeom>
          </p:spPr>
        </p:pic>
        <p:pic>
          <p:nvPicPr>
            <p:cNvPr id="12" name="Picture 11">
              <a:extLst>
                <a:ext uri="{FF2B5EF4-FFF2-40B4-BE49-F238E27FC236}">
                  <a16:creationId xmlns="" xmlns:a16="http://schemas.microsoft.com/office/drawing/2014/main" id="{7B2C00FE-D598-9346-A843-57361133EFF4}"/>
                </a:ext>
              </a:extLst>
            </p:cNvPr>
            <p:cNvPicPr>
              <a:picLocks noChangeAspect="1"/>
            </p:cNvPicPr>
            <p:nvPr/>
          </p:nvPicPr>
          <p:blipFill>
            <a:blip r:embed="rId7" cstate="email"/>
            <a:stretch>
              <a:fillRect/>
            </a:stretch>
          </p:blipFill>
          <p:spPr>
            <a:xfrm>
              <a:off x="5258093" y="1354751"/>
              <a:ext cx="1367811" cy="595400"/>
            </a:xfrm>
            <a:prstGeom prst="rect">
              <a:avLst/>
            </a:prstGeom>
          </p:spPr>
        </p:pic>
        <p:sp>
          <p:nvSpPr>
            <p:cNvPr id="43" name="Rectangle 42">
              <a:extLst>
                <a:ext uri="{FF2B5EF4-FFF2-40B4-BE49-F238E27FC236}">
                  <a16:creationId xmlns="" xmlns:a16="http://schemas.microsoft.com/office/drawing/2014/main" id="{87B77909-CEC9-2C46-B720-15D6F7E79AAB}"/>
                </a:ext>
              </a:extLst>
            </p:cNvPr>
            <p:cNvSpPr/>
            <p:nvPr/>
          </p:nvSpPr>
          <p:spPr>
            <a:xfrm>
              <a:off x="5440652" y="2060853"/>
              <a:ext cx="1059906" cy="235898"/>
            </a:xfrm>
            <a:prstGeom prst="rect">
              <a:avLst/>
            </a:prstGeom>
          </p:spPr>
          <p:txBody>
            <a:bodyPr wrap="none">
              <a:spAutoFit/>
            </a:bodyPr>
            <a:lstStyle/>
            <a:p>
              <a:r>
                <a:rPr lang="en-US" sz="933" dirty="0" err="1">
                  <a:solidFill>
                    <a:schemeClr val="bg1"/>
                  </a:solidFill>
                </a:rPr>
                <a:t>Digilens</a:t>
              </a:r>
              <a:r>
                <a:rPr lang="en-US" sz="933" dirty="0">
                  <a:solidFill>
                    <a:schemeClr val="bg1"/>
                  </a:solidFill>
                </a:rPr>
                <a:t> </a:t>
              </a:r>
              <a:r>
                <a:rPr lang="en-US" sz="933" dirty="0" err="1">
                  <a:solidFill>
                    <a:schemeClr val="bg1"/>
                  </a:solidFill>
                </a:rPr>
                <a:t>MotoHud</a:t>
              </a:r>
              <a:endParaRPr lang="en-US" sz="400" dirty="0">
                <a:solidFill>
                  <a:schemeClr val="bg1"/>
                </a:solidFill>
              </a:endParaRPr>
            </a:p>
          </p:txBody>
        </p:sp>
        <p:sp>
          <p:nvSpPr>
            <p:cNvPr id="44" name="Rectangle 43">
              <a:extLst>
                <a:ext uri="{FF2B5EF4-FFF2-40B4-BE49-F238E27FC236}">
                  <a16:creationId xmlns="" xmlns:a16="http://schemas.microsoft.com/office/drawing/2014/main" id="{0B310C35-A4FA-C84F-8364-A5EFA086F8F2}"/>
                </a:ext>
              </a:extLst>
            </p:cNvPr>
            <p:cNvSpPr/>
            <p:nvPr/>
          </p:nvSpPr>
          <p:spPr>
            <a:xfrm>
              <a:off x="5397866" y="3222055"/>
              <a:ext cx="1431802" cy="235898"/>
            </a:xfrm>
            <a:prstGeom prst="rect">
              <a:avLst/>
            </a:prstGeom>
          </p:spPr>
          <p:txBody>
            <a:bodyPr wrap="none">
              <a:spAutoFit/>
            </a:bodyPr>
            <a:lstStyle/>
            <a:p>
              <a:r>
                <a:rPr lang="en-US" sz="933" dirty="0" err="1">
                  <a:solidFill>
                    <a:schemeClr val="bg1"/>
                  </a:solidFill>
                </a:rPr>
                <a:t>Digilens</a:t>
              </a:r>
              <a:r>
                <a:rPr lang="en-US" sz="933" dirty="0">
                  <a:solidFill>
                    <a:schemeClr val="bg1"/>
                  </a:solidFill>
                </a:rPr>
                <a:t> Crystal 30 and 50</a:t>
              </a:r>
              <a:endParaRPr lang="en-US" sz="400" dirty="0">
                <a:solidFill>
                  <a:schemeClr val="bg1"/>
                </a:solidFill>
              </a:endParaRPr>
            </a:p>
          </p:txBody>
        </p:sp>
        <p:sp>
          <p:nvSpPr>
            <p:cNvPr id="45" name="Rectangle 44">
              <a:extLst>
                <a:ext uri="{FF2B5EF4-FFF2-40B4-BE49-F238E27FC236}">
                  <a16:creationId xmlns="" xmlns:a16="http://schemas.microsoft.com/office/drawing/2014/main" id="{002E3866-6BD7-DB4F-B4EA-A9D59EA0F3C8}"/>
                </a:ext>
              </a:extLst>
            </p:cNvPr>
            <p:cNvSpPr/>
            <p:nvPr/>
          </p:nvSpPr>
          <p:spPr>
            <a:xfrm>
              <a:off x="4805215" y="3604496"/>
              <a:ext cx="418704" cy="235898"/>
            </a:xfrm>
            <a:prstGeom prst="rect">
              <a:avLst/>
            </a:prstGeom>
          </p:spPr>
          <p:txBody>
            <a:bodyPr wrap="none">
              <a:spAutoFit/>
            </a:bodyPr>
            <a:lstStyle/>
            <a:p>
              <a:r>
                <a:rPr lang="en-US" sz="933" dirty="0">
                  <a:solidFill>
                    <a:schemeClr val="bg1"/>
                  </a:solidFill>
                </a:rPr>
                <a:t>Sony</a:t>
              </a:r>
              <a:endParaRPr lang="en-US" sz="400" dirty="0">
                <a:solidFill>
                  <a:schemeClr val="bg1"/>
                </a:solidFill>
              </a:endParaRPr>
            </a:p>
          </p:txBody>
        </p:sp>
        <p:sp>
          <p:nvSpPr>
            <p:cNvPr id="51" name="Rectangle 50">
              <a:extLst>
                <a:ext uri="{FF2B5EF4-FFF2-40B4-BE49-F238E27FC236}">
                  <a16:creationId xmlns="" xmlns:a16="http://schemas.microsoft.com/office/drawing/2014/main" id="{B0D114D2-6D21-0343-9E6F-A0DB7EA1321C}"/>
                </a:ext>
              </a:extLst>
            </p:cNvPr>
            <p:cNvSpPr/>
            <p:nvPr/>
          </p:nvSpPr>
          <p:spPr>
            <a:xfrm>
              <a:off x="6235523" y="3642828"/>
              <a:ext cx="465192" cy="235898"/>
            </a:xfrm>
            <a:prstGeom prst="rect">
              <a:avLst/>
            </a:prstGeom>
          </p:spPr>
          <p:txBody>
            <a:bodyPr wrap="none">
              <a:spAutoFit/>
            </a:bodyPr>
            <a:lstStyle/>
            <a:p>
              <a:r>
                <a:rPr lang="en-US" sz="933" dirty="0">
                  <a:solidFill>
                    <a:schemeClr val="bg1"/>
                  </a:solidFill>
                </a:rPr>
                <a:t>Apple</a:t>
              </a:r>
              <a:endParaRPr lang="en-US" sz="400" dirty="0">
                <a:solidFill>
                  <a:schemeClr val="bg1"/>
                </a:solidFill>
              </a:endParaRPr>
            </a:p>
          </p:txBody>
        </p:sp>
        <p:sp>
          <p:nvSpPr>
            <p:cNvPr id="41" name="Rectangle 40">
              <a:extLst>
                <a:ext uri="{FF2B5EF4-FFF2-40B4-BE49-F238E27FC236}">
                  <a16:creationId xmlns="" xmlns:a16="http://schemas.microsoft.com/office/drawing/2014/main" id="{CE97B9D0-26E9-A820-21B3-D48C4656B7A7}"/>
                </a:ext>
              </a:extLst>
            </p:cNvPr>
            <p:cNvSpPr/>
            <p:nvPr/>
          </p:nvSpPr>
          <p:spPr>
            <a:xfrm>
              <a:off x="5083270" y="4857689"/>
              <a:ext cx="1679459" cy="235898"/>
            </a:xfrm>
            <a:prstGeom prst="rect">
              <a:avLst/>
            </a:prstGeom>
          </p:spPr>
          <p:txBody>
            <a:bodyPr wrap="square">
              <a:spAutoFit/>
            </a:bodyPr>
            <a:lstStyle/>
            <a:p>
              <a:r>
                <a:rPr lang="en-US" sz="933" dirty="0" err="1">
                  <a:solidFill>
                    <a:schemeClr val="bg1"/>
                  </a:solidFill>
                </a:rPr>
                <a:t>Digilens</a:t>
              </a:r>
              <a:r>
                <a:rPr lang="en-US" sz="933" dirty="0">
                  <a:solidFill>
                    <a:schemeClr val="bg1"/>
                  </a:solidFill>
                </a:rPr>
                <a:t> (hybrid plastic/glass)</a:t>
              </a:r>
              <a:endParaRPr lang="en-US" sz="400" dirty="0">
                <a:solidFill>
                  <a:schemeClr val="bg1"/>
                </a:solidFill>
              </a:endParaRPr>
            </a:p>
          </p:txBody>
        </p:sp>
        <p:pic>
          <p:nvPicPr>
            <p:cNvPr id="5126" name="Picture 6" descr="Homepage - DigiLens Inc.">
              <a:extLst>
                <a:ext uri="{FF2B5EF4-FFF2-40B4-BE49-F238E27FC236}">
                  <a16:creationId xmlns="" xmlns:a16="http://schemas.microsoft.com/office/drawing/2014/main" id="{63545E1B-AE9B-B990-D52E-687203A882FF}"/>
                </a:ext>
              </a:extLst>
            </p:cNvPr>
            <p:cNvPicPr>
              <a:picLocks noChangeAspect="1" noChangeArrowheads="1"/>
            </p:cNvPicPr>
            <p:nvPr/>
          </p:nvPicPr>
          <p:blipFill>
            <a:blip r:embed="rId8" cstate="email">
              <a:extLst>
                <a:ext uri="{28A0092B-C50C-407E-A947-70E740481C1C}">
                  <a14:useLocalDpi xmlns="" xmlns:a14="http://schemas.microsoft.com/office/drawing/2010/main" val="0"/>
                </a:ext>
              </a:extLst>
            </a:blip>
            <a:srcRect/>
            <a:stretch>
              <a:fillRect/>
            </a:stretch>
          </p:blipFill>
          <p:spPr bwMode="auto">
            <a:xfrm>
              <a:off x="5838346" y="2459242"/>
              <a:ext cx="1588374" cy="709096"/>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9" name="Group 57">
            <a:extLst>
              <a:ext uri="{FF2B5EF4-FFF2-40B4-BE49-F238E27FC236}">
                <a16:creationId xmlns="" xmlns:a16="http://schemas.microsoft.com/office/drawing/2014/main" id="{0C2CD63B-638B-6215-4399-F493D3750926}"/>
              </a:ext>
            </a:extLst>
          </p:cNvPr>
          <p:cNvGrpSpPr/>
          <p:nvPr/>
        </p:nvGrpSpPr>
        <p:grpSpPr>
          <a:xfrm>
            <a:off x="1193722" y="1393482"/>
            <a:ext cx="2936634" cy="4545134"/>
            <a:chOff x="1193878" y="1393159"/>
            <a:chExt cx="2937016" cy="4544082"/>
          </a:xfrm>
        </p:grpSpPr>
        <p:grpSp>
          <p:nvGrpSpPr>
            <p:cNvPr id="10" name="Group 34">
              <a:extLst>
                <a:ext uri="{FF2B5EF4-FFF2-40B4-BE49-F238E27FC236}">
                  <a16:creationId xmlns="" xmlns:a16="http://schemas.microsoft.com/office/drawing/2014/main" id="{553BACE7-58A5-FAD7-CCD2-F42C6B6C5318}"/>
                </a:ext>
              </a:extLst>
            </p:cNvPr>
            <p:cNvGrpSpPr/>
            <p:nvPr/>
          </p:nvGrpSpPr>
          <p:grpSpPr>
            <a:xfrm>
              <a:off x="1193878" y="1393159"/>
              <a:ext cx="2869733" cy="4544082"/>
              <a:chOff x="1193878" y="1393159"/>
              <a:chExt cx="2869733" cy="4544082"/>
            </a:xfrm>
          </p:grpSpPr>
          <p:pic>
            <p:nvPicPr>
              <p:cNvPr id="137" name="Picture 136">
                <a:extLst>
                  <a:ext uri="{FF2B5EF4-FFF2-40B4-BE49-F238E27FC236}">
                    <a16:creationId xmlns="" xmlns:a16="http://schemas.microsoft.com/office/drawing/2014/main" id="{C1DF4A6A-95EA-5A4B-AE76-C52FE90AA641}"/>
                  </a:ext>
                </a:extLst>
              </p:cNvPr>
              <p:cNvPicPr>
                <a:picLocks noChangeAspect="1"/>
              </p:cNvPicPr>
              <p:nvPr/>
            </p:nvPicPr>
            <p:blipFill>
              <a:blip r:embed="rId9" cstate="email"/>
              <a:stretch>
                <a:fillRect/>
              </a:stretch>
            </p:blipFill>
            <p:spPr>
              <a:xfrm>
                <a:off x="1574458" y="3116599"/>
                <a:ext cx="1343144" cy="396385"/>
              </a:xfrm>
              <a:prstGeom prst="rect">
                <a:avLst/>
              </a:prstGeom>
            </p:spPr>
          </p:pic>
          <p:pic>
            <p:nvPicPr>
              <p:cNvPr id="138" name="Picture 137">
                <a:extLst>
                  <a:ext uri="{FF2B5EF4-FFF2-40B4-BE49-F238E27FC236}">
                    <a16:creationId xmlns="" xmlns:a16="http://schemas.microsoft.com/office/drawing/2014/main" id="{7794F823-93D0-3747-B5F9-495C861A353B}"/>
                  </a:ext>
                </a:extLst>
              </p:cNvPr>
              <p:cNvPicPr>
                <a:picLocks noChangeAspect="1"/>
              </p:cNvPicPr>
              <p:nvPr/>
            </p:nvPicPr>
            <p:blipFill>
              <a:blip r:embed="rId10" cstate="email"/>
              <a:stretch>
                <a:fillRect/>
              </a:stretch>
            </p:blipFill>
            <p:spPr>
              <a:xfrm flipH="1">
                <a:off x="2214511" y="2444475"/>
                <a:ext cx="1242216" cy="614897"/>
              </a:xfrm>
              <a:prstGeom prst="rect">
                <a:avLst/>
              </a:prstGeom>
            </p:spPr>
          </p:pic>
          <p:pic>
            <p:nvPicPr>
              <p:cNvPr id="139" name="Picture 138">
                <a:extLst>
                  <a:ext uri="{FF2B5EF4-FFF2-40B4-BE49-F238E27FC236}">
                    <a16:creationId xmlns="" xmlns:a16="http://schemas.microsoft.com/office/drawing/2014/main" id="{1662FEB1-9B7A-FE49-858B-3A1AF777C40F}"/>
                  </a:ext>
                </a:extLst>
              </p:cNvPr>
              <p:cNvPicPr>
                <a:picLocks noChangeAspect="1"/>
              </p:cNvPicPr>
              <p:nvPr/>
            </p:nvPicPr>
            <p:blipFill>
              <a:blip r:embed="rId11" cstate="email"/>
              <a:stretch>
                <a:fillRect/>
              </a:stretch>
            </p:blipFill>
            <p:spPr>
              <a:xfrm>
                <a:off x="3154384" y="3097132"/>
                <a:ext cx="897848" cy="421989"/>
              </a:xfrm>
              <a:prstGeom prst="rect">
                <a:avLst/>
              </a:prstGeom>
            </p:spPr>
          </p:pic>
          <p:pic>
            <p:nvPicPr>
              <p:cNvPr id="140" name="Picture 139">
                <a:extLst>
                  <a:ext uri="{FF2B5EF4-FFF2-40B4-BE49-F238E27FC236}">
                    <a16:creationId xmlns="" xmlns:a16="http://schemas.microsoft.com/office/drawing/2014/main" id="{029A223E-12AB-2C45-A38B-1564D5656C98}"/>
                  </a:ext>
                </a:extLst>
              </p:cNvPr>
              <p:cNvPicPr>
                <a:picLocks noChangeAspect="1"/>
              </p:cNvPicPr>
              <p:nvPr/>
            </p:nvPicPr>
            <p:blipFill>
              <a:blip r:embed="rId12" cstate="email"/>
              <a:stretch>
                <a:fillRect/>
              </a:stretch>
            </p:blipFill>
            <p:spPr>
              <a:xfrm>
                <a:off x="1488095" y="1666829"/>
                <a:ext cx="1654959" cy="575097"/>
              </a:xfrm>
              <a:prstGeom prst="rect">
                <a:avLst/>
              </a:prstGeom>
            </p:spPr>
          </p:pic>
          <p:pic>
            <p:nvPicPr>
              <p:cNvPr id="141" name="Picture 140">
                <a:extLst>
                  <a:ext uri="{FF2B5EF4-FFF2-40B4-BE49-F238E27FC236}">
                    <a16:creationId xmlns="" xmlns:a16="http://schemas.microsoft.com/office/drawing/2014/main" id="{CBE9C7DB-A44F-2E4E-92B9-3E8F1BFEE583}"/>
                  </a:ext>
                </a:extLst>
              </p:cNvPr>
              <p:cNvPicPr>
                <a:picLocks noChangeAspect="1"/>
              </p:cNvPicPr>
              <p:nvPr/>
            </p:nvPicPr>
            <p:blipFill>
              <a:blip r:embed="rId13" cstate="email"/>
              <a:stretch>
                <a:fillRect/>
              </a:stretch>
            </p:blipFill>
            <p:spPr>
              <a:xfrm flipH="1">
                <a:off x="2658150" y="1393159"/>
                <a:ext cx="1265137" cy="513131"/>
              </a:xfrm>
              <a:prstGeom prst="rect">
                <a:avLst/>
              </a:prstGeom>
            </p:spPr>
          </p:pic>
          <p:pic>
            <p:nvPicPr>
              <p:cNvPr id="3" name="Picture 2">
                <a:extLst>
                  <a:ext uri="{FF2B5EF4-FFF2-40B4-BE49-F238E27FC236}">
                    <a16:creationId xmlns="" xmlns:a16="http://schemas.microsoft.com/office/drawing/2014/main" id="{58389542-8C60-CB4E-B5ED-94A356EF33C7}"/>
                  </a:ext>
                </a:extLst>
              </p:cNvPr>
              <p:cNvPicPr>
                <a:picLocks noChangeAspect="1"/>
              </p:cNvPicPr>
              <p:nvPr/>
            </p:nvPicPr>
            <p:blipFill>
              <a:blip r:embed="rId14" cstate="email"/>
              <a:stretch>
                <a:fillRect/>
              </a:stretch>
            </p:blipFill>
            <p:spPr>
              <a:xfrm>
                <a:off x="1866403" y="3587336"/>
                <a:ext cx="801201" cy="414414"/>
              </a:xfrm>
              <a:prstGeom prst="rect">
                <a:avLst/>
              </a:prstGeom>
            </p:spPr>
          </p:pic>
          <p:sp>
            <p:nvSpPr>
              <p:cNvPr id="198" name="Rectangle 197">
                <a:extLst>
                  <a:ext uri="{FF2B5EF4-FFF2-40B4-BE49-F238E27FC236}">
                    <a16:creationId xmlns="" xmlns:a16="http://schemas.microsoft.com/office/drawing/2014/main" id="{AD0CA4D7-244C-A74A-9A59-E028AADEFC0D}"/>
                  </a:ext>
                </a:extLst>
              </p:cNvPr>
              <p:cNvSpPr/>
              <p:nvPr/>
            </p:nvSpPr>
            <p:spPr>
              <a:xfrm>
                <a:off x="2229627" y="5783353"/>
                <a:ext cx="184731" cy="153888"/>
              </a:xfrm>
              <a:prstGeom prst="rect">
                <a:avLst/>
              </a:prstGeom>
            </p:spPr>
            <p:txBody>
              <a:bodyPr wrap="none">
                <a:spAutoFit/>
              </a:bodyPr>
              <a:lstStyle/>
              <a:p>
                <a:endParaRPr lang="en-US" sz="400" dirty="0">
                  <a:solidFill>
                    <a:schemeClr val="bg1"/>
                  </a:solidFill>
                </a:endParaRPr>
              </a:p>
            </p:txBody>
          </p:sp>
          <p:sp>
            <p:nvSpPr>
              <p:cNvPr id="46" name="Rectangle 45">
                <a:extLst>
                  <a:ext uri="{FF2B5EF4-FFF2-40B4-BE49-F238E27FC236}">
                    <a16:creationId xmlns="" xmlns:a16="http://schemas.microsoft.com/office/drawing/2014/main" id="{1E47E6F7-ECBC-EE45-9872-DF2D1686E001}"/>
                  </a:ext>
                </a:extLst>
              </p:cNvPr>
              <p:cNvSpPr/>
              <p:nvPr/>
            </p:nvSpPr>
            <p:spPr>
              <a:xfrm>
                <a:off x="1193878" y="3789021"/>
                <a:ext cx="982586" cy="728148"/>
              </a:xfrm>
              <a:prstGeom prst="rect">
                <a:avLst/>
              </a:prstGeom>
            </p:spPr>
            <p:txBody>
              <a:bodyPr wrap="square">
                <a:spAutoFit/>
              </a:bodyPr>
              <a:lstStyle/>
              <a:p>
                <a:r>
                  <a:rPr lang="en-US" sz="933" dirty="0" err="1">
                    <a:solidFill>
                      <a:schemeClr val="bg1"/>
                    </a:solidFill>
                  </a:rPr>
                  <a:t>Dispelix</a:t>
                </a:r>
                <a:r>
                  <a:rPr lang="en-US" sz="933" dirty="0">
                    <a:solidFill>
                      <a:schemeClr val="bg1"/>
                    </a:solidFill>
                  </a:rPr>
                  <a:t> / AMAT/ </a:t>
                </a:r>
              </a:p>
              <a:p>
                <a:r>
                  <a:rPr lang="en-US" sz="933" dirty="0">
                    <a:solidFill>
                      <a:schemeClr val="bg1"/>
                    </a:solidFill>
                  </a:rPr>
                  <a:t>Meta Orion/</a:t>
                </a:r>
              </a:p>
              <a:p>
                <a:r>
                  <a:rPr lang="en-US" sz="933" dirty="0" err="1">
                    <a:solidFill>
                      <a:schemeClr val="bg1"/>
                    </a:solidFill>
                  </a:rPr>
                  <a:t>Digilens</a:t>
                </a:r>
                <a:r>
                  <a:rPr lang="en-US" sz="933" dirty="0">
                    <a:solidFill>
                      <a:schemeClr val="bg1"/>
                    </a:solidFill>
                  </a:rPr>
                  <a:t> SRG+</a:t>
                </a:r>
              </a:p>
              <a:p>
                <a:endParaRPr lang="en-US" sz="400" dirty="0">
                  <a:solidFill>
                    <a:schemeClr val="bg1"/>
                  </a:solidFill>
                </a:endParaRPr>
              </a:p>
            </p:txBody>
          </p:sp>
          <p:sp>
            <p:nvSpPr>
              <p:cNvPr id="47" name="Rectangle 46">
                <a:extLst>
                  <a:ext uri="{FF2B5EF4-FFF2-40B4-BE49-F238E27FC236}">
                    <a16:creationId xmlns="" xmlns:a16="http://schemas.microsoft.com/office/drawing/2014/main" id="{17BC6F9B-551B-3D4D-AA72-624E030D4092}"/>
                  </a:ext>
                </a:extLst>
              </p:cNvPr>
              <p:cNvSpPr/>
              <p:nvPr/>
            </p:nvSpPr>
            <p:spPr>
              <a:xfrm>
                <a:off x="1275763" y="2870580"/>
                <a:ext cx="439544" cy="235898"/>
              </a:xfrm>
              <a:prstGeom prst="rect">
                <a:avLst/>
              </a:prstGeom>
            </p:spPr>
            <p:txBody>
              <a:bodyPr wrap="none">
                <a:spAutoFit/>
              </a:bodyPr>
              <a:lstStyle/>
              <a:p>
                <a:r>
                  <a:rPr lang="en-US" sz="933" dirty="0" err="1">
                    <a:solidFill>
                      <a:schemeClr val="bg1"/>
                    </a:solidFill>
                  </a:rPr>
                  <a:t>Vuzix</a:t>
                </a:r>
                <a:endParaRPr lang="en-US" sz="400" dirty="0">
                  <a:solidFill>
                    <a:schemeClr val="bg1"/>
                  </a:solidFill>
                </a:endParaRPr>
              </a:p>
            </p:txBody>
          </p:sp>
          <p:sp>
            <p:nvSpPr>
              <p:cNvPr id="48" name="Rectangle 47">
                <a:extLst>
                  <a:ext uri="{FF2B5EF4-FFF2-40B4-BE49-F238E27FC236}">
                    <a16:creationId xmlns="" xmlns:a16="http://schemas.microsoft.com/office/drawing/2014/main" id="{065CE54A-D0E6-4B41-97DC-B5FD21E0FF0A}"/>
                  </a:ext>
                </a:extLst>
              </p:cNvPr>
              <p:cNvSpPr/>
              <p:nvPr/>
            </p:nvSpPr>
            <p:spPr>
              <a:xfrm>
                <a:off x="1422809" y="2658376"/>
                <a:ext cx="718466" cy="235898"/>
              </a:xfrm>
              <a:prstGeom prst="rect">
                <a:avLst/>
              </a:prstGeom>
            </p:spPr>
            <p:txBody>
              <a:bodyPr wrap="none">
                <a:spAutoFit/>
              </a:bodyPr>
              <a:lstStyle/>
              <a:p>
                <a:r>
                  <a:rPr lang="en-US" sz="933" dirty="0">
                    <a:solidFill>
                      <a:schemeClr val="bg1"/>
                    </a:solidFill>
                  </a:rPr>
                  <a:t>HoloLens 2</a:t>
                </a:r>
                <a:endParaRPr lang="en-US" sz="400" dirty="0">
                  <a:solidFill>
                    <a:schemeClr val="bg1"/>
                  </a:solidFill>
                </a:endParaRPr>
              </a:p>
            </p:txBody>
          </p:sp>
          <p:sp>
            <p:nvSpPr>
              <p:cNvPr id="49" name="Rectangle 48">
                <a:extLst>
                  <a:ext uri="{FF2B5EF4-FFF2-40B4-BE49-F238E27FC236}">
                    <a16:creationId xmlns="" xmlns:a16="http://schemas.microsoft.com/office/drawing/2014/main" id="{551FFB50-1873-264B-B35D-E42019C4F139}"/>
                  </a:ext>
                </a:extLst>
              </p:cNvPr>
              <p:cNvSpPr/>
              <p:nvPr/>
            </p:nvSpPr>
            <p:spPr>
              <a:xfrm>
                <a:off x="3694599" y="2835688"/>
                <a:ext cx="369012" cy="235898"/>
              </a:xfrm>
              <a:prstGeom prst="rect">
                <a:avLst/>
              </a:prstGeom>
            </p:spPr>
            <p:txBody>
              <a:bodyPr wrap="none">
                <a:spAutoFit/>
              </a:bodyPr>
              <a:lstStyle/>
              <a:p>
                <a:r>
                  <a:rPr lang="en-US" sz="933" dirty="0">
                    <a:solidFill>
                      <a:schemeClr val="bg1"/>
                    </a:solidFill>
                  </a:rPr>
                  <a:t>WO</a:t>
                </a:r>
                <a:endParaRPr lang="en-US" sz="400" dirty="0">
                  <a:solidFill>
                    <a:schemeClr val="bg1"/>
                  </a:solidFill>
                </a:endParaRPr>
              </a:p>
            </p:txBody>
          </p:sp>
          <p:sp>
            <p:nvSpPr>
              <p:cNvPr id="13" name="Rectangle 12">
                <a:extLst>
                  <a:ext uri="{FF2B5EF4-FFF2-40B4-BE49-F238E27FC236}">
                    <a16:creationId xmlns="" xmlns:a16="http://schemas.microsoft.com/office/drawing/2014/main" id="{1E5760CF-E239-5097-6F57-282CD36BF47E}"/>
                  </a:ext>
                </a:extLst>
              </p:cNvPr>
              <p:cNvSpPr/>
              <p:nvPr/>
            </p:nvSpPr>
            <p:spPr>
              <a:xfrm>
                <a:off x="1854739" y="1433479"/>
                <a:ext cx="718466" cy="235898"/>
              </a:xfrm>
              <a:prstGeom prst="rect">
                <a:avLst/>
              </a:prstGeom>
            </p:spPr>
            <p:txBody>
              <a:bodyPr wrap="none">
                <a:spAutoFit/>
              </a:bodyPr>
              <a:lstStyle/>
              <a:p>
                <a:r>
                  <a:rPr lang="en-US" sz="933" dirty="0">
                    <a:solidFill>
                      <a:schemeClr val="bg1"/>
                    </a:solidFill>
                  </a:rPr>
                  <a:t>HoloLens 1</a:t>
                </a:r>
                <a:endParaRPr lang="en-US" sz="400" dirty="0">
                  <a:solidFill>
                    <a:schemeClr val="bg1"/>
                  </a:solidFill>
                </a:endParaRPr>
              </a:p>
            </p:txBody>
          </p:sp>
          <p:sp>
            <p:nvSpPr>
              <p:cNvPr id="14" name="Rectangle 13">
                <a:extLst>
                  <a:ext uri="{FF2B5EF4-FFF2-40B4-BE49-F238E27FC236}">
                    <a16:creationId xmlns="" xmlns:a16="http://schemas.microsoft.com/office/drawing/2014/main" id="{46675241-5AFE-0B62-90AD-69FA2941E535}"/>
                  </a:ext>
                </a:extLst>
              </p:cNvPr>
              <p:cNvSpPr/>
              <p:nvPr/>
            </p:nvSpPr>
            <p:spPr>
              <a:xfrm>
                <a:off x="3216792" y="1998825"/>
                <a:ext cx="712054" cy="235898"/>
              </a:xfrm>
              <a:prstGeom prst="rect">
                <a:avLst/>
              </a:prstGeom>
            </p:spPr>
            <p:txBody>
              <a:bodyPr wrap="none">
                <a:spAutoFit/>
              </a:bodyPr>
              <a:lstStyle/>
              <a:p>
                <a:r>
                  <a:rPr lang="en-US" sz="933" dirty="0">
                    <a:solidFill>
                      <a:schemeClr val="bg1"/>
                    </a:solidFill>
                  </a:rPr>
                  <a:t>ML1 / ML2</a:t>
                </a:r>
                <a:endParaRPr lang="en-US" sz="400" dirty="0">
                  <a:solidFill>
                    <a:schemeClr val="bg1"/>
                  </a:solidFill>
                </a:endParaRPr>
              </a:p>
            </p:txBody>
          </p:sp>
          <p:sp>
            <p:nvSpPr>
              <p:cNvPr id="28" name="Rectangle 27">
                <a:extLst>
                  <a:ext uri="{FF2B5EF4-FFF2-40B4-BE49-F238E27FC236}">
                    <a16:creationId xmlns="" xmlns:a16="http://schemas.microsoft.com/office/drawing/2014/main" id="{7AFAA7C6-0214-59BF-C15B-7F4F79174873}"/>
                  </a:ext>
                </a:extLst>
              </p:cNvPr>
              <p:cNvSpPr/>
              <p:nvPr/>
            </p:nvSpPr>
            <p:spPr>
              <a:xfrm>
                <a:off x="2234355" y="4809879"/>
                <a:ext cx="184731" cy="153888"/>
              </a:xfrm>
              <a:prstGeom prst="rect">
                <a:avLst/>
              </a:prstGeom>
            </p:spPr>
            <p:txBody>
              <a:bodyPr wrap="none">
                <a:spAutoFit/>
              </a:bodyPr>
              <a:lstStyle/>
              <a:p>
                <a:endParaRPr lang="en-US" sz="400" dirty="0">
                  <a:solidFill>
                    <a:schemeClr val="bg1"/>
                  </a:solidFill>
                </a:endParaRPr>
              </a:p>
            </p:txBody>
          </p:sp>
          <p:sp>
            <p:nvSpPr>
              <p:cNvPr id="40" name="Rectangle 39">
                <a:extLst>
                  <a:ext uri="{FF2B5EF4-FFF2-40B4-BE49-F238E27FC236}">
                    <a16:creationId xmlns="" xmlns:a16="http://schemas.microsoft.com/office/drawing/2014/main" id="{3C7B2FF1-C9D5-EA7E-1ED0-CC71ED39AC40}"/>
                  </a:ext>
                </a:extLst>
              </p:cNvPr>
              <p:cNvSpPr/>
              <p:nvPr/>
            </p:nvSpPr>
            <p:spPr>
              <a:xfrm>
                <a:off x="1496389" y="4809879"/>
                <a:ext cx="838685" cy="235898"/>
              </a:xfrm>
              <a:prstGeom prst="rect">
                <a:avLst/>
              </a:prstGeom>
            </p:spPr>
            <p:txBody>
              <a:bodyPr wrap="square">
                <a:spAutoFit/>
              </a:bodyPr>
              <a:lstStyle/>
              <a:p>
                <a:r>
                  <a:rPr lang="en-US" sz="933" dirty="0">
                    <a:solidFill>
                      <a:schemeClr val="bg1"/>
                    </a:solidFill>
                  </a:rPr>
                  <a:t>Oppo, </a:t>
                </a:r>
                <a:r>
                  <a:rPr lang="en-US" sz="933" dirty="0" err="1">
                    <a:solidFill>
                      <a:schemeClr val="bg1"/>
                    </a:solidFill>
                  </a:rPr>
                  <a:t>Cellid</a:t>
                </a:r>
                <a:endParaRPr lang="en-US" sz="400" dirty="0">
                  <a:solidFill>
                    <a:schemeClr val="bg1"/>
                  </a:solidFill>
                </a:endParaRPr>
              </a:p>
            </p:txBody>
          </p:sp>
          <p:sp>
            <p:nvSpPr>
              <p:cNvPr id="34" name="Rectangle 33">
                <a:extLst>
                  <a:ext uri="{FF2B5EF4-FFF2-40B4-BE49-F238E27FC236}">
                    <a16:creationId xmlns="" xmlns:a16="http://schemas.microsoft.com/office/drawing/2014/main" id="{F6A7C3F2-6644-21C7-8C1C-1A243E737130}"/>
                  </a:ext>
                </a:extLst>
              </p:cNvPr>
              <p:cNvSpPr/>
              <p:nvPr/>
            </p:nvSpPr>
            <p:spPr>
              <a:xfrm>
                <a:off x="2458739" y="5698680"/>
                <a:ext cx="838685" cy="235898"/>
              </a:xfrm>
              <a:prstGeom prst="rect">
                <a:avLst/>
              </a:prstGeom>
            </p:spPr>
            <p:txBody>
              <a:bodyPr wrap="square">
                <a:spAutoFit/>
              </a:bodyPr>
              <a:lstStyle/>
              <a:p>
                <a:r>
                  <a:rPr lang="en-US" sz="933" dirty="0">
                    <a:solidFill>
                      <a:schemeClr val="bg1"/>
                    </a:solidFill>
                  </a:rPr>
                  <a:t>ML</a:t>
                </a:r>
                <a:endParaRPr lang="en-US" sz="400" dirty="0">
                  <a:solidFill>
                    <a:schemeClr val="bg1"/>
                  </a:solidFill>
                </a:endParaRPr>
              </a:p>
            </p:txBody>
          </p:sp>
        </p:grpSp>
        <p:grpSp>
          <p:nvGrpSpPr>
            <p:cNvPr id="11" name="Group 55">
              <a:extLst>
                <a:ext uri="{FF2B5EF4-FFF2-40B4-BE49-F238E27FC236}">
                  <a16:creationId xmlns="" xmlns:a16="http://schemas.microsoft.com/office/drawing/2014/main" id="{19E2115F-FE1D-3AA5-B01C-6AFB35C64067}"/>
                </a:ext>
              </a:extLst>
            </p:cNvPr>
            <p:cNvGrpSpPr/>
            <p:nvPr/>
          </p:nvGrpSpPr>
          <p:grpSpPr>
            <a:xfrm>
              <a:off x="2413564" y="3586575"/>
              <a:ext cx="1717330" cy="1699473"/>
              <a:chOff x="2413564" y="3586575"/>
              <a:chExt cx="1717330" cy="1699473"/>
            </a:xfrm>
          </p:grpSpPr>
          <p:pic>
            <p:nvPicPr>
              <p:cNvPr id="33" name="Picture 32">
                <a:extLst>
                  <a:ext uri="{FF2B5EF4-FFF2-40B4-BE49-F238E27FC236}">
                    <a16:creationId xmlns="" xmlns:a16="http://schemas.microsoft.com/office/drawing/2014/main" id="{7F28898F-1AB3-A9EE-AB08-BE6C3D7C6EBF}"/>
                  </a:ext>
                </a:extLst>
              </p:cNvPr>
              <p:cNvPicPr>
                <a:picLocks noChangeAspect="1"/>
              </p:cNvPicPr>
              <p:nvPr/>
            </p:nvPicPr>
            <p:blipFill>
              <a:blip r:embed="rId15" cstate="email"/>
              <a:stretch>
                <a:fillRect/>
              </a:stretch>
            </p:blipFill>
            <p:spPr>
              <a:xfrm>
                <a:off x="2413564" y="4061124"/>
                <a:ext cx="937452" cy="432670"/>
              </a:xfrm>
              <a:prstGeom prst="rect">
                <a:avLst/>
              </a:prstGeom>
            </p:spPr>
          </p:pic>
          <p:pic>
            <p:nvPicPr>
              <p:cNvPr id="5124" name="Picture 4" descr="Cellid Unveils it Astonishing 60° field of view, AR Waveguides Smart  Glasses at CES 2024! : r/AR_MR_XR">
                <a:extLst>
                  <a:ext uri="{FF2B5EF4-FFF2-40B4-BE49-F238E27FC236}">
                    <a16:creationId xmlns="" xmlns:a16="http://schemas.microsoft.com/office/drawing/2014/main" id="{688BFA8A-7E97-44CE-1CFB-F3AC4898AABD}"/>
                  </a:ext>
                </a:extLst>
              </p:cNvPr>
              <p:cNvPicPr>
                <a:picLocks noChangeAspect="1" noChangeArrowheads="1"/>
              </p:cNvPicPr>
              <p:nvPr/>
            </p:nvPicPr>
            <p:blipFill>
              <a:blip r:embed="rId16" cstate="email">
                <a:extLst>
                  <a:ext uri="{28A0092B-C50C-407E-A947-70E740481C1C}">
                    <a14:useLocalDpi xmlns="" xmlns:a14="http://schemas.microsoft.com/office/drawing/2010/main" val="0"/>
                  </a:ext>
                </a:extLst>
              </a:blip>
              <a:srcRect/>
              <a:stretch>
                <a:fillRect/>
              </a:stretch>
            </p:blipFill>
            <p:spPr bwMode="auto">
              <a:xfrm>
                <a:off x="2425275" y="4633061"/>
                <a:ext cx="1383814" cy="652987"/>
              </a:xfrm>
              <a:prstGeom prst="rect">
                <a:avLst/>
              </a:prstGeom>
              <a:noFill/>
              <a:extLst>
                <a:ext uri="{909E8E84-426E-40DD-AFC4-6F175D3DCCD1}">
                  <a14:hiddenFill xmlns="" xmlns:a14="http://schemas.microsoft.com/office/drawing/2010/main">
                    <a:solidFill>
                      <a:srgbClr val="FFFFFF"/>
                    </a:solidFill>
                  </a14:hiddenFill>
                </a:ext>
              </a:extLst>
            </p:spPr>
          </p:pic>
          <p:pic>
            <p:nvPicPr>
              <p:cNvPr id="52" name="Picture 51">
                <a:extLst>
                  <a:ext uri="{FF2B5EF4-FFF2-40B4-BE49-F238E27FC236}">
                    <a16:creationId xmlns="" xmlns:a16="http://schemas.microsoft.com/office/drawing/2014/main" id="{3A51C6F9-BA9B-516C-0AC0-A424EC873E22}"/>
                  </a:ext>
                </a:extLst>
              </p:cNvPr>
              <p:cNvPicPr>
                <a:picLocks noChangeAspect="1"/>
              </p:cNvPicPr>
              <p:nvPr/>
            </p:nvPicPr>
            <p:blipFill>
              <a:blip r:embed="rId17" cstate="email"/>
              <a:stretch>
                <a:fillRect/>
              </a:stretch>
            </p:blipFill>
            <p:spPr>
              <a:xfrm>
                <a:off x="3177818" y="3586575"/>
                <a:ext cx="953076" cy="450618"/>
              </a:xfrm>
              <a:prstGeom prst="rect">
                <a:avLst/>
              </a:prstGeom>
            </p:spPr>
          </p:pic>
        </p:grpSp>
      </p:grpSp>
      <p:sp>
        <p:nvSpPr>
          <p:cNvPr id="32" name="Rectangle 31">
            <a:extLst>
              <a:ext uri="{FF2B5EF4-FFF2-40B4-BE49-F238E27FC236}">
                <a16:creationId xmlns="" xmlns:a16="http://schemas.microsoft.com/office/drawing/2014/main" id="{B8A66CC2-3E47-157E-4F80-806586A7D78C}"/>
              </a:ext>
            </a:extLst>
          </p:cNvPr>
          <p:cNvSpPr/>
          <p:nvPr/>
        </p:nvSpPr>
        <p:spPr>
          <a:xfrm>
            <a:off x="60541" y="1263652"/>
            <a:ext cx="1147139" cy="5091018"/>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31" name="Rectangle 30">
            <a:extLst>
              <a:ext uri="{FF2B5EF4-FFF2-40B4-BE49-F238E27FC236}">
                <a16:creationId xmlns="" xmlns:a16="http://schemas.microsoft.com/office/drawing/2014/main" id="{B5933C82-034C-26F7-6C17-52155BDDBA0F}"/>
              </a:ext>
            </a:extLst>
          </p:cNvPr>
          <p:cNvSpPr/>
          <p:nvPr/>
        </p:nvSpPr>
        <p:spPr>
          <a:xfrm>
            <a:off x="1235244" y="861525"/>
            <a:ext cx="10750452" cy="39942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157" name="Rectangle 156">
            <a:extLst>
              <a:ext uri="{FF2B5EF4-FFF2-40B4-BE49-F238E27FC236}">
                <a16:creationId xmlns="" xmlns:a16="http://schemas.microsoft.com/office/drawing/2014/main" id="{7F2D7D6F-9BEA-F049-86F3-20CD0C3C2939}"/>
              </a:ext>
            </a:extLst>
          </p:cNvPr>
          <p:cNvSpPr/>
          <p:nvPr/>
        </p:nvSpPr>
        <p:spPr>
          <a:xfrm>
            <a:off x="1449147" y="167667"/>
            <a:ext cx="9255096" cy="646481"/>
          </a:xfrm>
          <a:prstGeom prst="rect">
            <a:avLst/>
          </a:prstGeom>
        </p:spPr>
        <p:txBody>
          <a:bodyPr wrap="square">
            <a:spAutoFit/>
          </a:bodyPr>
          <a:lstStyle/>
          <a:p>
            <a:pPr algn="ctr"/>
            <a:r>
              <a:rPr lang="en-US" sz="3600" dirty="0">
                <a:solidFill>
                  <a:schemeClr val="bg1"/>
                </a:solidFill>
              </a:rPr>
              <a:t>Waveguide combiners classification</a:t>
            </a:r>
          </a:p>
        </p:txBody>
      </p:sp>
      <p:sp>
        <p:nvSpPr>
          <p:cNvPr id="152" name="TextBox 151">
            <a:extLst>
              <a:ext uri="{FF2B5EF4-FFF2-40B4-BE49-F238E27FC236}">
                <a16:creationId xmlns="" xmlns:a16="http://schemas.microsoft.com/office/drawing/2014/main" id="{B0976E98-1478-8C44-8D4F-57C532FFA925}"/>
              </a:ext>
            </a:extLst>
          </p:cNvPr>
          <p:cNvSpPr txBox="1"/>
          <p:nvPr/>
        </p:nvSpPr>
        <p:spPr>
          <a:xfrm>
            <a:off x="2103416" y="875334"/>
            <a:ext cx="1548107" cy="338632"/>
          </a:xfrm>
          <a:prstGeom prst="rect">
            <a:avLst/>
          </a:prstGeom>
          <a:noFill/>
        </p:spPr>
        <p:txBody>
          <a:bodyPr wrap="none" rtlCol="0">
            <a:spAutoFit/>
          </a:bodyPr>
          <a:lstStyle/>
          <a:p>
            <a:r>
              <a:rPr lang="en-US" sz="1600" dirty="0">
                <a:solidFill>
                  <a:schemeClr val="bg1"/>
                </a:solidFill>
              </a:rPr>
              <a:t>Diffractive (SRG)</a:t>
            </a:r>
          </a:p>
        </p:txBody>
      </p:sp>
      <p:sp>
        <p:nvSpPr>
          <p:cNvPr id="163" name="TextBox 162">
            <a:extLst>
              <a:ext uri="{FF2B5EF4-FFF2-40B4-BE49-F238E27FC236}">
                <a16:creationId xmlns="" xmlns:a16="http://schemas.microsoft.com/office/drawing/2014/main" id="{B37E7F29-F4A4-6F40-8FDF-8DB42B747F2A}"/>
              </a:ext>
            </a:extLst>
          </p:cNvPr>
          <p:cNvSpPr txBox="1"/>
          <p:nvPr/>
        </p:nvSpPr>
        <p:spPr>
          <a:xfrm>
            <a:off x="5028813" y="875334"/>
            <a:ext cx="1717490" cy="338632"/>
          </a:xfrm>
          <a:prstGeom prst="rect">
            <a:avLst/>
          </a:prstGeom>
          <a:noFill/>
        </p:spPr>
        <p:txBody>
          <a:bodyPr wrap="none" rtlCol="0">
            <a:spAutoFit/>
          </a:bodyPr>
          <a:lstStyle/>
          <a:p>
            <a:r>
              <a:rPr lang="en-US" sz="1600" dirty="0">
                <a:solidFill>
                  <a:schemeClr val="bg1"/>
                </a:solidFill>
              </a:rPr>
              <a:t>Holographic (VBG)</a:t>
            </a:r>
          </a:p>
        </p:txBody>
      </p:sp>
      <p:sp>
        <p:nvSpPr>
          <p:cNvPr id="165" name="TextBox 164">
            <a:extLst>
              <a:ext uri="{FF2B5EF4-FFF2-40B4-BE49-F238E27FC236}">
                <a16:creationId xmlns="" xmlns:a16="http://schemas.microsoft.com/office/drawing/2014/main" id="{B1619D6D-96E8-B545-B81E-35629545ABA5}"/>
              </a:ext>
            </a:extLst>
          </p:cNvPr>
          <p:cNvSpPr txBox="1"/>
          <p:nvPr/>
        </p:nvSpPr>
        <p:spPr>
          <a:xfrm>
            <a:off x="54269" y="1637489"/>
            <a:ext cx="1134031" cy="297523"/>
          </a:xfrm>
          <a:prstGeom prst="rect">
            <a:avLst/>
          </a:prstGeom>
          <a:noFill/>
        </p:spPr>
        <p:txBody>
          <a:bodyPr wrap="square" rtlCol="0">
            <a:spAutoFit/>
          </a:bodyPr>
          <a:lstStyle/>
          <a:p>
            <a:pPr algn="ctr"/>
            <a:r>
              <a:rPr lang="en-US" sz="1333" dirty="0">
                <a:solidFill>
                  <a:schemeClr val="bg1"/>
                </a:solidFill>
              </a:rPr>
              <a:t>3 plates</a:t>
            </a:r>
          </a:p>
        </p:txBody>
      </p:sp>
      <p:sp>
        <p:nvSpPr>
          <p:cNvPr id="166" name="TextBox 165">
            <a:extLst>
              <a:ext uri="{FF2B5EF4-FFF2-40B4-BE49-F238E27FC236}">
                <a16:creationId xmlns="" xmlns:a16="http://schemas.microsoft.com/office/drawing/2014/main" id="{6CFC7CDA-EA39-3F43-BC05-771C38D0AF33}"/>
              </a:ext>
            </a:extLst>
          </p:cNvPr>
          <p:cNvSpPr txBox="1"/>
          <p:nvPr/>
        </p:nvSpPr>
        <p:spPr>
          <a:xfrm>
            <a:off x="-72574" y="2800782"/>
            <a:ext cx="1521721" cy="297523"/>
          </a:xfrm>
          <a:prstGeom prst="rect">
            <a:avLst/>
          </a:prstGeom>
          <a:noFill/>
        </p:spPr>
        <p:txBody>
          <a:bodyPr wrap="square" rtlCol="0">
            <a:spAutoFit/>
          </a:bodyPr>
          <a:lstStyle/>
          <a:p>
            <a:pPr algn="ctr"/>
            <a:r>
              <a:rPr lang="en-US" sz="1333" dirty="0">
                <a:solidFill>
                  <a:schemeClr val="bg1"/>
                </a:solidFill>
              </a:rPr>
              <a:t>2 plates</a:t>
            </a:r>
          </a:p>
        </p:txBody>
      </p:sp>
      <p:sp>
        <p:nvSpPr>
          <p:cNvPr id="167" name="TextBox 166">
            <a:extLst>
              <a:ext uri="{FF2B5EF4-FFF2-40B4-BE49-F238E27FC236}">
                <a16:creationId xmlns="" xmlns:a16="http://schemas.microsoft.com/office/drawing/2014/main" id="{E1A57AB5-1CEB-FF4C-85F6-FFFE36429DDC}"/>
              </a:ext>
            </a:extLst>
          </p:cNvPr>
          <p:cNvSpPr txBox="1"/>
          <p:nvPr/>
        </p:nvSpPr>
        <p:spPr>
          <a:xfrm>
            <a:off x="-48140" y="3741334"/>
            <a:ext cx="1415797" cy="502689"/>
          </a:xfrm>
          <a:prstGeom prst="rect">
            <a:avLst/>
          </a:prstGeom>
          <a:noFill/>
        </p:spPr>
        <p:txBody>
          <a:bodyPr wrap="square" rtlCol="0">
            <a:spAutoFit/>
          </a:bodyPr>
          <a:lstStyle/>
          <a:p>
            <a:pPr algn="ctr"/>
            <a:r>
              <a:rPr lang="en-US" sz="1333" dirty="0">
                <a:solidFill>
                  <a:schemeClr val="bg1"/>
                </a:solidFill>
              </a:rPr>
              <a:t>Single plate </a:t>
            </a:r>
          </a:p>
          <a:p>
            <a:pPr algn="ctr"/>
            <a:r>
              <a:rPr lang="en-US" sz="1333" dirty="0">
                <a:solidFill>
                  <a:schemeClr val="bg1"/>
                </a:solidFill>
              </a:rPr>
              <a:t>glass</a:t>
            </a:r>
          </a:p>
        </p:txBody>
      </p:sp>
      <p:grpSp>
        <p:nvGrpSpPr>
          <p:cNvPr id="15" name="Group 8">
            <a:extLst>
              <a:ext uri="{FF2B5EF4-FFF2-40B4-BE49-F238E27FC236}">
                <a16:creationId xmlns="" xmlns:a16="http://schemas.microsoft.com/office/drawing/2014/main" id="{C4EC731E-A8BF-1E51-C385-2B38F1488639}"/>
              </a:ext>
            </a:extLst>
          </p:cNvPr>
          <p:cNvGrpSpPr/>
          <p:nvPr/>
        </p:nvGrpSpPr>
        <p:grpSpPr>
          <a:xfrm>
            <a:off x="74106" y="2395928"/>
            <a:ext cx="11994637" cy="3938563"/>
            <a:chOff x="-59255" y="2049018"/>
            <a:chExt cx="8997149" cy="2953238"/>
          </a:xfrm>
        </p:grpSpPr>
        <p:cxnSp>
          <p:nvCxnSpPr>
            <p:cNvPr id="179" name="Straight Connector 178">
              <a:extLst>
                <a:ext uri="{FF2B5EF4-FFF2-40B4-BE49-F238E27FC236}">
                  <a16:creationId xmlns="" xmlns:a16="http://schemas.microsoft.com/office/drawing/2014/main" id="{A403F5D0-9C23-684F-A01C-7BF7D536CEB8}"/>
                </a:ext>
              </a:extLst>
            </p:cNvPr>
            <p:cNvCxnSpPr>
              <a:cxnSpLocks/>
            </p:cNvCxnSpPr>
            <p:nvPr/>
          </p:nvCxnSpPr>
          <p:spPr>
            <a:xfrm flipH="1">
              <a:off x="-15012" y="2911421"/>
              <a:ext cx="8952906"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0" name="Straight Connector 179">
              <a:extLst>
                <a:ext uri="{FF2B5EF4-FFF2-40B4-BE49-F238E27FC236}">
                  <a16:creationId xmlns="" xmlns:a16="http://schemas.microsoft.com/office/drawing/2014/main" id="{5B0E09A0-0718-1346-A0DF-164981239B75}"/>
                </a:ext>
              </a:extLst>
            </p:cNvPr>
            <p:cNvCxnSpPr>
              <a:cxnSpLocks/>
            </p:cNvCxnSpPr>
            <p:nvPr/>
          </p:nvCxnSpPr>
          <p:spPr>
            <a:xfrm flipH="1">
              <a:off x="-37040" y="4312476"/>
              <a:ext cx="8932403"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1" name="Straight Connector 180">
              <a:extLst>
                <a:ext uri="{FF2B5EF4-FFF2-40B4-BE49-F238E27FC236}">
                  <a16:creationId xmlns="" xmlns:a16="http://schemas.microsoft.com/office/drawing/2014/main" id="{965267D4-7693-4F45-8CF4-86F62077A3C7}"/>
                </a:ext>
              </a:extLst>
            </p:cNvPr>
            <p:cNvCxnSpPr>
              <a:cxnSpLocks/>
            </p:cNvCxnSpPr>
            <p:nvPr/>
          </p:nvCxnSpPr>
          <p:spPr>
            <a:xfrm flipH="1">
              <a:off x="-59255" y="5002256"/>
              <a:ext cx="8952906"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8" name="Straight Connector 177">
              <a:extLst>
                <a:ext uri="{FF2B5EF4-FFF2-40B4-BE49-F238E27FC236}">
                  <a16:creationId xmlns="" xmlns:a16="http://schemas.microsoft.com/office/drawing/2014/main" id="{351A9523-DCCD-5442-886C-840B2C14A053}"/>
                </a:ext>
              </a:extLst>
            </p:cNvPr>
            <p:cNvCxnSpPr>
              <a:cxnSpLocks/>
            </p:cNvCxnSpPr>
            <p:nvPr/>
          </p:nvCxnSpPr>
          <p:spPr>
            <a:xfrm flipH="1">
              <a:off x="-20485" y="2049018"/>
              <a:ext cx="8952906"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250" name="Right Arrow 249">
            <a:extLst>
              <a:ext uri="{FF2B5EF4-FFF2-40B4-BE49-F238E27FC236}">
                <a16:creationId xmlns="" xmlns:a16="http://schemas.microsoft.com/office/drawing/2014/main" id="{13F07A11-BA99-6243-BA77-9119B07B8B0C}"/>
              </a:ext>
            </a:extLst>
          </p:cNvPr>
          <p:cNvSpPr/>
          <p:nvPr/>
        </p:nvSpPr>
        <p:spPr>
          <a:xfrm rot="5400000">
            <a:off x="406273" y="2248615"/>
            <a:ext cx="518579" cy="169041"/>
          </a:xfrm>
          <a:prstGeom prst="rightArrow">
            <a:avLst/>
          </a:prstGeom>
          <a:solidFill>
            <a:schemeClr val="bg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3">
              <a:solidFill>
                <a:schemeClr val="bg1"/>
              </a:solidFill>
            </a:endParaRPr>
          </a:p>
        </p:txBody>
      </p:sp>
      <p:sp>
        <p:nvSpPr>
          <p:cNvPr id="251" name="Right Arrow 250">
            <a:extLst>
              <a:ext uri="{FF2B5EF4-FFF2-40B4-BE49-F238E27FC236}">
                <a16:creationId xmlns="" xmlns:a16="http://schemas.microsoft.com/office/drawing/2014/main" id="{8EB9D6AF-E71D-4544-90FA-B2037EFECE8C}"/>
              </a:ext>
            </a:extLst>
          </p:cNvPr>
          <p:cNvSpPr/>
          <p:nvPr/>
        </p:nvSpPr>
        <p:spPr>
          <a:xfrm rot="5400000">
            <a:off x="468851" y="3369233"/>
            <a:ext cx="410803" cy="169035"/>
          </a:xfrm>
          <a:prstGeom prst="rightArrow">
            <a:avLst/>
          </a:prstGeom>
          <a:solidFill>
            <a:schemeClr val="bg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3">
              <a:solidFill>
                <a:schemeClr val="bg1"/>
              </a:solidFill>
            </a:endParaRPr>
          </a:p>
        </p:txBody>
      </p:sp>
      <p:sp>
        <p:nvSpPr>
          <p:cNvPr id="134" name="TextBox 133">
            <a:extLst>
              <a:ext uri="{FF2B5EF4-FFF2-40B4-BE49-F238E27FC236}">
                <a16:creationId xmlns="" xmlns:a16="http://schemas.microsoft.com/office/drawing/2014/main" id="{8DDD92AC-C8FF-7D4A-9146-D3B1395C6DFF}"/>
              </a:ext>
            </a:extLst>
          </p:cNvPr>
          <p:cNvSpPr txBox="1"/>
          <p:nvPr/>
        </p:nvSpPr>
        <p:spPr>
          <a:xfrm>
            <a:off x="-11198" y="5767268"/>
            <a:ext cx="1375418" cy="502689"/>
          </a:xfrm>
          <a:prstGeom prst="rect">
            <a:avLst/>
          </a:prstGeom>
          <a:noFill/>
        </p:spPr>
        <p:txBody>
          <a:bodyPr wrap="square" rtlCol="0">
            <a:spAutoFit/>
          </a:bodyPr>
          <a:lstStyle/>
          <a:p>
            <a:pPr algn="ctr"/>
            <a:r>
              <a:rPr lang="en-US" sz="1333" dirty="0">
                <a:solidFill>
                  <a:schemeClr val="bg1"/>
                </a:solidFill>
              </a:rPr>
              <a:t>Single plate curved</a:t>
            </a:r>
          </a:p>
        </p:txBody>
      </p:sp>
      <p:grpSp>
        <p:nvGrpSpPr>
          <p:cNvPr id="27" name="Group 26">
            <a:extLst>
              <a:ext uri="{FF2B5EF4-FFF2-40B4-BE49-F238E27FC236}">
                <a16:creationId xmlns="" xmlns:a16="http://schemas.microsoft.com/office/drawing/2014/main" id="{063C78AE-00D8-59D8-65CE-37BB77F04398}"/>
              </a:ext>
            </a:extLst>
          </p:cNvPr>
          <p:cNvGrpSpPr/>
          <p:nvPr/>
        </p:nvGrpSpPr>
        <p:grpSpPr>
          <a:xfrm>
            <a:off x="4308969" y="861526"/>
            <a:ext cx="7690291" cy="5526376"/>
            <a:chOff x="3270247" y="787440"/>
            <a:chExt cx="5768469" cy="4139541"/>
          </a:xfrm>
        </p:grpSpPr>
        <p:grpSp>
          <p:nvGrpSpPr>
            <p:cNvPr id="224" name="Group 14">
              <a:extLst>
                <a:ext uri="{FF2B5EF4-FFF2-40B4-BE49-F238E27FC236}">
                  <a16:creationId xmlns="" xmlns:a16="http://schemas.microsoft.com/office/drawing/2014/main" id="{2B310DD9-A0A7-755F-AA7D-6F0D10A0E20D}"/>
                </a:ext>
              </a:extLst>
            </p:cNvPr>
            <p:cNvGrpSpPr/>
            <p:nvPr/>
          </p:nvGrpSpPr>
          <p:grpSpPr>
            <a:xfrm>
              <a:off x="3270247" y="787440"/>
              <a:ext cx="4070735" cy="4114651"/>
              <a:chOff x="3270247" y="788190"/>
              <a:chExt cx="4070735" cy="3859342"/>
            </a:xfrm>
          </p:grpSpPr>
          <p:cxnSp>
            <p:nvCxnSpPr>
              <p:cNvPr id="185" name="Straight Connector 184">
                <a:extLst>
                  <a:ext uri="{FF2B5EF4-FFF2-40B4-BE49-F238E27FC236}">
                    <a16:creationId xmlns="" xmlns:a16="http://schemas.microsoft.com/office/drawing/2014/main" id="{D8C86C44-0F7C-054C-AC10-FF581455C4D2}"/>
                  </a:ext>
                </a:extLst>
              </p:cNvPr>
              <p:cNvCxnSpPr>
                <a:cxnSpLocks/>
              </p:cNvCxnSpPr>
              <p:nvPr/>
            </p:nvCxnSpPr>
            <p:spPr>
              <a:xfrm>
                <a:off x="7340982" y="788190"/>
                <a:ext cx="0" cy="3835236"/>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4" name="Straight Connector 153">
                <a:extLst>
                  <a:ext uri="{FF2B5EF4-FFF2-40B4-BE49-F238E27FC236}">
                    <a16:creationId xmlns="" xmlns:a16="http://schemas.microsoft.com/office/drawing/2014/main" id="{D11AEC25-B111-2B42-B31D-84C4142FCBCF}"/>
                  </a:ext>
                </a:extLst>
              </p:cNvPr>
              <p:cNvCxnSpPr>
                <a:cxnSpLocks/>
              </p:cNvCxnSpPr>
              <p:nvPr/>
            </p:nvCxnSpPr>
            <p:spPr>
              <a:xfrm>
                <a:off x="3270247" y="811900"/>
                <a:ext cx="0" cy="3835236"/>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2" name="Straight Connector 171">
                <a:extLst>
                  <a:ext uri="{FF2B5EF4-FFF2-40B4-BE49-F238E27FC236}">
                    <a16:creationId xmlns="" xmlns:a16="http://schemas.microsoft.com/office/drawing/2014/main" id="{11EE9D6E-DCB1-444D-A541-15FB3B25B97A}"/>
                  </a:ext>
                </a:extLst>
              </p:cNvPr>
              <p:cNvCxnSpPr>
                <a:cxnSpLocks/>
              </p:cNvCxnSpPr>
              <p:nvPr/>
            </p:nvCxnSpPr>
            <p:spPr>
              <a:xfrm>
                <a:off x="5613141" y="830864"/>
                <a:ext cx="0" cy="3816668"/>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grpSp>
        <p:cxnSp>
          <p:nvCxnSpPr>
            <p:cNvPr id="18" name="Straight Connector 17">
              <a:extLst>
                <a:ext uri="{FF2B5EF4-FFF2-40B4-BE49-F238E27FC236}">
                  <a16:creationId xmlns="" xmlns:a16="http://schemas.microsoft.com/office/drawing/2014/main" id="{D321A592-5A82-1637-888F-B3E2299B3D36}"/>
                </a:ext>
              </a:extLst>
            </p:cNvPr>
            <p:cNvCxnSpPr>
              <a:cxnSpLocks/>
            </p:cNvCxnSpPr>
            <p:nvPr/>
          </p:nvCxnSpPr>
          <p:spPr>
            <a:xfrm>
              <a:off x="9038716" y="838031"/>
              <a:ext cx="0" cy="408895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grpSp>
      <p:cxnSp>
        <p:nvCxnSpPr>
          <p:cNvPr id="21" name="Straight Connector 20">
            <a:extLst>
              <a:ext uri="{FF2B5EF4-FFF2-40B4-BE49-F238E27FC236}">
                <a16:creationId xmlns="" xmlns:a16="http://schemas.microsoft.com/office/drawing/2014/main" id="{4B69272B-5076-3486-47C0-4A7457864A90}"/>
              </a:ext>
            </a:extLst>
          </p:cNvPr>
          <p:cNvCxnSpPr>
            <a:cxnSpLocks/>
          </p:cNvCxnSpPr>
          <p:nvPr/>
        </p:nvCxnSpPr>
        <p:spPr>
          <a:xfrm flipH="1">
            <a:off x="77376" y="4536853"/>
            <a:ext cx="11908321"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 xmlns:a16="http://schemas.microsoft.com/office/drawing/2014/main" id="{20DA7C6E-2C4E-0548-8AF8-36BE11C0B585}"/>
              </a:ext>
            </a:extLst>
          </p:cNvPr>
          <p:cNvSpPr txBox="1"/>
          <p:nvPr/>
        </p:nvSpPr>
        <p:spPr>
          <a:xfrm>
            <a:off x="-38496" y="4802682"/>
            <a:ext cx="1415797" cy="502689"/>
          </a:xfrm>
          <a:prstGeom prst="rect">
            <a:avLst/>
          </a:prstGeom>
          <a:noFill/>
        </p:spPr>
        <p:txBody>
          <a:bodyPr wrap="square" rtlCol="0">
            <a:spAutoFit/>
          </a:bodyPr>
          <a:lstStyle/>
          <a:p>
            <a:pPr algn="ctr"/>
            <a:r>
              <a:rPr lang="en-US" sz="1333" dirty="0">
                <a:solidFill>
                  <a:schemeClr val="bg1"/>
                </a:solidFill>
              </a:rPr>
              <a:t>Single plate plastic</a:t>
            </a:r>
          </a:p>
        </p:txBody>
      </p:sp>
      <p:sp>
        <p:nvSpPr>
          <p:cNvPr id="25" name="Rectangle 24">
            <a:extLst>
              <a:ext uri="{FF2B5EF4-FFF2-40B4-BE49-F238E27FC236}">
                <a16:creationId xmlns="" xmlns:a16="http://schemas.microsoft.com/office/drawing/2014/main" id="{4BCFD36E-27C3-D68C-AFAC-6138A9FD3E9A}"/>
              </a:ext>
            </a:extLst>
          </p:cNvPr>
          <p:cNvSpPr/>
          <p:nvPr/>
        </p:nvSpPr>
        <p:spPr>
          <a:xfrm>
            <a:off x="5140583" y="5787787"/>
            <a:ext cx="184707" cy="153924"/>
          </a:xfrm>
          <a:prstGeom prst="rect">
            <a:avLst/>
          </a:prstGeom>
        </p:spPr>
        <p:txBody>
          <a:bodyPr wrap="none">
            <a:spAutoFit/>
          </a:bodyPr>
          <a:lstStyle/>
          <a:p>
            <a:endParaRPr lang="en-US" sz="400" dirty="0">
              <a:solidFill>
                <a:schemeClr val="bg1"/>
              </a:solidFill>
            </a:endParaRPr>
          </a:p>
        </p:txBody>
      </p:sp>
      <p:sp>
        <p:nvSpPr>
          <p:cNvPr id="29" name="Rectangle 28">
            <a:extLst>
              <a:ext uri="{FF2B5EF4-FFF2-40B4-BE49-F238E27FC236}">
                <a16:creationId xmlns="" xmlns:a16="http://schemas.microsoft.com/office/drawing/2014/main" id="{2C13BA50-54B0-DFC5-8189-C29BA141CE6D}"/>
              </a:ext>
            </a:extLst>
          </p:cNvPr>
          <p:cNvSpPr/>
          <p:nvPr/>
        </p:nvSpPr>
        <p:spPr>
          <a:xfrm>
            <a:off x="5145311" y="4814086"/>
            <a:ext cx="184707" cy="153924"/>
          </a:xfrm>
          <a:prstGeom prst="rect">
            <a:avLst/>
          </a:prstGeom>
        </p:spPr>
        <p:txBody>
          <a:bodyPr wrap="none">
            <a:spAutoFit/>
          </a:bodyPr>
          <a:lstStyle/>
          <a:p>
            <a:endParaRPr lang="en-US" sz="400" dirty="0">
              <a:solidFill>
                <a:schemeClr val="bg1"/>
              </a:solidFill>
            </a:endParaRPr>
          </a:p>
        </p:txBody>
      </p:sp>
      <p:sp>
        <p:nvSpPr>
          <p:cNvPr id="30" name="Right Arrow 29">
            <a:extLst>
              <a:ext uri="{FF2B5EF4-FFF2-40B4-BE49-F238E27FC236}">
                <a16:creationId xmlns="" xmlns:a16="http://schemas.microsoft.com/office/drawing/2014/main" id="{F5682E18-0AA8-2806-8668-36B18C15DCD6}"/>
              </a:ext>
            </a:extLst>
          </p:cNvPr>
          <p:cNvSpPr/>
          <p:nvPr/>
        </p:nvSpPr>
        <p:spPr>
          <a:xfrm rot="5400000">
            <a:off x="493049" y="5444273"/>
            <a:ext cx="402777" cy="177428"/>
          </a:xfrm>
          <a:prstGeom prst="rightArrow">
            <a:avLst/>
          </a:prstGeom>
          <a:solidFill>
            <a:schemeClr val="bg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3">
              <a:solidFill>
                <a:schemeClr val="bg1"/>
              </a:solidFill>
            </a:endParaRPr>
          </a:p>
        </p:txBody>
      </p:sp>
      <p:sp>
        <p:nvSpPr>
          <p:cNvPr id="5138" name="Right Arrow 5137">
            <a:extLst>
              <a:ext uri="{FF2B5EF4-FFF2-40B4-BE49-F238E27FC236}">
                <a16:creationId xmlns="" xmlns:a16="http://schemas.microsoft.com/office/drawing/2014/main" id="{4D642335-5FC1-9A47-A1C5-1397A652DAFE}"/>
              </a:ext>
            </a:extLst>
          </p:cNvPr>
          <p:cNvSpPr/>
          <p:nvPr/>
        </p:nvSpPr>
        <p:spPr>
          <a:xfrm>
            <a:off x="4078437" y="981445"/>
            <a:ext cx="518392" cy="169102"/>
          </a:xfrm>
          <a:prstGeom prst="rightArrow">
            <a:avLst/>
          </a:prstGeom>
          <a:solidFill>
            <a:schemeClr val="bg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3">
              <a:solidFill>
                <a:schemeClr val="bg1"/>
              </a:solidFill>
            </a:endParaRPr>
          </a:p>
        </p:txBody>
      </p:sp>
      <p:sp>
        <p:nvSpPr>
          <p:cNvPr id="252" name="Right Arrow 251">
            <a:extLst>
              <a:ext uri="{FF2B5EF4-FFF2-40B4-BE49-F238E27FC236}">
                <a16:creationId xmlns="" xmlns:a16="http://schemas.microsoft.com/office/drawing/2014/main" id="{42E374E4-ACF7-0841-8149-11B8423D0495}"/>
              </a:ext>
            </a:extLst>
          </p:cNvPr>
          <p:cNvSpPr/>
          <p:nvPr/>
        </p:nvSpPr>
        <p:spPr>
          <a:xfrm rot="5400000">
            <a:off x="474151" y="4475302"/>
            <a:ext cx="402777" cy="177428"/>
          </a:xfrm>
          <a:prstGeom prst="rightArrow">
            <a:avLst/>
          </a:prstGeom>
          <a:solidFill>
            <a:schemeClr val="bg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3">
              <a:solidFill>
                <a:schemeClr val="bg1"/>
              </a:solidFill>
            </a:endParaRPr>
          </a:p>
        </p:txBody>
      </p:sp>
      <p:sp>
        <p:nvSpPr>
          <p:cNvPr id="164" name="TextBox 163">
            <a:extLst>
              <a:ext uri="{FF2B5EF4-FFF2-40B4-BE49-F238E27FC236}">
                <a16:creationId xmlns="" xmlns:a16="http://schemas.microsoft.com/office/drawing/2014/main" id="{8DDA6256-47BB-D540-9F73-9BC74A3A8D28}"/>
              </a:ext>
            </a:extLst>
          </p:cNvPr>
          <p:cNvSpPr txBox="1"/>
          <p:nvPr/>
        </p:nvSpPr>
        <p:spPr>
          <a:xfrm>
            <a:off x="7828024" y="891529"/>
            <a:ext cx="1696590" cy="338632"/>
          </a:xfrm>
          <a:prstGeom prst="rect">
            <a:avLst/>
          </a:prstGeom>
          <a:noFill/>
        </p:spPr>
        <p:txBody>
          <a:bodyPr wrap="none" rtlCol="0">
            <a:spAutoFit/>
          </a:bodyPr>
          <a:lstStyle/>
          <a:p>
            <a:r>
              <a:rPr lang="en-US" sz="1600" dirty="0">
                <a:solidFill>
                  <a:schemeClr val="bg1"/>
                </a:solidFill>
              </a:rPr>
              <a:t>Geometric 1D EPE</a:t>
            </a:r>
          </a:p>
        </p:txBody>
      </p:sp>
      <p:sp>
        <p:nvSpPr>
          <p:cNvPr id="249" name="Right Arrow 248">
            <a:extLst>
              <a:ext uri="{FF2B5EF4-FFF2-40B4-BE49-F238E27FC236}">
                <a16:creationId xmlns="" xmlns:a16="http://schemas.microsoft.com/office/drawing/2014/main" id="{AF311607-E501-E148-928A-417894918192}"/>
              </a:ext>
            </a:extLst>
          </p:cNvPr>
          <p:cNvSpPr/>
          <p:nvPr/>
        </p:nvSpPr>
        <p:spPr>
          <a:xfrm>
            <a:off x="7181373" y="975799"/>
            <a:ext cx="518392" cy="169102"/>
          </a:xfrm>
          <a:prstGeom prst="rightArrow">
            <a:avLst/>
          </a:prstGeom>
          <a:solidFill>
            <a:schemeClr val="bg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3">
              <a:solidFill>
                <a:schemeClr val="bg1"/>
              </a:solidFill>
            </a:endParaRPr>
          </a:p>
        </p:txBody>
      </p:sp>
      <p:grpSp>
        <p:nvGrpSpPr>
          <p:cNvPr id="225" name="Group 60">
            <a:extLst>
              <a:ext uri="{FF2B5EF4-FFF2-40B4-BE49-F238E27FC236}">
                <a16:creationId xmlns="" xmlns:a16="http://schemas.microsoft.com/office/drawing/2014/main" id="{CC9743ED-50F3-EB80-AF88-FE1C2D7C28C1}"/>
              </a:ext>
            </a:extLst>
          </p:cNvPr>
          <p:cNvGrpSpPr/>
          <p:nvPr/>
        </p:nvGrpSpPr>
        <p:grpSpPr>
          <a:xfrm>
            <a:off x="7425920" y="3601378"/>
            <a:ext cx="2148931" cy="2561998"/>
            <a:chOff x="7426886" y="3600544"/>
            <a:chExt cx="2149211" cy="2561405"/>
          </a:xfrm>
        </p:grpSpPr>
        <p:pic>
          <p:nvPicPr>
            <p:cNvPr id="4" name="Picture 8" descr="Image associée">
              <a:extLst>
                <a:ext uri="{FF2B5EF4-FFF2-40B4-BE49-F238E27FC236}">
                  <a16:creationId xmlns="" xmlns:a16="http://schemas.microsoft.com/office/drawing/2014/main" id="{745CF6C7-9F98-8505-B880-B2CAB8916539}"/>
                </a:ext>
              </a:extLst>
            </p:cNvPr>
            <p:cNvPicPr>
              <a:picLocks noChangeAspect="1" noChangeArrowheads="1"/>
            </p:cNvPicPr>
            <p:nvPr/>
          </p:nvPicPr>
          <p:blipFill>
            <a:blip r:embed="rId18" cstate="email">
              <a:extLst>
                <a:ext uri="{28A0092B-C50C-407E-A947-70E740481C1C}">
                  <a14:useLocalDpi xmlns="" xmlns:a14="http://schemas.microsoft.com/office/drawing/2010/main" val="0"/>
                </a:ext>
              </a:extLst>
            </a:blip>
            <a:srcRect/>
            <a:stretch>
              <a:fillRect/>
            </a:stretch>
          </p:blipFill>
          <p:spPr bwMode="auto">
            <a:xfrm>
              <a:off x="7709809" y="3841385"/>
              <a:ext cx="1572799" cy="462283"/>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BFF76BC5-3333-38EF-4009-C7115956953C}"/>
                </a:ext>
              </a:extLst>
            </p:cNvPr>
            <p:cNvPicPr>
              <a:picLocks noChangeAspect="1"/>
            </p:cNvPicPr>
            <p:nvPr/>
          </p:nvPicPr>
          <p:blipFill>
            <a:blip r:embed="rId19" cstate="email"/>
            <a:stretch>
              <a:fillRect/>
            </a:stretch>
          </p:blipFill>
          <p:spPr>
            <a:xfrm>
              <a:off x="8192284" y="4638496"/>
              <a:ext cx="1383813" cy="590653"/>
            </a:xfrm>
            <a:prstGeom prst="rect">
              <a:avLst/>
            </a:prstGeom>
          </p:spPr>
        </p:pic>
        <p:sp>
          <p:nvSpPr>
            <p:cNvPr id="19" name="Rectangle 18">
              <a:extLst>
                <a:ext uri="{FF2B5EF4-FFF2-40B4-BE49-F238E27FC236}">
                  <a16:creationId xmlns="" xmlns:a16="http://schemas.microsoft.com/office/drawing/2014/main" id="{CD5B77D0-E6D9-FF2B-6CBE-C233D91A5E59}"/>
                </a:ext>
              </a:extLst>
            </p:cNvPr>
            <p:cNvSpPr/>
            <p:nvPr/>
          </p:nvSpPr>
          <p:spPr>
            <a:xfrm>
              <a:off x="7426886" y="3600544"/>
              <a:ext cx="787395" cy="235898"/>
            </a:xfrm>
            <a:prstGeom prst="rect">
              <a:avLst/>
            </a:prstGeom>
          </p:spPr>
          <p:txBody>
            <a:bodyPr wrap="none">
              <a:spAutoFit/>
            </a:bodyPr>
            <a:lstStyle/>
            <a:p>
              <a:r>
                <a:rPr lang="en-US" sz="933" dirty="0" err="1">
                  <a:solidFill>
                    <a:schemeClr val="bg1"/>
                  </a:solidFill>
                </a:rPr>
                <a:t>Lumus</a:t>
              </a:r>
              <a:r>
                <a:rPr lang="en-US" sz="933" dirty="0">
                  <a:solidFill>
                    <a:schemeClr val="bg1"/>
                  </a:solidFill>
                </a:rPr>
                <a:t> DK50</a:t>
              </a:r>
              <a:endParaRPr lang="en-US" sz="400" dirty="0">
                <a:solidFill>
                  <a:schemeClr val="bg1"/>
                </a:solidFill>
              </a:endParaRPr>
            </a:p>
          </p:txBody>
        </p:sp>
        <p:sp>
          <p:nvSpPr>
            <p:cNvPr id="20" name="Rectangle 19">
              <a:extLst>
                <a:ext uri="{FF2B5EF4-FFF2-40B4-BE49-F238E27FC236}">
                  <a16:creationId xmlns="" xmlns:a16="http://schemas.microsoft.com/office/drawing/2014/main" id="{3A5C9921-D88C-1FB3-59F9-C855A2B2AADA}"/>
                </a:ext>
              </a:extLst>
            </p:cNvPr>
            <p:cNvSpPr/>
            <p:nvPr/>
          </p:nvSpPr>
          <p:spPr>
            <a:xfrm>
              <a:off x="7439579" y="4805203"/>
              <a:ext cx="671979" cy="379463"/>
            </a:xfrm>
            <a:prstGeom prst="rect">
              <a:avLst/>
            </a:prstGeom>
          </p:spPr>
          <p:txBody>
            <a:bodyPr wrap="none">
              <a:spAutoFit/>
            </a:bodyPr>
            <a:lstStyle/>
            <a:p>
              <a:r>
                <a:rPr lang="en-US" sz="933" dirty="0" err="1">
                  <a:solidFill>
                    <a:schemeClr val="bg1"/>
                  </a:solidFill>
                </a:rPr>
                <a:t>Optinvent</a:t>
              </a:r>
              <a:endParaRPr lang="en-US" sz="933" dirty="0">
                <a:solidFill>
                  <a:schemeClr val="bg1"/>
                </a:solidFill>
              </a:endParaRPr>
            </a:p>
            <a:p>
              <a:r>
                <a:rPr lang="en-US" sz="933" dirty="0">
                  <a:solidFill>
                    <a:schemeClr val="bg1"/>
                  </a:solidFill>
                </a:rPr>
                <a:t> ORA1</a:t>
              </a:r>
              <a:endParaRPr lang="en-US" sz="400" dirty="0">
                <a:solidFill>
                  <a:schemeClr val="bg1"/>
                </a:solidFill>
              </a:endParaRPr>
            </a:p>
          </p:txBody>
        </p:sp>
        <p:pic>
          <p:nvPicPr>
            <p:cNvPr id="23" name="Picture 22">
              <a:extLst>
                <a:ext uri="{FF2B5EF4-FFF2-40B4-BE49-F238E27FC236}">
                  <a16:creationId xmlns="" xmlns:a16="http://schemas.microsoft.com/office/drawing/2014/main" id="{EA2F6270-0E11-4B68-2F10-AC43498BD3DE}"/>
                </a:ext>
              </a:extLst>
            </p:cNvPr>
            <p:cNvPicPr>
              <a:picLocks noChangeAspect="1"/>
            </p:cNvPicPr>
            <p:nvPr/>
          </p:nvPicPr>
          <p:blipFill>
            <a:blip r:embed="rId20" cstate="email"/>
            <a:stretch>
              <a:fillRect/>
            </a:stretch>
          </p:blipFill>
          <p:spPr>
            <a:xfrm flipH="1">
              <a:off x="8435299" y="5640660"/>
              <a:ext cx="1118255" cy="505877"/>
            </a:xfrm>
            <a:prstGeom prst="rect">
              <a:avLst/>
            </a:prstGeom>
          </p:spPr>
        </p:pic>
        <p:sp>
          <p:nvSpPr>
            <p:cNvPr id="24" name="Rectangle 23">
              <a:extLst>
                <a:ext uri="{FF2B5EF4-FFF2-40B4-BE49-F238E27FC236}">
                  <a16:creationId xmlns="" xmlns:a16="http://schemas.microsoft.com/office/drawing/2014/main" id="{A30811A2-48B3-D2BB-F0F0-CA805EC9C6A0}"/>
                </a:ext>
              </a:extLst>
            </p:cNvPr>
            <p:cNvSpPr/>
            <p:nvPr/>
          </p:nvSpPr>
          <p:spPr>
            <a:xfrm>
              <a:off x="7576839" y="5700284"/>
              <a:ext cx="743043" cy="461665"/>
            </a:xfrm>
            <a:prstGeom prst="rect">
              <a:avLst/>
            </a:prstGeom>
          </p:spPr>
          <p:txBody>
            <a:bodyPr wrap="square">
              <a:spAutoFit/>
            </a:bodyPr>
            <a:lstStyle/>
            <a:p>
              <a:r>
                <a:rPr lang="en-US" sz="800" dirty="0">
                  <a:solidFill>
                    <a:schemeClr val="bg1"/>
                  </a:solidFill>
                </a:rPr>
                <a:t>Zeiss </a:t>
              </a:r>
              <a:r>
                <a:rPr lang="en-US" sz="800" dirty="0" err="1">
                  <a:solidFill>
                    <a:schemeClr val="bg1"/>
                  </a:solidFill>
                </a:rPr>
                <a:t>Tooz</a:t>
              </a:r>
              <a:r>
                <a:rPr lang="en-US" sz="800" dirty="0">
                  <a:solidFill>
                    <a:schemeClr val="bg1"/>
                  </a:solidFill>
                </a:rPr>
                <a:t> smart glass (no EPE)</a:t>
              </a:r>
              <a:endParaRPr lang="en-US" sz="200" dirty="0">
                <a:solidFill>
                  <a:schemeClr val="bg1"/>
                </a:solidFill>
              </a:endParaRPr>
            </a:p>
          </p:txBody>
        </p:sp>
      </p:grpSp>
      <p:sp>
        <p:nvSpPr>
          <p:cNvPr id="16" name="TextBox 15">
            <a:extLst>
              <a:ext uri="{FF2B5EF4-FFF2-40B4-BE49-F238E27FC236}">
                <a16:creationId xmlns="" xmlns:a16="http://schemas.microsoft.com/office/drawing/2014/main" id="{1DD3E511-190B-F406-5562-2D37A632484E}"/>
              </a:ext>
            </a:extLst>
          </p:cNvPr>
          <p:cNvSpPr txBox="1"/>
          <p:nvPr/>
        </p:nvSpPr>
        <p:spPr>
          <a:xfrm>
            <a:off x="10168384" y="915052"/>
            <a:ext cx="1696590" cy="338632"/>
          </a:xfrm>
          <a:prstGeom prst="rect">
            <a:avLst/>
          </a:prstGeom>
          <a:noFill/>
        </p:spPr>
        <p:txBody>
          <a:bodyPr wrap="none" rtlCol="0">
            <a:spAutoFit/>
          </a:bodyPr>
          <a:lstStyle/>
          <a:p>
            <a:r>
              <a:rPr lang="en-US" sz="1600" dirty="0">
                <a:solidFill>
                  <a:schemeClr val="bg1"/>
                </a:solidFill>
              </a:rPr>
              <a:t>Geometric 2D EPE</a:t>
            </a:r>
          </a:p>
        </p:txBody>
      </p:sp>
      <p:sp>
        <p:nvSpPr>
          <p:cNvPr id="26" name="Right Arrow 25">
            <a:extLst>
              <a:ext uri="{FF2B5EF4-FFF2-40B4-BE49-F238E27FC236}">
                <a16:creationId xmlns="" xmlns:a16="http://schemas.microsoft.com/office/drawing/2014/main" id="{DEB6535A-9AEB-2684-F49F-4134A8D3B214}"/>
              </a:ext>
            </a:extLst>
          </p:cNvPr>
          <p:cNvSpPr/>
          <p:nvPr/>
        </p:nvSpPr>
        <p:spPr>
          <a:xfrm>
            <a:off x="9514182" y="978806"/>
            <a:ext cx="518392" cy="169102"/>
          </a:xfrm>
          <a:prstGeom prst="rightArrow">
            <a:avLst/>
          </a:prstGeom>
          <a:solidFill>
            <a:schemeClr val="bg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3">
              <a:solidFill>
                <a:schemeClr val="bg1"/>
              </a:solidFill>
            </a:endParaRPr>
          </a:p>
        </p:txBody>
      </p:sp>
      <p:grpSp>
        <p:nvGrpSpPr>
          <p:cNvPr id="226" name="Group 61">
            <a:extLst>
              <a:ext uri="{FF2B5EF4-FFF2-40B4-BE49-F238E27FC236}">
                <a16:creationId xmlns="" xmlns:a16="http://schemas.microsoft.com/office/drawing/2014/main" id="{0B9B59D6-DA4B-4DC9-6A0E-D2F6636E614D}"/>
              </a:ext>
            </a:extLst>
          </p:cNvPr>
          <p:cNvGrpSpPr/>
          <p:nvPr/>
        </p:nvGrpSpPr>
        <p:grpSpPr>
          <a:xfrm>
            <a:off x="9695772" y="3618247"/>
            <a:ext cx="2198149" cy="2393431"/>
            <a:chOff x="9697034" y="3617409"/>
            <a:chExt cx="2198435" cy="2392877"/>
          </a:xfrm>
        </p:grpSpPr>
        <p:pic>
          <p:nvPicPr>
            <p:cNvPr id="5" name="Picture 4">
              <a:extLst>
                <a:ext uri="{FF2B5EF4-FFF2-40B4-BE49-F238E27FC236}">
                  <a16:creationId xmlns="" xmlns:a16="http://schemas.microsoft.com/office/drawing/2014/main" id="{C9A4209E-9E38-E641-A955-3BA0FAF4BF63}"/>
                </a:ext>
              </a:extLst>
            </p:cNvPr>
            <p:cNvPicPr>
              <a:picLocks noChangeAspect="1"/>
            </p:cNvPicPr>
            <p:nvPr/>
          </p:nvPicPr>
          <p:blipFill>
            <a:blip r:embed="rId21" cstate="email"/>
            <a:stretch>
              <a:fillRect/>
            </a:stretch>
          </p:blipFill>
          <p:spPr>
            <a:xfrm>
              <a:off x="10358318" y="3852873"/>
              <a:ext cx="1286953" cy="527652"/>
            </a:xfrm>
            <a:prstGeom prst="rect">
              <a:avLst/>
            </a:prstGeom>
          </p:spPr>
        </p:pic>
        <p:sp>
          <p:nvSpPr>
            <p:cNvPr id="6" name="Rectangle 5">
              <a:extLst>
                <a:ext uri="{FF2B5EF4-FFF2-40B4-BE49-F238E27FC236}">
                  <a16:creationId xmlns="" xmlns:a16="http://schemas.microsoft.com/office/drawing/2014/main" id="{F3D433B9-1B27-FC49-A554-7DF0906EC1BA}"/>
                </a:ext>
              </a:extLst>
            </p:cNvPr>
            <p:cNvSpPr/>
            <p:nvPr/>
          </p:nvSpPr>
          <p:spPr>
            <a:xfrm>
              <a:off x="9697034" y="3617409"/>
              <a:ext cx="973343" cy="235898"/>
            </a:xfrm>
            <a:prstGeom prst="rect">
              <a:avLst/>
            </a:prstGeom>
          </p:spPr>
          <p:txBody>
            <a:bodyPr wrap="none">
              <a:spAutoFit/>
            </a:bodyPr>
            <a:lstStyle/>
            <a:p>
              <a:r>
                <a:rPr lang="en-US" sz="933" dirty="0" err="1">
                  <a:solidFill>
                    <a:schemeClr val="bg1"/>
                  </a:solidFill>
                </a:rPr>
                <a:t>Lumus</a:t>
              </a:r>
              <a:r>
                <a:rPr lang="en-US" sz="933" dirty="0">
                  <a:solidFill>
                    <a:schemeClr val="bg1"/>
                  </a:solidFill>
                </a:rPr>
                <a:t> Maximus</a:t>
              </a:r>
              <a:endParaRPr lang="en-US" sz="400" dirty="0">
                <a:solidFill>
                  <a:schemeClr val="bg1"/>
                </a:solidFill>
              </a:endParaRPr>
            </a:p>
          </p:txBody>
        </p:sp>
        <p:sp>
          <p:nvSpPr>
            <p:cNvPr id="17" name="Rectangle 16">
              <a:extLst>
                <a:ext uri="{FF2B5EF4-FFF2-40B4-BE49-F238E27FC236}">
                  <a16:creationId xmlns="" xmlns:a16="http://schemas.microsoft.com/office/drawing/2014/main" id="{C37D7D90-42ED-ED4D-95F8-54D6E53DD5F0}"/>
                </a:ext>
              </a:extLst>
            </p:cNvPr>
            <p:cNvSpPr/>
            <p:nvPr/>
          </p:nvSpPr>
          <p:spPr>
            <a:xfrm>
              <a:off x="9907937" y="4829137"/>
              <a:ext cx="1987532" cy="338554"/>
            </a:xfrm>
            <a:prstGeom prst="rect">
              <a:avLst/>
            </a:prstGeom>
          </p:spPr>
          <p:txBody>
            <a:bodyPr wrap="none">
              <a:spAutoFit/>
            </a:bodyPr>
            <a:lstStyle/>
            <a:p>
              <a:r>
                <a:rPr lang="en-US" sz="1600" dirty="0">
                  <a:solidFill>
                    <a:schemeClr val="bg1"/>
                  </a:solidFill>
                </a:rPr>
                <a:t>Concepts and patents</a:t>
              </a:r>
              <a:endParaRPr lang="en-US" sz="1000" dirty="0">
                <a:solidFill>
                  <a:schemeClr val="bg1"/>
                </a:solidFill>
              </a:endParaRPr>
            </a:p>
          </p:txBody>
        </p:sp>
        <p:sp>
          <p:nvSpPr>
            <p:cNvPr id="37" name="Rectangle 36">
              <a:extLst>
                <a:ext uri="{FF2B5EF4-FFF2-40B4-BE49-F238E27FC236}">
                  <a16:creationId xmlns="" xmlns:a16="http://schemas.microsoft.com/office/drawing/2014/main" id="{587DB456-61EA-3250-A070-79700FD78485}"/>
                </a:ext>
              </a:extLst>
            </p:cNvPr>
            <p:cNvSpPr/>
            <p:nvPr/>
          </p:nvSpPr>
          <p:spPr>
            <a:xfrm>
              <a:off x="9887071" y="5671732"/>
              <a:ext cx="1987532" cy="338554"/>
            </a:xfrm>
            <a:prstGeom prst="rect">
              <a:avLst/>
            </a:prstGeom>
          </p:spPr>
          <p:txBody>
            <a:bodyPr wrap="none">
              <a:spAutoFit/>
            </a:bodyPr>
            <a:lstStyle/>
            <a:p>
              <a:r>
                <a:rPr lang="en-US" sz="1600" dirty="0">
                  <a:solidFill>
                    <a:schemeClr val="bg1"/>
                  </a:solidFill>
                </a:rPr>
                <a:t>Concepts and patents</a:t>
              </a:r>
              <a:endParaRPr lang="en-US" sz="1000" dirty="0">
                <a:solidFill>
                  <a:schemeClr val="bg1"/>
                </a:solidFill>
              </a:endParaRPr>
            </a:p>
          </p:txBody>
        </p:sp>
      </p:grpSp>
      <p:sp>
        <p:nvSpPr>
          <p:cNvPr id="38" name="Rectangle 37">
            <a:extLst>
              <a:ext uri="{FF2B5EF4-FFF2-40B4-BE49-F238E27FC236}">
                <a16:creationId xmlns="" xmlns:a16="http://schemas.microsoft.com/office/drawing/2014/main" id="{E5217A52-FBC4-0807-16C4-4861788B719E}"/>
              </a:ext>
            </a:extLst>
          </p:cNvPr>
          <p:cNvSpPr/>
          <p:nvPr/>
        </p:nvSpPr>
        <p:spPr>
          <a:xfrm>
            <a:off x="7438611" y="1270752"/>
            <a:ext cx="4545128" cy="2258991"/>
          </a:xfrm>
          <a:prstGeom prst="rect">
            <a:avLst/>
          </a:prstGeom>
          <a:solidFill>
            <a:schemeClr val="bg1">
              <a:lumMod val="85000"/>
              <a:alpha val="50196"/>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NA</a:t>
            </a:r>
          </a:p>
          <a:p>
            <a:pPr algn="ctr"/>
            <a:endParaRPr lang="en-US" dirty="0">
              <a:solidFill>
                <a:schemeClr val="bg1"/>
              </a:solidFill>
            </a:endParaRPr>
          </a:p>
          <a:p>
            <a:pPr algn="ctr"/>
            <a:endParaRPr lang="en-US" dirty="0">
              <a:solidFill>
                <a:schemeClr val="bg1"/>
              </a:solidFill>
            </a:endParaRPr>
          </a:p>
        </p:txBody>
      </p:sp>
      <p:grpSp>
        <p:nvGrpSpPr>
          <p:cNvPr id="227" name="Group 128">
            <a:extLst>
              <a:ext uri="{FF2B5EF4-FFF2-40B4-BE49-F238E27FC236}">
                <a16:creationId xmlns="" xmlns:a16="http://schemas.microsoft.com/office/drawing/2014/main" id="{19EDF6BF-F89A-C0E3-31C2-1B6274106487}"/>
              </a:ext>
            </a:extLst>
          </p:cNvPr>
          <p:cNvGrpSpPr/>
          <p:nvPr/>
        </p:nvGrpSpPr>
        <p:grpSpPr>
          <a:xfrm>
            <a:off x="1220898" y="2004353"/>
            <a:ext cx="5225192" cy="3375840"/>
            <a:chOff x="1221057" y="2003889"/>
            <a:chExt cx="5225872" cy="3375058"/>
          </a:xfrm>
        </p:grpSpPr>
        <p:sp>
          <p:nvSpPr>
            <p:cNvPr id="128" name="Rectangle 127">
              <a:extLst>
                <a:ext uri="{FF2B5EF4-FFF2-40B4-BE49-F238E27FC236}">
                  <a16:creationId xmlns="" xmlns:a16="http://schemas.microsoft.com/office/drawing/2014/main" id="{B58B0FFF-95DB-BE92-EA3D-62E25C71F523}"/>
                </a:ext>
              </a:extLst>
            </p:cNvPr>
            <p:cNvSpPr/>
            <p:nvPr/>
          </p:nvSpPr>
          <p:spPr>
            <a:xfrm>
              <a:off x="1221057" y="3581727"/>
              <a:ext cx="3060093" cy="1797220"/>
            </a:xfrm>
            <a:prstGeom prst="rect">
              <a:avLst/>
            </a:prstGeom>
            <a:no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3" name="Down Arrow 52">
              <a:extLst>
                <a:ext uri="{FF2B5EF4-FFF2-40B4-BE49-F238E27FC236}">
                  <a16:creationId xmlns="" xmlns:a16="http://schemas.microsoft.com/office/drawing/2014/main" id="{32ED7943-94ED-4228-DF59-BC159FA9F6F9}"/>
                </a:ext>
              </a:extLst>
            </p:cNvPr>
            <p:cNvSpPr/>
            <p:nvPr/>
          </p:nvSpPr>
          <p:spPr>
            <a:xfrm rot="3068829">
              <a:off x="3270781" y="2084397"/>
              <a:ext cx="3256656" cy="3095640"/>
            </a:xfrm>
            <a:prstGeom prst="downArrow">
              <a:avLst/>
            </a:prstGeom>
            <a:solidFill>
              <a:srgbClr val="C5E0B4">
                <a:alpha val="6392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Interesting developments</a:t>
              </a:r>
            </a:p>
          </p:txBody>
        </p:sp>
      </p:grpSp>
      <p:grpSp>
        <p:nvGrpSpPr>
          <p:cNvPr id="228" name="Group 129">
            <a:extLst>
              <a:ext uri="{FF2B5EF4-FFF2-40B4-BE49-F238E27FC236}">
                <a16:creationId xmlns="" xmlns:a16="http://schemas.microsoft.com/office/drawing/2014/main" id="{EEA230D6-065F-6F99-D83D-1912F38B2FC6}"/>
              </a:ext>
            </a:extLst>
          </p:cNvPr>
          <p:cNvGrpSpPr/>
          <p:nvPr/>
        </p:nvGrpSpPr>
        <p:grpSpPr>
          <a:xfrm>
            <a:off x="7185946" y="2752833"/>
            <a:ext cx="4787599" cy="3568628"/>
            <a:chOff x="7186882" y="2752196"/>
            <a:chExt cx="4788222" cy="3567802"/>
          </a:xfrm>
        </p:grpSpPr>
        <p:sp>
          <p:nvSpPr>
            <p:cNvPr id="63" name="Rectangle 62">
              <a:extLst>
                <a:ext uri="{FF2B5EF4-FFF2-40B4-BE49-F238E27FC236}">
                  <a16:creationId xmlns="" xmlns:a16="http://schemas.microsoft.com/office/drawing/2014/main" id="{719DED7B-E7C3-5DF8-7679-601E7A3E6736}"/>
                </a:ext>
              </a:extLst>
            </p:cNvPr>
            <p:cNvSpPr/>
            <p:nvPr/>
          </p:nvSpPr>
          <p:spPr>
            <a:xfrm>
              <a:off x="9726982" y="4522777"/>
              <a:ext cx="2248122" cy="1797221"/>
            </a:xfrm>
            <a:prstGeom prst="rect">
              <a:avLst/>
            </a:prstGeom>
            <a:no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6" name="Down Arrow 35">
              <a:extLst>
                <a:ext uri="{FF2B5EF4-FFF2-40B4-BE49-F238E27FC236}">
                  <a16:creationId xmlns="" xmlns:a16="http://schemas.microsoft.com/office/drawing/2014/main" id="{CA8C46F2-6F03-266C-A677-B193A16D876D}"/>
                </a:ext>
              </a:extLst>
            </p:cNvPr>
            <p:cNvSpPr/>
            <p:nvPr/>
          </p:nvSpPr>
          <p:spPr>
            <a:xfrm rot="18624988">
              <a:off x="7106374" y="2832704"/>
              <a:ext cx="3256656" cy="3095640"/>
            </a:xfrm>
            <a:prstGeom prst="downArrow">
              <a:avLst/>
            </a:prstGeom>
            <a:solidFill>
              <a:srgbClr val="C5E0B4">
                <a:alpha val="6392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Interesting developments</a:t>
              </a:r>
            </a:p>
          </p:txBody>
        </p:sp>
      </p:grpSp>
    </p:spTree>
    <p:custDataLst>
      <p:tags r:id="rId1"/>
    </p:custDataLst>
    <p:extLst>
      <p:ext uri="{BB962C8B-B14F-4D97-AF65-F5344CB8AC3E}">
        <p14:creationId xmlns="" xmlns:p14="http://schemas.microsoft.com/office/powerpoint/2010/main" val="166015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5"/>
                                        </p:tgtEl>
                                        <p:attrNameLst>
                                          <p:attrName>style.visibility</p:attrName>
                                        </p:attrNameLst>
                                      </p:cBhvr>
                                      <p:to>
                                        <p:strVal val="visible"/>
                                      </p:to>
                                    </p:set>
                                    <p:anim calcmode="lin" valueType="num">
                                      <p:cBhvr additive="base">
                                        <p:cTn id="19" dur="500" fill="hold"/>
                                        <p:tgtEl>
                                          <p:spTgt spid="225"/>
                                        </p:tgtEl>
                                        <p:attrNameLst>
                                          <p:attrName>ppt_x</p:attrName>
                                        </p:attrNameLst>
                                      </p:cBhvr>
                                      <p:tavLst>
                                        <p:tav tm="0">
                                          <p:val>
                                            <p:strVal val="#ppt_x"/>
                                          </p:val>
                                        </p:tav>
                                        <p:tav tm="100000">
                                          <p:val>
                                            <p:strVal val="#ppt_x"/>
                                          </p:val>
                                        </p:tav>
                                      </p:tavLst>
                                    </p:anim>
                                    <p:anim calcmode="lin" valueType="num">
                                      <p:cBhvr additive="base">
                                        <p:cTn id="20" dur="500" fill="hold"/>
                                        <p:tgtEl>
                                          <p:spTgt spid="2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6"/>
                                        </p:tgtEl>
                                        <p:attrNameLst>
                                          <p:attrName>style.visibility</p:attrName>
                                        </p:attrNameLst>
                                      </p:cBhvr>
                                      <p:to>
                                        <p:strVal val="visible"/>
                                      </p:to>
                                    </p:set>
                                    <p:anim calcmode="lin" valueType="num">
                                      <p:cBhvr additive="base">
                                        <p:cTn id="25" dur="500" fill="hold"/>
                                        <p:tgtEl>
                                          <p:spTgt spid="226"/>
                                        </p:tgtEl>
                                        <p:attrNameLst>
                                          <p:attrName>ppt_x</p:attrName>
                                        </p:attrNameLst>
                                      </p:cBhvr>
                                      <p:tavLst>
                                        <p:tav tm="0">
                                          <p:val>
                                            <p:strVal val="#ppt_x"/>
                                          </p:val>
                                        </p:tav>
                                        <p:tav tm="100000">
                                          <p:val>
                                            <p:strVal val="#ppt_x"/>
                                          </p:val>
                                        </p:tav>
                                      </p:tavLst>
                                    </p:anim>
                                    <p:anim calcmode="lin" valueType="num">
                                      <p:cBhvr additive="base">
                                        <p:cTn id="26" dur="500" fill="hold"/>
                                        <p:tgtEl>
                                          <p:spTgt spid="2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7"/>
                                        </p:tgtEl>
                                        <p:attrNameLst>
                                          <p:attrName>style.visibility</p:attrName>
                                        </p:attrNameLst>
                                      </p:cBhvr>
                                      <p:to>
                                        <p:strVal val="visible"/>
                                      </p:to>
                                    </p:set>
                                    <p:anim calcmode="lin" valueType="num">
                                      <p:cBhvr additive="base">
                                        <p:cTn id="31" dur="500" fill="hold"/>
                                        <p:tgtEl>
                                          <p:spTgt spid="227"/>
                                        </p:tgtEl>
                                        <p:attrNameLst>
                                          <p:attrName>ppt_x</p:attrName>
                                        </p:attrNameLst>
                                      </p:cBhvr>
                                      <p:tavLst>
                                        <p:tav tm="0">
                                          <p:val>
                                            <p:strVal val="#ppt_x"/>
                                          </p:val>
                                        </p:tav>
                                        <p:tav tm="100000">
                                          <p:val>
                                            <p:strVal val="#ppt_x"/>
                                          </p:val>
                                        </p:tav>
                                      </p:tavLst>
                                    </p:anim>
                                    <p:anim calcmode="lin" valueType="num">
                                      <p:cBhvr additive="base">
                                        <p:cTn id="32" dur="500" fill="hold"/>
                                        <p:tgtEl>
                                          <p:spTgt spid="22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28"/>
                                        </p:tgtEl>
                                        <p:attrNameLst>
                                          <p:attrName>style.visibility</p:attrName>
                                        </p:attrNameLst>
                                      </p:cBhvr>
                                      <p:to>
                                        <p:strVal val="visible"/>
                                      </p:to>
                                    </p:set>
                                    <p:anim calcmode="lin" valueType="num">
                                      <p:cBhvr additive="base">
                                        <p:cTn id="37" dur="500" fill="hold"/>
                                        <p:tgtEl>
                                          <p:spTgt spid="228"/>
                                        </p:tgtEl>
                                        <p:attrNameLst>
                                          <p:attrName>ppt_x</p:attrName>
                                        </p:attrNameLst>
                                      </p:cBhvr>
                                      <p:tavLst>
                                        <p:tav tm="0">
                                          <p:val>
                                            <p:strVal val="#ppt_x"/>
                                          </p:val>
                                        </p:tav>
                                        <p:tav tm="100000">
                                          <p:val>
                                            <p:strVal val="#ppt_x"/>
                                          </p:val>
                                        </p:tav>
                                      </p:tavLst>
                                    </p:anim>
                                    <p:anim calcmode="lin" valueType="num">
                                      <p:cBhvr additive="base">
                                        <p:cTn id="38" dur="500" fill="hold"/>
                                        <p:tgtEl>
                                          <p:spTgt spid="2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0948DD3A-9763-3AD9-6D7F-14C00BB6B075}"/>
              </a:ext>
            </a:extLst>
          </p:cNvPr>
          <p:cNvSpPr txBox="1"/>
          <p:nvPr/>
        </p:nvSpPr>
        <p:spPr>
          <a:xfrm>
            <a:off x="610715" y="185673"/>
            <a:ext cx="10918363" cy="584910"/>
          </a:xfrm>
          <a:prstGeom prst="rect">
            <a:avLst/>
          </a:prstGeom>
          <a:noFill/>
        </p:spPr>
        <p:txBody>
          <a:bodyPr wrap="none" rtlCol="0">
            <a:spAutoFit/>
          </a:bodyPr>
          <a:lstStyle/>
          <a:p>
            <a:r>
              <a:rPr lang="en-US" sz="3200" dirty="0"/>
              <a:t>Meta Orion glasses (META Connect 2024): </a:t>
            </a:r>
            <a:r>
              <a:rPr lang="en-US" sz="3200" dirty="0" err="1"/>
              <a:t>SiC</a:t>
            </a:r>
            <a:r>
              <a:rPr lang="en-US" sz="3200" dirty="0"/>
              <a:t> waveguides ($$$!)</a:t>
            </a:r>
          </a:p>
        </p:txBody>
      </p:sp>
      <p:pic>
        <p:nvPicPr>
          <p:cNvPr id="4" name="Picture 3">
            <a:extLst>
              <a:ext uri="{FF2B5EF4-FFF2-40B4-BE49-F238E27FC236}">
                <a16:creationId xmlns="" xmlns:a16="http://schemas.microsoft.com/office/drawing/2014/main" id="{884789FC-81D8-ACDB-24DA-D7AD3AE77395}"/>
              </a:ext>
            </a:extLst>
          </p:cNvPr>
          <p:cNvPicPr>
            <a:picLocks noChangeAspect="1"/>
          </p:cNvPicPr>
          <p:nvPr/>
        </p:nvPicPr>
        <p:blipFill>
          <a:blip r:embed="rId2" cstate="email"/>
          <a:stretch>
            <a:fillRect/>
          </a:stretch>
        </p:blipFill>
        <p:spPr>
          <a:xfrm>
            <a:off x="610715" y="952029"/>
            <a:ext cx="10354690" cy="5587956"/>
          </a:xfrm>
          <a:prstGeom prst="rect">
            <a:avLst/>
          </a:prstGeom>
          <a:ln>
            <a:solidFill>
              <a:schemeClr val="tx1"/>
            </a:solidFill>
          </a:ln>
        </p:spPr>
      </p:pic>
    </p:spTree>
    <p:extLst>
      <p:ext uri="{BB962C8B-B14F-4D97-AF65-F5344CB8AC3E}">
        <p14:creationId xmlns="" xmlns:p14="http://schemas.microsoft.com/office/powerpoint/2010/main" val="29378519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DE90F6-46D5-56F5-416D-24051D9592F4}"/>
              </a:ext>
            </a:extLst>
          </p:cNvPr>
          <p:cNvSpPr txBox="1">
            <a:spLocks noGrp="1"/>
          </p:cNvSpPr>
          <p:nvPr>
            <p:ph type="title"/>
          </p:nvPr>
        </p:nvSpPr>
        <p:spPr>
          <a:xfrm>
            <a:off x="3189352" y="336184"/>
            <a:ext cx="8159842" cy="684215"/>
          </a:xfrm>
          <a:prstGeom prst="rect">
            <a:avLst/>
          </a:prstGeom>
        </p:spPr>
        <p:txBody>
          <a:bodyPr>
            <a:normAutofit fontScale="90000"/>
          </a:bodyPr>
          <a:lstStyle>
            <a:lvl1pPr>
              <a:defRPr sz="2800"/>
            </a:lvl1pPr>
          </a:lstStyle>
          <a:p>
            <a:r>
              <a:rPr dirty="0">
                <a:latin typeface="Avenir Next LT Pro" panose="020B0504020202020204" pitchFamily="34" charset="77"/>
              </a:rPr>
              <a:t>SRG+ </a:t>
            </a:r>
            <a:r>
              <a:rPr lang="en-US" dirty="0">
                <a:latin typeface="Avenir Next LT Pro" panose="020B0504020202020204" pitchFamily="34" charset="77"/>
              </a:rPr>
              <a:t>Waveguides technology</a:t>
            </a:r>
            <a:br>
              <a:rPr lang="en-US" dirty="0">
                <a:latin typeface="Avenir Next LT Pro" panose="020B0504020202020204" pitchFamily="34" charset="77"/>
              </a:rPr>
            </a:br>
            <a:endParaRPr dirty="0">
              <a:latin typeface="Avenir Next LT Pro" panose="020B0504020202020204" pitchFamily="34" charset="77"/>
            </a:endParaRPr>
          </a:p>
        </p:txBody>
      </p:sp>
      <p:sp>
        <p:nvSpPr>
          <p:cNvPr id="3" name="Text Placeholder 8">
            <a:extLst>
              <a:ext uri="{FF2B5EF4-FFF2-40B4-BE49-F238E27FC236}">
                <a16:creationId xmlns="" xmlns:a16="http://schemas.microsoft.com/office/drawing/2014/main" id="{07E8099C-8868-407E-BDEA-179C2BA399B4}"/>
              </a:ext>
            </a:extLst>
          </p:cNvPr>
          <p:cNvSpPr txBox="1"/>
          <p:nvPr/>
        </p:nvSpPr>
        <p:spPr>
          <a:xfrm>
            <a:off x="1228619" y="1535816"/>
            <a:ext cx="4180631" cy="2862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lvl1pPr algn="ctr" defTabSz="914377">
              <a:lnSpc>
                <a:spcPct val="90000"/>
              </a:lnSpc>
              <a:spcBef>
                <a:spcPts val="1000"/>
              </a:spcBef>
              <a:defRPr sz="1400">
                <a:solidFill>
                  <a:srgbClr val="00163F"/>
                </a:solidFill>
              </a:defRPr>
            </a:lvl1pPr>
          </a:lstStyle>
          <a:p>
            <a:pPr marL="0" marR="0" lvl="0" indent="0" algn="ctr" defTabSz="914377" rtl="0" eaLnBrk="1" fontAlgn="auto" latinLnBrk="0" hangingPunct="0">
              <a:lnSpc>
                <a:spcPct val="90000"/>
              </a:lnSpc>
              <a:spcBef>
                <a:spcPts val="1000"/>
              </a:spcBef>
              <a:spcAft>
                <a:spcPts val="0"/>
              </a:spcAft>
              <a:buClrTx/>
              <a:buSzTx/>
              <a:buFontTx/>
              <a:buNone/>
              <a:tabLst/>
              <a:defRPr/>
            </a:pPr>
            <a:r>
              <a:rPr kumimoji="0" sz="1400" b="0" i="0" u="none" strike="noStrike" kern="0" cap="none" spc="0" normalizeH="0" baseline="0" noProof="0" dirty="0">
                <a:ln>
                  <a:noFill/>
                </a:ln>
                <a:solidFill>
                  <a:schemeClr val="tx1"/>
                </a:solidFill>
                <a:effectLst/>
                <a:uLnTx/>
                <a:uFillTx/>
                <a:latin typeface="Avenir Next LT Pro" panose="020B0504020202020204" pitchFamily="34" charset="77"/>
                <a:sym typeface="Avenir Next LT Pro"/>
              </a:rPr>
              <a:t>Slant / Trapezoidal Angle Control</a:t>
            </a:r>
          </a:p>
        </p:txBody>
      </p:sp>
      <p:sp>
        <p:nvSpPr>
          <p:cNvPr id="5" name="Text Placeholder 9">
            <a:extLst>
              <a:ext uri="{FF2B5EF4-FFF2-40B4-BE49-F238E27FC236}">
                <a16:creationId xmlns="" xmlns:a16="http://schemas.microsoft.com/office/drawing/2014/main" id="{7C64380E-FEDA-CFE9-A7BF-C21945D0010C}"/>
              </a:ext>
            </a:extLst>
          </p:cNvPr>
          <p:cNvSpPr txBox="1"/>
          <p:nvPr/>
        </p:nvSpPr>
        <p:spPr>
          <a:xfrm>
            <a:off x="1295346" y="6247556"/>
            <a:ext cx="4235907" cy="2862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defTabSz="914377">
              <a:lnSpc>
                <a:spcPct val="90000"/>
              </a:lnSpc>
              <a:spcBef>
                <a:spcPts val="1000"/>
              </a:spcBef>
              <a:defRPr sz="1400">
                <a:solidFill>
                  <a:srgbClr val="00163F"/>
                </a:solidFill>
              </a:defRPr>
            </a:lvl1pPr>
          </a:lstStyle>
          <a:p>
            <a:pPr marL="0" marR="0" lvl="0" indent="0" algn="ctr" defTabSz="914377" rtl="0" eaLnBrk="1" fontAlgn="auto" latinLnBrk="0" hangingPunct="0">
              <a:lnSpc>
                <a:spcPct val="90000"/>
              </a:lnSpc>
              <a:spcBef>
                <a:spcPts val="1000"/>
              </a:spcBef>
              <a:spcAft>
                <a:spcPts val="0"/>
              </a:spcAft>
              <a:buClrTx/>
              <a:buSzTx/>
              <a:buFontTx/>
              <a:buNone/>
              <a:tabLst/>
              <a:defRPr/>
            </a:pPr>
            <a:r>
              <a:rPr kumimoji="0" sz="1400" b="0" i="0" u="none" strike="noStrike" kern="0" cap="none" spc="0" normalizeH="0" baseline="0" noProof="0" dirty="0">
                <a:ln>
                  <a:noFill/>
                </a:ln>
                <a:solidFill>
                  <a:schemeClr val="tx1"/>
                </a:solidFill>
                <a:effectLst/>
                <a:uLnTx/>
                <a:uFillTx/>
                <a:latin typeface="Avenir Next LT Pro" panose="020B0504020202020204" pitchFamily="34" charset="77"/>
                <a:sym typeface="Avenir Next LT Pro"/>
              </a:rPr>
              <a:t>Duty Cycle Control (&lt;20%)</a:t>
            </a:r>
          </a:p>
        </p:txBody>
      </p:sp>
      <p:sp>
        <p:nvSpPr>
          <p:cNvPr id="7" name="Text Placeholder 7">
            <a:extLst>
              <a:ext uri="{FF2B5EF4-FFF2-40B4-BE49-F238E27FC236}">
                <a16:creationId xmlns="" xmlns:a16="http://schemas.microsoft.com/office/drawing/2014/main" id="{D683CE73-157C-92F0-52EF-27A3C1823DB0}"/>
              </a:ext>
            </a:extLst>
          </p:cNvPr>
          <p:cNvSpPr txBox="1"/>
          <p:nvPr/>
        </p:nvSpPr>
        <p:spPr>
          <a:xfrm>
            <a:off x="6089692" y="1172191"/>
            <a:ext cx="4478350" cy="2862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defTabSz="914377">
              <a:lnSpc>
                <a:spcPct val="90000"/>
              </a:lnSpc>
              <a:spcBef>
                <a:spcPts val="1000"/>
              </a:spcBef>
              <a:defRPr sz="1400">
                <a:solidFill>
                  <a:srgbClr val="00163F"/>
                </a:solidFill>
              </a:defRPr>
            </a:lvl1pPr>
          </a:lstStyle>
          <a:p>
            <a:pPr marL="0" marR="0" lvl="0" indent="0" algn="ctr" defTabSz="914377" rtl="0" eaLnBrk="1" fontAlgn="auto" latinLnBrk="0" hangingPunct="0">
              <a:lnSpc>
                <a:spcPct val="90000"/>
              </a:lnSpc>
              <a:spcBef>
                <a:spcPts val="1000"/>
              </a:spcBef>
              <a:spcAft>
                <a:spcPts val="0"/>
              </a:spcAft>
              <a:buClrTx/>
              <a:buSzTx/>
              <a:buFontTx/>
              <a:buNone/>
              <a:tabLst/>
              <a:defRPr/>
            </a:pPr>
            <a:r>
              <a:rPr kumimoji="0" sz="1400" b="0" i="0" u="none" strike="noStrike" kern="0" cap="none" spc="0" normalizeH="0" baseline="0" noProof="0" dirty="0">
                <a:ln>
                  <a:noFill/>
                </a:ln>
                <a:solidFill>
                  <a:schemeClr val="tx1"/>
                </a:solidFill>
                <a:effectLst/>
                <a:uLnTx/>
                <a:uFillTx/>
                <a:latin typeface="Avenir Next LT Pro" panose="020B0504020202020204" pitchFamily="34" charset="77"/>
                <a:sym typeface="Avenir Next LT Pro"/>
              </a:rPr>
              <a:t>Slanted and Tall Aspect Ratio &gt;10:1 </a:t>
            </a:r>
          </a:p>
        </p:txBody>
      </p:sp>
      <p:pic>
        <p:nvPicPr>
          <p:cNvPr id="8" name="Picture 4" descr="Picture 4">
            <a:extLst>
              <a:ext uri="{FF2B5EF4-FFF2-40B4-BE49-F238E27FC236}">
                <a16:creationId xmlns="" xmlns:a16="http://schemas.microsoft.com/office/drawing/2014/main" id="{9286CB83-55A7-1913-E5A3-863037797F35}"/>
              </a:ext>
            </a:extLst>
          </p:cNvPr>
          <p:cNvPicPr>
            <a:picLocks noChangeAspect="1"/>
          </p:cNvPicPr>
          <p:nvPr/>
        </p:nvPicPr>
        <p:blipFill>
          <a:blip r:embed="rId2" cstate="email"/>
          <a:srcRect/>
          <a:stretch>
            <a:fillRect/>
          </a:stretch>
        </p:blipFill>
        <p:spPr>
          <a:xfrm>
            <a:off x="1134970" y="3625145"/>
            <a:ext cx="3157973" cy="1810086"/>
          </a:xfrm>
          <a:prstGeom prst="rect">
            <a:avLst/>
          </a:prstGeom>
          <a:ln w="12700">
            <a:miter lim="400000"/>
          </a:ln>
        </p:spPr>
      </p:pic>
      <p:pic>
        <p:nvPicPr>
          <p:cNvPr id="9" name="Picture 5" descr="Picture 5">
            <a:extLst>
              <a:ext uri="{FF2B5EF4-FFF2-40B4-BE49-F238E27FC236}">
                <a16:creationId xmlns="" xmlns:a16="http://schemas.microsoft.com/office/drawing/2014/main" id="{C5E66A46-ECE9-FA94-516A-B7CF2D923671}"/>
              </a:ext>
            </a:extLst>
          </p:cNvPr>
          <p:cNvPicPr>
            <a:picLocks noChangeAspect="1"/>
          </p:cNvPicPr>
          <p:nvPr/>
        </p:nvPicPr>
        <p:blipFill>
          <a:blip r:embed="rId3" cstate="email"/>
          <a:srcRect t="23867"/>
          <a:stretch/>
        </p:blipFill>
        <p:spPr>
          <a:xfrm>
            <a:off x="2781536" y="4736983"/>
            <a:ext cx="3157974" cy="1344708"/>
          </a:xfrm>
          <a:prstGeom prst="rect">
            <a:avLst/>
          </a:prstGeom>
          <a:ln w="12700">
            <a:miter lim="400000"/>
          </a:ln>
        </p:spPr>
      </p:pic>
      <p:grpSp>
        <p:nvGrpSpPr>
          <p:cNvPr id="4" name="Group 9">
            <a:extLst>
              <a:ext uri="{FF2B5EF4-FFF2-40B4-BE49-F238E27FC236}">
                <a16:creationId xmlns="" xmlns:a16="http://schemas.microsoft.com/office/drawing/2014/main" id="{504B689E-09DA-0986-40E5-B52485A05A03}"/>
              </a:ext>
            </a:extLst>
          </p:cNvPr>
          <p:cNvGrpSpPr/>
          <p:nvPr/>
        </p:nvGrpSpPr>
        <p:grpSpPr>
          <a:xfrm>
            <a:off x="1150742" y="1750749"/>
            <a:ext cx="4627482" cy="1344708"/>
            <a:chOff x="1150892" y="1750343"/>
            <a:chExt cx="4628084" cy="1344397"/>
          </a:xfrm>
        </p:grpSpPr>
        <p:pic>
          <p:nvPicPr>
            <p:cNvPr id="11" name="Picture 8" descr="Picture 8">
              <a:extLst>
                <a:ext uri="{FF2B5EF4-FFF2-40B4-BE49-F238E27FC236}">
                  <a16:creationId xmlns="" xmlns:a16="http://schemas.microsoft.com/office/drawing/2014/main" id="{E98464C7-BDD3-B54F-1276-2F57F1AE7525}"/>
                </a:ext>
              </a:extLst>
            </p:cNvPr>
            <p:cNvPicPr>
              <a:picLocks noChangeAspect="1"/>
            </p:cNvPicPr>
            <p:nvPr/>
          </p:nvPicPr>
          <p:blipFill>
            <a:blip r:embed="rId4" cstate="email"/>
            <a:srcRect/>
            <a:stretch/>
          </p:blipFill>
          <p:spPr>
            <a:xfrm>
              <a:off x="1150892" y="1750343"/>
              <a:ext cx="4586706" cy="1344397"/>
            </a:xfrm>
            <a:prstGeom prst="rect">
              <a:avLst/>
            </a:prstGeom>
            <a:ln w="12700">
              <a:miter lim="400000"/>
            </a:ln>
          </p:spPr>
        </p:pic>
        <p:sp>
          <p:nvSpPr>
            <p:cNvPr id="12" name="TextBox 10">
              <a:extLst>
                <a:ext uri="{FF2B5EF4-FFF2-40B4-BE49-F238E27FC236}">
                  <a16:creationId xmlns="" xmlns:a16="http://schemas.microsoft.com/office/drawing/2014/main" id="{BF44D9E3-79EC-1EF5-CA69-2E56E9A06C1C}"/>
                </a:ext>
              </a:extLst>
            </p:cNvPr>
            <p:cNvSpPr txBox="1"/>
            <p:nvPr/>
          </p:nvSpPr>
          <p:spPr>
            <a:xfrm>
              <a:off x="1397311" y="2624139"/>
              <a:ext cx="1586536" cy="2615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100" b="1">
                  <a:solidFill>
                    <a:srgbClr val="FFFF00"/>
                  </a:solidFill>
                  <a:latin typeface="AvenirNext LT Pro Bold"/>
                  <a:ea typeface="AvenirNext LT Pro Bold"/>
                  <a:cs typeface="AvenirNext LT Pro Bold"/>
                  <a:sym typeface="AvenirNext LT Pro Bold"/>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1100" b="1" i="0" u="none" strike="noStrike" kern="0" cap="none" spc="0" normalizeH="0" baseline="0" noProof="0" dirty="0">
                  <a:ln>
                    <a:noFill/>
                  </a:ln>
                  <a:solidFill>
                    <a:schemeClr val="tx1"/>
                  </a:solidFill>
                  <a:effectLst/>
                  <a:uLnTx/>
                  <a:uFillTx/>
                  <a:latin typeface="Avenir Next LT Pro" panose="020B0504020202020204" pitchFamily="34" charset="77"/>
                  <a:sym typeface="AvenirNext LT Pro Bold"/>
                </a:rPr>
                <a:t>NO RESIDUAL LAYER</a:t>
              </a:r>
            </a:p>
          </p:txBody>
        </p:sp>
        <p:sp>
          <p:nvSpPr>
            <p:cNvPr id="13" name="Straight Connector 11">
              <a:extLst>
                <a:ext uri="{FF2B5EF4-FFF2-40B4-BE49-F238E27FC236}">
                  <a16:creationId xmlns="" xmlns:a16="http://schemas.microsoft.com/office/drawing/2014/main" id="{B99DE03D-D49E-C04F-CF22-C5C436A32CD6}"/>
                </a:ext>
              </a:extLst>
            </p:cNvPr>
            <p:cNvSpPr/>
            <p:nvPr/>
          </p:nvSpPr>
          <p:spPr>
            <a:xfrm>
              <a:off x="1150892" y="2454741"/>
              <a:ext cx="4628084" cy="2"/>
            </a:xfrm>
            <a:prstGeom prst="line">
              <a:avLst/>
            </a:prstGeom>
            <a:ln w="6350">
              <a:solidFill>
                <a:srgbClr val="FFFF00"/>
              </a:solidFill>
              <a:prstDash val="dash"/>
              <a:miter/>
            </a:ln>
          </p:spPr>
          <p:txBody>
            <a:bodyPr lIns="45719" rIns="45719"/>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effectLst/>
                <a:uLnTx/>
                <a:uFillTx/>
                <a:latin typeface="Avenir Next LT Pro" panose="020B0504020202020204" pitchFamily="34" charset="77"/>
                <a:sym typeface="Avenir Next LT Pro"/>
              </a:endParaRPr>
            </a:p>
          </p:txBody>
        </p:sp>
      </p:grpSp>
      <p:pic>
        <p:nvPicPr>
          <p:cNvPr id="14" name="Picture 15" descr="Picture 15">
            <a:extLst>
              <a:ext uri="{FF2B5EF4-FFF2-40B4-BE49-F238E27FC236}">
                <a16:creationId xmlns="" xmlns:a16="http://schemas.microsoft.com/office/drawing/2014/main" id="{86F58C84-6E22-656C-D866-B298F5F0E274}"/>
              </a:ext>
            </a:extLst>
          </p:cNvPr>
          <p:cNvPicPr>
            <a:picLocks noChangeAspect="1"/>
          </p:cNvPicPr>
          <p:nvPr/>
        </p:nvPicPr>
        <p:blipFill>
          <a:blip r:embed="rId5" cstate="email"/>
          <a:srcRect t="22211"/>
          <a:stretch>
            <a:fillRect/>
          </a:stretch>
        </p:blipFill>
        <p:spPr>
          <a:xfrm>
            <a:off x="8315923" y="1695655"/>
            <a:ext cx="1907336" cy="2285689"/>
          </a:xfrm>
          <a:prstGeom prst="rect">
            <a:avLst/>
          </a:prstGeom>
          <a:ln w="19050">
            <a:solidFill>
              <a:srgbClr val="000000"/>
            </a:solidFill>
          </a:ln>
        </p:spPr>
      </p:pic>
      <p:pic>
        <p:nvPicPr>
          <p:cNvPr id="15" name="Picture 14" descr="Picture 14">
            <a:extLst>
              <a:ext uri="{FF2B5EF4-FFF2-40B4-BE49-F238E27FC236}">
                <a16:creationId xmlns="" xmlns:a16="http://schemas.microsoft.com/office/drawing/2014/main" id="{A673EBC3-F8B6-1474-28B8-BDED2EC49C46}"/>
              </a:ext>
            </a:extLst>
          </p:cNvPr>
          <p:cNvPicPr>
            <a:picLocks noChangeAspect="1"/>
          </p:cNvPicPr>
          <p:nvPr/>
        </p:nvPicPr>
        <p:blipFill>
          <a:blip r:embed="rId6" cstate="email"/>
          <a:stretch>
            <a:fillRect/>
          </a:stretch>
        </p:blipFill>
        <p:spPr>
          <a:xfrm>
            <a:off x="6284788" y="1550086"/>
            <a:ext cx="1976573" cy="2056473"/>
          </a:xfrm>
          <a:prstGeom prst="rect">
            <a:avLst/>
          </a:prstGeom>
          <a:ln w="19050">
            <a:solidFill>
              <a:srgbClr val="000000"/>
            </a:solidFill>
          </a:ln>
        </p:spPr>
      </p:pic>
      <p:pic>
        <p:nvPicPr>
          <p:cNvPr id="16" name="Picture 15" descr="A close-up of a grey and white wave&#10;&#10;Description automatically generated">
            <a:extLst>
              <a:ext uri="{FF2B5EF4-FFF2-40B4-BE49-F238E27FC236}">
                <a16:creationId xmlns="" xmlns:a16="http://schemas.microsoft.com/office/drawing/2014/main" id="{C6996DF8-E2B5-52D4-3139-E59CD3AF9754}"/>
              </a:ext>
            </a:extLst>
          </p:cNvPr>
          <p:cNvPicPr>
            <a:picLocks noChangeAspect="1"/>
          </p:cNvPicPr>
          <p:nvPr/>
        </p:nvPicPr>
        <p:blipFill>
          <a:blip r:embed="rId7" cstate="email"/>
          <a:stretch>
            <a:fillRect/>
          </a:stretch>
        </p:blipFill>
        <p:spPr>
          <a:xfrm>
            <a:off x="6284788" y="4080190"/>
            <a:ext cx="2401687" cy="1628536"/>
          </a:xfrm>
          <a:prstGeom prst="rect">
            <a:avLst/>
          </a:prstGeom>
          <a:ln w="19050">
            <a:solidFill>
              <a:schemeClr val="tx1"/>
            </a:solidFill>
          </a:ln>
        </p:spPr>
      </p:pic>
      <p:pic>
        <p:nvPicPr>
          <p:cNvPr id="17" name="Picture 16" descr="A close-up of a grey surface&#10;&#10;Description automatically generated">
            <a:extLst>
              <a:ext uri="{FF2B5EF4-FFF2-40B4-BE49-F238E27FC236}">
                <a16:creationId xmlns="" xmlns:a16="http://schemas.microsoft.com/office/drawing/2014/main" id="{092DB9B7-AA7D-E2F5-8761-C3FD74BC161D}"/>
              </a:ext>
            </a:extLst>
          </p:cNvPr>
          <p:cNvPicPr>
            <a:picLocks noChangeAspect="1"/>
          </p:cNvPicPr>
          <p:nvPr/>
        </p:nvPicPr>
        <p:blipFill>
          <a:blip r:embed="rId8" cstate="email"/>
          <a:stretch>
            <a:fillRect/>
          </a:stretch>
        </p:blipFill>
        <p:spPr>
          <a:xfrm>
            <a:off x="8099483" y="4550301"/>
            <a:ext cx="2401687" cy="1628536"/>
          </a:xfrm>
          <a:prstGeom prst="rect">
            <a:avLst/>
          </a:prstGeom>
          <a:ln w="19050">
            <a:solidFill>
              <a:schemeClr val="tx1"/>
            </a:solidFill>
          </a:ln>
        </p:spPr>
      </p:pic>
      <p:sp>
        <p:nvSpPr>
          <p:cNvPr id="18" name="Text Placeholder 9">
            <a:extLst>
              <a:ext uri="{FF2B5EF4-FFF2-40B4-BE49-F238E27FC236}">
                <a16:creationId xmlns="" xmlns:a16="http://schemas.microsoft.com/office/drawing/2014/main" id="{7890A003-1A2D-1D98-04B1-8859C553E88E}"/>
              </a:ext>
            </a:extLst>
          </p:cNvPr>
          <p:cNvSpPr txBox="1"/>
          <p:nvPr/>
        </p:nvSpPr>
        <p:spPr>
          <a:xfrm>
            <a:off x="6143407" y="6247556"/>
            <a:ext cx="4235907" cy="2862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defTabSz="914377">
              <a:lnSpc>
                <a:spcPct val="90000"/>
              </a:lnSpc>
              <a:spcBef>
                <a:spcPts val="1000"/>
              </a:spcBef>
              <a:defRPr sz="1400">
                <a:solidFill>
                  <a:srgbClr val="00163F"/>
                </a:solidFill>
              </a:defRPr>
            </a:lvl1pPr>
          </a:lstStyle>
          <a:p>
            <a:pPr marL="0" marR="0" lvl="0" indent="0" algn="ctr" defTabSz="914377" rtl="0" eaLnBrk="1" fontAlgn="auto" latinLnBrk="0" hangingPunct="0">
              <a:lnSpc>
                <a:spcPct val="90000"/>
              </a:lnSpc>
              <a:spcBef>
                <a:spcPts val="1000"/>
              </a:spcBef>
              <a:spcAft>
                <a:spcPts val="0"/>
              </a:spcAft>
              <a:buClrTx/>
              <a:buSzTx/>
              <a:buFontTx/>
              <a:buNone/>
              <a:tabLst/>
              <a:defRPr/>
            </a:pPr>
            <a:r>
              <a:rPr kumimoji="0" lang="en-US" sz="1400" b="0" i="0" u="none" strike="noStrike" kern="0" cap="none" spc="0" normalizeH="0" baseline="0" noProof="0" dirty="0">
                <a:ln>
                  <a:noFill/>
                </a:ln>
                <a:solidFill>
                  <a:schemeClr val="tx1"/>
                </a:solidFill>
                <a:effectLst/>
                <a:uLnTx/>
                <a:uFillTx/>
                <a:latin typeface="Avenir Next LT Pro" panose="020B0504020202020204" pitchFamily="34" charset="77"/>
                <a:sym typeface="Avenir Next LT Pro"/>
              </a:rPr>
              <a:t>Smooth surface and volume profiles</a:t>
            </a:r>
            <a:endParaRPr kumimoji="0" sz="1400" b="0" i="0" u="none" strike="noStrike" kern="0" cap="none" spc="0" normalizeH="0" baseline="0" noProof="0" dirty="0">
              <a:ln>
                <a:noFill/>
              </a:ln>
              <a:solidFill>
                <a:schemeClr val="tx1"/>
              </a:solidFill>
              <a:effectLst/>
              <a:uLnTx/>
              <a:uFillTx/>
              <a:latin typeface="Avenir Next LT Pro" panose="020B0504020202020204" pitchFamily="34" charset="77"/>
              <a:sym typeface="Avenir Next LT Pro"/>
            </a:endParaRPr>
          </a:p>
        </p:txBody>
      </p:sp>
      <p:pic>
        <p:nvPicPr>
          <p:cNvPr id="19" name="Picture 18">
            <a:extLst>
              <a:ext uri="{FF2B5EF4-FFF2-40B4-BE49-F238E27FC236}">
                <a16:creationId xmlns="" xmlns:a16="http://schemas.microsoft.com/office/drawing/2014/main" id="{66371D18-840C-34B8-5FF6-B18EF4411540}"/>
              </a:ext>
            </a:extLst>
          </p:cNvPr>
          <p:cNvPicPr>
            <a:picLocks noChangeAspect="1"/>
          </p:cNvPicPr>
          <p:nvPr/>
        </p:nvPicPr>
        <p:blipFill>
          <a:blip r:embed="rId9" cstate="email"/>
          <a:stretch>
            <a:fillRect/>
          </a:stretch>
        </p:blipFill>
        <p:spPr>
          <a:xfrm>
            <a:off x="244288" y="367162"/>
            <a:ext cx="2305683" cy="638966"/>
          </a:xfrm>
          <a:prstGeom prst="rect">
            <a:avLst/>
          </a:prstGeom>
        </p:spPr>
      </p:pic>
    </p:spTree>
    <p:extLst>
      <p:ext uri="{BB962C8B-B14F-4D97-AF65-F5344CB8AC3E}">
        <p14:creationId xmlns="" xmlns:p14="http://schemas.microsoft.com/office/powerpoint/2010/main" val="26355814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775CCF-4C13-FF8F-F70A-F9E7B02CABF4}"/>
              </a:ext>
            </a:extLst>
          </p:cNvPr>
          <p:cNvSpPr>
            <a:spLocks noGrp="1"/>
          </p:cNvSpPr>
          <p:nvPr>
            <p:ph type="title"/>
          </p:nvPr>
        </p:nvSpPr>
        <p:spPr>
          <a:xfrm>
            <a:off x="-541833" y="-66713"/>
            <a:ext cx="9901127" cy="1478377"/>
          </a:xfrm>
        </p:spPr>
        <p:txBody>
          <a:bodyPr>
            <a:normAutofit/>
          </a:bodyPr>
          <a:lstStyle/>
          <a:p>
            <a:r>
              <a:rPr lang="en-US" altLang="zh-TW" dirty="0"/>
              <a:t>Kinko NIL imprinting Technology</a:t>
            </a:r>
            <a:endParaRPr lang="zh-TW" altLang="en-US" dirty="0"/>
          </a:p>
        </p:txBody>
      </p:sp>
      <p:pic>
        <p:nvPicPr>
          <p:cNvPr id="3" name="圖片 3">
            <a:extLst>
              <a:ext uri="{FF2B5EF4-FFF2-40B4-BE49-F238E27FC236}">
                <a16:creationId xmlns="" xmlns:a16="http://schemas.microsoft.com/office/drawing/2014/main" id="{2C93EF7E-2AC2-5396-3C27-91BCDD136D98}"/>
              </a:ext>
            </a:extLst>
          </p:cNvPr>
          <p:cNvPicPr>
            <a:picLocks noChangeAspect="1"/>
          </p:cNvPicPr>
          <p:nvPr/>
        </p:nvPicPr>
        <p:blipFill>
          <a:blip r:embed="rId2" cstate="email"/>
          <a:stretch>
            <a:fillRect/>
          </a:stretch>
        </p:blipFill>
        <p:spPr>
          <a:xfrm>
            <a:off x="3503256" y="2104230"/>
            <a:ext cx="2888428" cy="1368333"/>
          </a:xfrm>
          <a:prstGeom prst="rect">
            <a:avLst/>
          </a:prstGeom>
        </p:spPr>
      </p:pic>
      <p:pic>
        <p:nvPicPr>
          <p:cNvPr id="4" name="圖片 13">
            <a:extLst>
              <a:ext uri="{FF2B5EF4-FFF2-40B4-BE49-F238E27FC236}">
                <a16:creationId xmlns="" xmlns:a16="http://schemas.microsoft.com/office/drawing/2014/main" id="{65F22303-34C6-96CC-7262-A90C55BE5595}"/>
              </a:ext>
            </a:extLst>
          </p:cNvPr>
          <p:cNvPicPr>
            <a:picLocks noChangeAspect="1"/>
          </p:cNvPicPr>
          <p:nvPr/>
        </p:nvPicPr>
        <p:blipFill>
          <a:blip r:embed="rId3" cstate="email"/>
          <a:stretch>
            <a:fillRect/>
          </a:stretch>
        </p:blipFill>
        <p:spPr>
          <a:xfrm>
            <a:off x="111827" y="1905551"/>
            <a:ext cx="3203414" cy="1524243"/>
          </a:xfrm>
          <a:prstGeom prst="rect">
            <a:avLst/>
          </a:prstGeom>
        </p:spPr>
      </p:pic>
      <p:pic>
        <p:nvPicPr>
          <p:cNvPr id="5" name="圖片 7">
            <a:extLst>
              <a:ext uri="{FF2B5EF4-FFF2-40B4-BE49-F238E27FC236}">
                <a16:creationId xmlns="" xmlns:a16="http://schemas.microsoft.com/office/drawing/2014/main" id="{31261B73-2D69-8FC4-500D-15C7FE84C997}"/>
              </a:ext>
            </a:extLst>
          </p:cNvPr>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a:off x="7099775" y="1575097"/>
            <a:ext cx="2102098" cy="1577144"/>
          </a:xfrm>
          <a:prstGeom prst="rect">
            <a:avLst/>
          </a:prstGeom>
        </p:spPr>
      </p:pic>
      <p:pic>
        <p:nvPicPr>
          <p:cNvPr id="10" name="Picture 9">
            <a:extLst>
              <a:ext uri="{FF2B5EF4-FFF2-40B4-BE49-F238E27FC236}">
                <a16:creationId xmlns="" xmlns:a16="http://schemas.microsoft.com/office/drawing/2014/main" id="{379F899C-B142-1709-33C2-AF25B2BDC4F5}"/>
              </a:ext>
            </a:extLst>
          </p:cNvPr>
          <p:cNvPicPr>
            <a:picLocks noChangeAspect="1"/>
          </p:cNvPicPr>
          <p:nvPr/>
        </p:nvPicPr>
        <p:blipFill>
          <a:blip r:embed="rId5" cstate="email"/>
          <a:stretch>
            <a:fillRect/>
          </a:stretch>
        </p:blipFill>
        <p:spPr>
          <a:xfrm>
            <a:off x="9711577" y="1674181"/>
            <a:ext cx="2186695" cy="1636132"/>
          </a:xfrm>
          <a:prstGeom prst="rect">
            <a:avLst/>
          </a:prstGeom>
        </p:spPr>
      </p:pic>
      <p:pic>
        <p:nvPicPr>
          <p:cNvPr id="12" name="Picture 11">
            <a:extLst>
              <a:ext uri="{FF2B5EF4-FFF2-40B4-BE49-F238E27FC236}">
                <a16:creationId xmlns="" xmlns:a16="http://schemas.microsoft.com/office/drawing/2014/main" id="{8180C698-FD89-D7DD-09BF-3A120C479274}"/>
              </a:ext>
            </a:extLst>
          </p:cNvPr>
          <p:cNvPicPr>
            <a:picLocks noChangeAspect="1"/>
          </p:cNvPicPr>
          <p:nvPr/>
        </p:nvPicPr>
        <p:blipFill>
          <a:blip r:embed="rId6" cstate="email"/>
          <a:stretch>
            <a:fillRect/>
          </a:stretch>
        </p:blipFill>
        <p:spPr>
          <a:xfrm>
            <a:off x="7132259" y="3807847"/>
            <a:ext cx="2227035" cy="1674312"/>
          </a:xfrm>
          <a:prstGeom prst="rect">
            <a:avLst/>
          </a:prstGeom>
        </p:spPr>
      </p:pic>
      <p:pic>
        <p:nvPicPr>
          <p:cNvPr id="13" name="Picture 12">
            <a:extLst>
              <a:ext uri="{FF2B5EF4-FFF2-40B4-BE49-F238E27FC236}">
                <a16:creationId xmlns="" xmlns:a16="http://schemas.microsoft.com/office/drawing/2014/main" id="{26636B7B-CBBA-F052-EDFB-FE5D97E2A61B}"/>
              </a:ext>
            </a:extLst>
          </p:cNvPr>
          <p:cNvPicPr>
            <a:picLocks noChangeAspect="1"/>
          </p:cNvPicPr>
          <p:nvPr/>
        </p:nvPicPr>
        <p:blipFill>
          <a:blip r:embed="rId7" cstate="email"/>
          <a:stretch>
            <a:fillRect/>
          </a:stretch>
        </p:blipFill>
        <p:spPr>
          <a:xfrm>
            <a:off x="3425091" y="5043266"/>
            <a:ext cx="1633066" cy="1603178"/>
          </a:xfrm>
          <a:prstGeom prst="rect">
            <a:avLst/>
          </a:prstGeom>
        </p:spPr>
      </p:pic>
      <p:pic>
        <p:nvPicPr>
          <p:cNvPr id="14" name="Picture 13">
            <a:extLst>
              <a:ext uri="{FF2B5EF4-FFF2-40B4-BE49-F238E27FC236}">
                <a16:creationId xmlns="" xmlns:a16="http://schemas.microsoft.com/office/drawing/2014/main" id="{996A1D18-9615-1A3B-2AA5-20ECF2F653C1}"/>
              </a:ext>
            </a:extLst>
          </p:cNvPr>
          <p:cNvPicPr>
            <a:picLocks noChangeAspect="1"/>
          </p:cNvPicPr>
          <p:nvPr/>
        </p:nvPicPr>
        <p:blipFill>
          <a:blip r:embed="rId8" cstate="email"/>
          <a:stretch>
            <a:fillRect/>
          </a:stretch>
        </p:blipFill>
        <p:spPr>
          <a:xfrm>
            <a:off x="9799278" y="3779225"/>
            <a:ext cx="2275977" cy="1702934"/>
          </a:xfrm>
          <a:prstGeom prst="rect">
            <a:avLst/>
          </a:prstGeom>
        </p:spPr>
      </p:pic>
      <p:pic>
        <p:nvPicPr>
          <p:cNvPr id="8" name="Picture 49">
            <a:extLst>
              <a:ext uri="{FF2B5EF4-FFF2-40B4-BE49-F238E27FC236}">
                <a16:creationId xmlns="" xmlns:a16="http://schemas.microsoft.com/office/drawing/2014/main" id="{0A3DD408-C94E-E72C-5AA4-8FA72F16D0EA}"/>
              </a:ext>
            </a:extLst>
          </p:cNvPr>
          <p:cNvPicPr>
            <a:picLocks noChangeAspect="1"/>
          </p:cNvPicPr>
          <p:nvPr/>
        </p:nvPicPr>
        <p:blipFill>
          <a:blip r:embed="rId9" cstate="email">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839307" y="5014337"/>
            <a:ext cx="1481825" cy="1412180"/>
          </a:xfrm>
          <a:prstGeom prst="rect">
            <a:avLst/>
          </a:prstGeom>
        </p:spPr>
      </p:pic>
      <p:sp>
        <p:nvSpPr>
          <p:cNvPr id="15" name="TextBox 14">
            <a:extLst>
              <a:ext uri="{FF2B5EF4-FFF2-40B4-BE49-F238E27FC236}">
                <a16:creationId xmlns="" xmlns:a16="http://schemas.microsoft.com/office/drawing/2014/main" id="{7E3AF1E5-BC31-F567-C463-833B1645E656}"/>
              </a:ext>
            </a:extLst>
          </p:cNvPr>
          <p:cNvSpPr txBox="1"/>
          <p:nvPr/>
        </p:nvSpPr>
        <p:spPr>
          <a:xfrm>
            <a:off x="3691866" y="4460338"/>
            <a:ext cx="1250535" cy="415498"/>
          </a:xfrm>
          <a:prstGeom prst="rect">
            <a:avLst/>
          </a:prstGeom>
          <a:noFill/>
        </p:spPr>
        <p:txBody>
          <a:bodyPr wrap="none" rtlCol="0">
            <a:spAutoFit/>
          </a:bodyPr>
          <a:lstStyle/>
          <a:p>
            <a:r>
              <a:rPr lang="en-US" altLang="zh-TW" dirty="0"/>
              <a:t>12” wafer</a:t>
            </a:r>
            <a:endParaRPr lang="zh-TW" altLang="en-US" dirty="0"/>
          </a:p>
        </p:txBody>
      </p:sp>
      <p:sp>
        <p:nvSpPr>
          <p:cNvPr id="16" name="TextBox 15">
            <a:extLst>
              <a:ext uri="{FF2B5EF4-FFF2-40B4-BE49-F238E27FC236}">
                <a16:creationId xmlns="" xmlns:a16="http://schemas.microsoft.com/office/drawing/2014/main" id="{8E62D7F8-387B-D0EF-B149-8D8C83E7D08A}"/>
              </a:ext>
            </a:extLst>
          </p:cNvPr>
          <p:cNvSpPr txBox="1"/>
          <p:nvPr/>
        </p:nvSpPr>
        <p:spPr>
          <a:xfrm>
            <a:off x="911306" y="4645005"/>
            <a:ext cx="1114279" cy="415498"/>
          </a:xfrm>
          <a:prstGeom prst="rect">
            <a:avLst/>
          </a:prstGeom>
          <a:noFill/>
        </p:spPr>
        <p:txBody>
          <a:bodyPr wrap="none" rtlCol="0">
            <a:spAutoFit/>
          </a:bodyPr>
          <a:lstStyle/>
          <a:p>
            <a:r>
              <a:rPr lang="en-US" altLang="zh-TW" dirty="0"/>
              <a:t>8” wafer</a:t>
            </a:r>
            <a:endParaRPr lang="zh-TW" altLang="en-US" dirty="0"/>
          </a:p>
        </p:txBody>
      </p:sp>
    </p:spTree>
    <p:extLst>
      <p:ext uri="{BB962C8B-B14F-4D97-AF65-F5344CB8AC3E}">
        <p14:creationId xmlns="" xmlns:p14="http://schemas.microsoft.com/office/powerpoint/2010/main" val="185522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5" name="Google Shape;165;p5"/>
          <p:cNvSpPr txBox="1">
            <a:spLocks noGrp="1"/>
          </p:cNvSpPr>
          <p:nvPr>
            <p:ph type="sldNum" idx="12"/>
          </p:nvPr>
        </p:nvSpPr>
        <p:spPr>
          <a:xfrm>
            <a:off x="9345983" y="6526855"/>
            <a:ext cx="2844430" cy="365210"/>
          </a:xfrm>
          <a:prstGeom prst="rect">
            <a:avLst/>
          </a:prstGeom>
          <a:noFill/>
          <a:ln>
            <a:noFill/>
          </a:ln>
        </p:spPr>
        <p:txBody>
          <a:bodyPr spcFirstLastPara="1" wrap="square" lIns="108850" tIns="54425" rIns="108850" bIns="54425" anchor="ctr" anchorCtr="0">
            <a:noAutofit/>
          </a:bodyPr>
          <a:lstStyle/>
          <a:p>
            <a:pPr marL="0" lvl="0" indent="0" algn="r" rtl="0">
              <a:spcBef>
                <a:spcPts val="0"/>
              </a:spcBef>
              <a:spcAft>
                <a:spcPts val="0"/>
              </a:spcAft>
              <a:buNone/>
            </a:pPr>
            <a:fld id="{00000000-1234-1234-1234-123412341234}" type="slidenum">
              <a:rPr lang="en-US" altLang="zh-TW"/>
              <a:pPr marL="0" lvl="0" indent="0" algn="r" rtl="0">
                <a:spcBef>
                  <a:spcPts val="0"/>
                </a:spcBef>
                <a:spcAft>
                  <a:spcPts val="0"/>
                </a:spcAft>
                <a:buNone/>
              </a:pPr>
              <a:t>3</a:t>
            </a:fld>
            <a:endParaRPr/>
          </a:p>
        </p:txBody>
      </p:sp>
      <p:sp>
        <p:nvSpPr>
          <p:cNvPr id="166" name="Google Shape;166;p5"/>
          <p:cNvSpPr/>
          <p:nvPr/>
        </p:nvSpPr>
        <p:spPr>
          <a:xfrm>
            <a:off x="2566814" y="837506"/>
            <a:ext cx="914400" cy="9144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endParaRPr sz="2400" b="1">
              <a:solidFill>
                <a:schemeClr val="dk1"/>
              </a:solidFill>
              <a:latin typeface="Microsoft JhengHei"/>
              <a:ea typeface="Microsoft JhengHei"/>
              <a:cs typeface="Microsoft JhengHei"/>
              <a:sym typeface="Microsoft JhengHei"/>
            </a:endParaRPr>
          </a:p>
        </p:txBody>
      </p:sp>
      <p:sp>
        <p:nvSpPr>
          <p:cNvPr id="167" name="Google Shape;167;p5"/>
          <p:cNvSpPr/>
          <p:nvPr/>
        </p:nvSpPr>
        <p:spPr>
          <a:xfrm>
            <a:off x="11207774" y="4437906"/>
            <a:ext cx="3312368" cy="649188"/>
          </a:xfrm>
          <a:prstGeom prst="ellipse">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endParaRPr sz="2400" b="1">
              <a:solidFill>
                <a:schemeClr val="lt1"/>
              </a:solidFill>
              <a:latin typeface="Microsoft JhengHei"/>
              <a:ea typeface="Microsoft JhengHei"/>
              <a:cs typeface="Microsoft JhengHei"/>
              <a:sym typeface="Microsoft JhengHei"/>
            </a:endParaRPr>
          </a:p>
        </p:txBody>
      </p:sp>
      <p:pic>
        <p:nvPicPr>
          <p:cNvPr id="168" name="Google Shape;168;p5"/>
          <p:cNvPicPr preferRelativeResize="0"/>
          <p:nvPr/>
        </p:nvPicPr>
        <p:blipFill>
          <a:blip r:embed="rId3" cstate="email">
            <a:alphaModFix/>
          </a:blip>
          <a:stretch>
            <a:fillRect/>
          </a:stretch>
        </p:blipFill>
        <p:spPr>
          <a:xfrm>
            <a:off x="10754450" y="96952"/>
            <a:ext cx="1357200" cy="649200"/>
          </a:xfrm>
          <a:prstGeom prst="rect">
            <a:avLst/>
          </a:prstGeom>
          <a:noFill/>
          <a:ln>
            <a:noFill/>
          </a:ln>
        </p:spPr>
      </p:pic>
      <p:sp>
        <p:nvSpPr>
          <p:cNvPr id="7" name="標題 1"/>
          <p:cNvSpPr>
            <a:spLocks noGrp="1"/>
          </p:cNvSpPr>
          <p:nvPr>
            <p:ph type="title"/>
          </p:nvPr>
        </p:nvSpPr>
        <p:spPr>
          <a:xfrm>
            <a:off x="478582" y="189434"/>
            <a:ext cx="3744416" cy="648072"/>
          </a:xfrm>
        </p:spPr>
        <p:txBody>
          <a:bodyPr>
            <a:noAutofit/>
          </a:bodyPr>
          <a:lstStyle/>
          <a:p>
            <a:r>
              <a:rPr lang="zh-TW" altLang="en-US" sz="4000" b="1" dirty="0"/>
              <a:t>今國里程碑</a:t>
            </a:r>
            <a:endParaRPr lang="zh-TW" altLang="en-US" sz="4000" b="1" dirty="0">
              <a:latin typeface="+mn-lt"/>
            </a:endParaRPr>
          </a:p>
        </p:txBody>
      </p:sp>
      <p:sp>
        <p:nvSpPr>
          <p:cNvPr id="27" name="內容版面配置區 2">
            <a:extLst>
              <a:ext uri="{FF2B5EF4-FFF2-40B4-BE49-F238E27FC236}">
                <a16:creationId xmlns:a16="http://schemas.microsoft.com/office/drawing/2014/main" xmlns="" id="{4E78DFD1-32B3-8E6F-CF4F-EC1DAABE549E}"/>
              </a:ext>
            </a:extLst>
          </p:cNvPr>
          <p:cNvSpPr>
            <a:spLocks noGrp="1"/>
          </p:cNvSpPr>
          <p:nvPr>
            <p:ph idx="1"/>
          </p:nvPr>
        </p:nvSpPr>
        <p:spPr>
          <a:xfrm>
            <a:off x="190550" y="981522"/>
            <a:ext cx="6264696" cy="5472608"/>
          </a:xfrm>
        </p:spPr>
        <p:txBody>
          <a:bodyPr>
            <a:normAutofit fontScale="77500" lnSpcReduction="20000"/>
          </a:bodyPr>
          <a:lstStyle/>
          <a:p>
            <a:pPr>
              <a:buNone/>
              <a:defRPr sz="2200" b="1">
                <a:solidFill>
                  <a:srgbClr val="004C99"/>
                </a:solidFill>
              </a:defRPr>
            </a:pPr>
            <a:r>
              <a:rPr lang="zh-TW" altLang="en-US" sz="2800" dirty="0">
                <a:latin typeface="Times New Roman" panose="02020603050405020304" pitchFamily="18" charset="0"/>
                <a:cs typeface="Times New Roman" panose="02020603050405020304" pitchFamily="18" charset="0"/>
              </a:rPr>
              <a:t>📍 </a:t>
            </a:r>
            <a:r>
              <a:rPr lang="en-US" altLang="zh-TW" sz="2800" dirty="0">
                <a:latin typeface="Times New Roman" panose="02020603050405020304" pitchFamily="18" charset="0"/>
                <a:cs typeface="Times New Roman" panose="02020603050405020304" pitchFamily="18" charset="0"/>
              </a:rPr>
              <a:t>1980 — </a:t>
            </a:r>
            <a:r>
              <a:rPr lang="zh-TW" altLang="en-US" sz="2800" dirty="0">
                <a:latin typeface="Times New Roman" panose="02020603050405020304" pitchFamily="18" charset="0"/>
                <a:cs typeface="Times New Roman" panose="02020603050405020304" pitchFamily="18" charset="0"/>
              </a:rPr>
              <a:t>公司成立</a:t>
            </a:r>
          </a:p>
          <a:p>
            <a:pPr marL="514350" indent="-514350">
              <a:spcBef>
                <a:spcPts val="300"/>
              </a:spcBef>
              <a:buFont typeface="+mj-lt"/>
              <a:buAutoNum type="arabicPeriod"/>
              <a:defRPr sz="1600"/>
            </a:pPr>
            <a:r>
              <a:rPr lang="zh-TW" altLang="en-US" sz="2600" dirty="0">
                <a:latin typeface="Times New Roman" panose="02020603050405020304" pitchFamily="18" charset="0"/>
                <a:cs typeface="Times New Roman" panose="02020603050405020304" pitchFamily="18" charset="0"/>
              </a:rPr>
              <a:t>今國光學工業股份有限公司成立於台中市梧棲區</a:t>
            </a:r>
          </a:p>
          <a:p>
            <a:pPr marL="514350" indent="-514350">
              <a:spcBef>
                <a:spcPts val="300"/>
              </a:spcBef>
              <a:buFont typeface="+mj-lt"/>
              <a:buAutoNum type="arabicPeriod"/>
              <a:defRPr sz="1600"/>
            </a:pPr>
            <a:r>
              <a:rPr lang="zh-TW" altLang="en-US" sz="2600" dirty="0">
                <a:latin typeface="Times New Roman" panose="02020603050405020304" pitchFamily="18" charset="0"/>
                <a:cs typeface="Times New Roman" panose="02020603050405020304" pitchFamily="18" charset="0"/>
              </a:rPr>
              <a:t>大陸佛山華國公司</a:t>
            </a:r>
            <a:endParaRPr lang="en-US" altLang="zh-TW" sz="2600" dirty="0">
              <a:latin typeface="Times New Roman" panose="02020603050405020304" pitchFamily="18" charset="0"/>
              <a:cs typeface="Times New Roman" panose="02020603050405020304" pitchFamily="18" charset="0"/>
            </a:endParaRPr>
          </a:p>
          <a:p>
            <a:pPr marL="514350" indent="-514350">
              <a:spcBef>
                <a:spcPts val="300"/>
              </a:spcBef>
              <a:buFont typeface="+mj-lt"/>
              <a:buAutoNum type="arabicPeriod"/>
              <a:defRPr sz="1600"/>
            </a:pPr>
            <a:r>
              <a:rPr lang="zh-TW" altLang="en-US" sz="2600" dirty="0">
                <a:latin typeface="Times New Roman" panose="02020603050405020304" pitchFamily="18" charset="0"/>
                <a:cs typeface="Times New Roman" panose="02020603050405020304" pitchFamily="18" charset="0"/>
              </a:rPr>
              <a:t>竹北台元科技園區</a:t>
            </a:r>
            <a:r>
              <a:rPr lang="en-US" altLang="zh-TW" sz="2600" dirty="0">
                <a:latin typeface="Times New Roman" panose="02020603050405020304" pitchFamily="18" charset="0"/>
                <a:cs typeface="Times New Roman" panose="02020603050405020304" pitchFamily="18" charset="0"/>
              </a:rPr>
              <a:t>-AR</a:t>
            </a:r>
            <a:r>
              <a:rPr lang="zh-TW" altLang="en-US" sz="2600" dirty="0" smtClean="0">
                <a:latin typeface="Times New Roman" panose="02020603050405020304" pitchFamily="18" charset="0"/>
                <a:cs typeface="Times New Roman" panose="02020603050405020304" pitchFamily="18" charset="0"/>
              </a:rPr>
              <a:t>眼鏡光波</a:t>
            </a:r>
            <a:r>
              <a:rPr lang="zh-TW" altLang="en-US" sz="2600" dirty="0">
                <a:latin typeface="Times New Roman" panose="02020603050405020304" pitchFamily="18" charset="0"/>
                <a:cs typeface="Times New Roman" panose="02020603050405020304" pitchFamily="18" charset="0"/>
              </a:rPr>
              <a:t>導鏡片及光引擎研發中心</a:t>
            </a:r>
            <a:endParaRPr lang="en-US" altLang="zh-TW" sz="2600" dirty="0">
              <a:latin typeface="Times New Roman" panose="02020603050405020304" pitchFamily="18" charset="0"/>
              <a:cs typeface="Times New Roman" panose="02020603050405020304" pitchFamily="18" charset="0"/>
            </a:endParaRPr>
          </a:p>
          <a:p>
            <a:pPr marL="457200" indent="-457200">
              <a:spcBef>
                <a:spcPts val="300"/>
              </a:spcBef>
              <a:buNone/>
              <a:defRPr sz="1600"/>
            </a:pPr>
            <a:endParaRPr lang="zh-TW" altLang="en-US" sz="2600" dirty="0">
              <a:latin typeface="Times New Roman" panose="02020603050405020304" pitchFamily="18" charset="0"/>
              <a:cs typeface="Times New Roman" panose="02020603050405020304" pitchFamily="18" charset="0"/>
            </a:endParaRPr>
          </a:p>
          <a:p>
            <a:pPr>
              <a:buNone/>
              <a:defRPr sz="2200" b="1">
                <a:solidFill>
                  <a:srgbClr val="004C99"/>
                </a:solidFill>
              </a:defRPr>
            </a:pPr>
            <a:r>
              <a:rPr lang="zh-TW" altLang="en-US" sz="2800" dirty="0">
                <a:latin typeface="Times New Roman" panose="02020603050405020304" pitchFamily="18" charset="0"/>
                <a:cs typeface="Times New Roman" panose="02020603050405020304" pitchFamily="18" charset="0"/>
              </a:rPr>
              <a:t>📍 </a:t>
            </a:r>
            <a:r>
              <a:rPr lang="en-US" altLang="zh-TW" sz="2800" dirty="0">
                <a:latin typeface="Times New Roman" panose="02020603050405020304" pitchFamily="18" charset="0"/>
                <a:cs typeface="Times New Roman" panose="02020603050405020304" pitchFamily="18" charset="0"/>
              </a:rPr>
              <a:t>1980 – 2010</a:t>
            </a:r>
            <a:r>
              <a:rPr lang="zh-TW" altLang="en-US" sz="2800" dirty="0">
                <a:latin typeface="Times New Roman" panose="02020603050405020304" pitchFamily="18" charset="0"/>
                <a:cs typeface="Times New Roman" panose="02020603050405020304" pitchFamily="18" charset="0"/>
              </a:rPr>
              <a:t>：數位相機鏡片大爆發時代</a:t>
            </a:r>
          </a:p>
          <a:p>
            <a:pPr marL="514350" indent="-514350">
              <a:spcBef>
                <a:spcPts val="300"/>
              </a:spcBef>
              <a:buFont typeface="+mj-lt"/>
              <a:buAutoNum type="arabicPeriod"/>
              <a:defRPr sz="1600"/>
            </a:pPr>
            <a:r>
              <a:rPr lang="zh-TW" altLang="en-US" sz="2600" dirty="0">
                <a:latin typeface="Times New Roman" panose="02020603050405020304" pitchFamily="18" charset="0"/>
                <a:cs typeface="Times New Roman" panose="02020603050405020304" pitchFamily="18" charset="0"/>
              </a:rPr>
              <a:t>專注於數位相機鏡片研磨與拋光技術</a:t>
            </a:r>
          </a:p>
          <a:p>
            <a:pPr marL="514350" indent="-514350">
              <a:spcBef>
                <a:spcPts val="300"/>
              </a:spcBef>
              <a:buFont typeface="+mj-lt"/>
              <a:buAutoNum type="arabicPeriod"/>
              <a:defRPr sz="1600"/>
            </a:pPr>
            <a:r>
              <a:rPr lang="zh-TW" altLang="en-US" sz="2600" dirty="0">
                <a:latin typeface="Times New Roman" panose="02020603050405020304" pitchFamily="18" charset="0"/>
                <a:cs typeface="Times New Roman" panose="02020603050405020304" pitchFamily="18" charset="0"/>
              </a:rPr>
              <a:t>建立完整光學鏡片製程與品質體系</a:t>
            </a:r>
          </a:p>
          <a:p>
            <a:pPr marL="514350" indent="-514350">
              <a:spcBef>
                <a:spcPts val="300"/>
              </a:spcBef>
              <a:buFont typeface="+mj-lt"/>
              <a:buAutoNum type="arabicPeriod"/>
              <a:defRPr sz="1600"/>
            </a:pPr>
            <a:r>
              <a:rPr lang="zh-TW" altLang="en-US" sz="2600" dirty="0">
                <a:latin typeface="Times New Roman" panose="02020603050405020304" pitchFamily="18" charset="0"/>
                <a:cs typeface="Times New Roman" panose="02020603050405020304" pitchFamily="18" charset="0"/>
              </a:rPr>
              <a:t>奠定全球光學供應鏈合作基礎：普立爾、</a:t>
            </a:r>
            <a:r>
              <a:rPr lang="en-US" altLang="zh-TW" sz="2600" dirty="0">
                <a:latin typeface="Times New Roman" panose="02020603050405020304" pitchFamily="18" charset="0"/>
                <a:cs typeface="Times New Roman" panose="02020603050405020304" pitchFamily="18" charset="0"/>
              </a:rPr>
              <a:t>CANON</a:t>
            </a:r>
            <a:r>
              <a:rPr lang="zh-TW" altLang="en-US" sz="2600" dirty="0">
                <a:latin typeface="Times New Roman" panose="02020603050405020304" pitchFamily="18" charset="0"/>
                <a:cs typeface="Times New Roman" panose="02020603050405020304" pitchFamily="18" charset="0"/>
              </a:rPr>
              <a:t>為代表</a:t>
            </a:r>
            <a:endParaRPr lang="en-US" altLang="zh-TW" sz="2600" dirty="0">
              <a:latin typeface="Times New Roman" panose="02020603050405020304" pitchFamily="18" charset="0"/>
              <a:cs typeface="Times New Roman" panose="02020603050405020304" pitchFamily="18" charset="0"/>
            </a:endParaRPr>
          </a:p>
          <a:p>
            <a:pPr>
              <a:spcBef>
                <a:spcPts val="300"/>
              </a:spcBef>
              <a:buNone/>
              <a:defRPr sz="1600"/>
            </a:pPr>
            <a:endParaRPr lang="zh-TW" altLang="en-US" sz="2600" dirty="0">
              <a:latin typeface="Times New Roman" panose="02020603050405020304" pitchFamily="18" charset="0"/>
              <a:cs typeface="Times New Roman" panose="02020603050405020304" pitchFamily="18" charset="0"/>
            </a:endParaRPr>
          </a:p>
          <a:p>
            <a:pPr>
              <a:buNone/>
              <a:defRPr sz="2200" b="1">
                <a:solidFill>
                  <a:srgbClr val="004C99"/>
                </a:solidFill>
              </a:defRPr>
            </a:pPr>
            <a:r>
              <a:rPr lang="zh-TW" altLang="en-US" sz="2800" dirty="0">
                <a:latin typeface="Times New Roman" panose="02020603050405020304" pitchFamily="18" charset="0"/>
                <a:cs typeface="Times New Roman" panose="02020603050405020304" pitchFamily="18" charset="0"/>
              </a:rPr>
              <a:t>📍 </a:t>
            </a:r>
            <a:r>
              <a:rPr lang="en-US" altLang="zh-TW" sz="2800" dirty="0">
                <a:latin typeface="Times New Roman" panose="02020603050405020304" pitchFamily="18" charset="0"/>
                <a:cs typeface="Times New Roman" panose="02020603050405020304" pitchFamily="18" charset="0"/>
              </a:rPr>
              <a:t>2005</a:t>
            </a:r>
            <a:r>
              <a:rPr lang="zh-TW" altLang="en-US" sz="2800" dirty="0">
                <a:latin typeface="Times New Roman" panose="02020603050405020304" pitchFamily="18" charset="0"/>
                <a:cs typeface="Times New Roman" panose="02020603050405020304" pitchFamily="18" charset="0"/>
              </a:rPr>
              <a:t> </a:t>
            </a:r>
            <a:r>
              <a:rPr lang="en-US" altLang="zh-TW" sz="2800" dirty="0">
                <a:latin typeface="Times New Roman" panose="02020603050405020304" pitchFamily="18" charset="0"/>
                <a:cs typeface="Times New Roman" panose="02020603050405020304" pitchFamily="18" charset="0"/>
              </a:rPr>
              <a:t>– 2030</a:t>
            </a:r>
            <a:r>
              <a:rPr lang="zh-TW" altLang="en-US" sz="2800" dirty="0">
                <a:latin typeface="Times New Roman" panose="02020603050405020304" pitchFamily="18" charset="0"/>
                <a:cs typeface="Times New Roman" panose="02020603050405020304" pitchFamily="18" charset="0"/>
              </a:rPr>
              <a:t>：轉型鏡頭設計製造</a:t>
            </a:r>
          </a:p>
          <a:p>
            <a:pPr marL="514350" indent="-514350">
              <a:spcBef>
                <a:spcPts val="300"/>
              </a:spcBef>
              <a:buFont typeface="+mj-lt"/>
              <a:buAutoNum type="arabicPeriod"/>
              <a:defRPr sz="1600"/>
            </a:pPr>
            <a:r>
              <a:rPr lang="zh-TW" altLang="en-US" sz="2600" dirty="0">
                <a:latin typeface="Times New Roman" panose="02020603050405020304" pitchFamily="18" charset="0"/>
                <a:cs typeface="Times New Roman" panose="02020603050405020304" pitchFamily="18" charset="0"/>
              </a:rPr>
              <a:t>成立模具廠、塑膠成型技術、自動組裝線，轉型為光學鏡頭整體方案供應商</a:t>
            </a:r>
          </a:p>
          <a:p>
            <a:pPr marL="514350" indent="-514350">
              <a:spcBef>
                <a:spcPts val="300"/>
              </a:spcBef>
              <a:buFont typeface="+mj-lt"/>
              <a:buAutoNum type="arabicPeriod"/>
              <a:defRPr sz="1600"/>
            </a:pPr>
            <a:r>
              <a:rPr lang="zh-TW" altLang="en-US" sz="2600" dirty="0">
                <a:latin typeface="Times New Roman" panose="02020603050405020304" pitchFamily="18" charset="0"/>
                <a:cs typeface="Times New Roman" panose="02020603050405020304" pitchFamily="18" charset="0"/>
              </a:rPr>
              <a:t>產品線拓展至：車用鏡頭、</a:t>
            </a:r>
            <a:r>
              <a:rPr lang="en-US" altLang="zh-TW" sz="2600" dirty="0" err="1">
                <a:latin typeface="Times New Roman" panose="02020603050405020304" pitchFamily="18" charset="0"/>
                <a:cs typeface="Times New Roman" panose="02020603050405020304" pitchFamily="18" charset="0"/>
              </a:rPr>
              <a:t>IoT</a:t>
            </a:r>
            <a:r>
              <a:rPr lang="zh-TW" altLang="en-US" sz="2600" dirty="0">
                <a:latin typeface="Times New Roman" panose="02020603050405020304" pitchFamily="18" charset="0"/>
                <a:cs typeface="Times New Roman" panose="02020603050405020304" pitchFamily="18" charset="0"/>
              </a:rPr>
              <a:t>影像鏡頭</a:t>
            </a:r>
          </a:p>
          <a:p>
            <a:pPr marL="514350" indent="-514350">
              <a:spcBef>
                <a:spcPts val="300"/>
              </a:spcBef>
              <a:buFont typeface="+mj-lt"/>
              <a:buAutoNum type="arabicPeriod"/>
              <a:defRPr sz="1600"/>
            </a:pPr>
            <a:r>
              <a:rPr lang="zh-TW" altLang="en-US" sz="2600" dirty="0">
                <a:latin typeface="Times New Roman" panose="02020603050405020304" pitchFamily="18" charset="0"/>
                <a:cs typeface="Times New Roman" panose="02020603050405020304" pitchFamily="18" charset="0"/>
              </a:rPr>
              <a:t>全波段產品：由可見光拓展至遠</a:t>
            </a:r>
            <a:r>
              <a:rPr lang="zh-TW" altLang="en-US" sz="2600" dirty="0" smtClean="0">
                <a:latin typeface="Times New Roman" panose="02020603050405020304" pitchFamily="18" charset="0"/>
                <a:cs typeface="Times New Roman" panose="02020603050405020304" pitchFamily="18" charset="0"/>
              </a:rPr>
              <a:t>紅外</a:t>
            </a:r>
            <a:r>
              <a:rPr lang="zh-TW" altLang="en-US" sz="2600" dirty="0">
                <a:latin typeface="Times New Roman" panose="02020603050405020304" pitchFamily="18" charset="0"/>
                <a:cs typeface="Times New Roman" panose="02020603050405020304" pitchFamily="18" charset="0"/>
              </a:rPr>
              <a:t>線</a:t>
            </a:r>
            <a:r>
              <a:rPr lang="zh-TW" altLang="en-US" sz="2600" dirty="0" smtClean="0">
                <a:latin typeface="Times New Roman" panose="02020603050405020304" pitchFamily="18" charset="0"/>
                <a:cs typeface="Times New Roman" panose="02020603050405020304" pitchFamily="18" charset="0"/>
              </a:rPr>
              <a:t>鏡頭</a:t>
            </a:r>
            <a:r>
              <a:rPr lang="en-US" altLang="zh-TW" sz="2600" dirty="0">
                <a:latin typeface="Times New Roman" panose="02020603050405020304" pitchFamily="18" charset="0"/>
                <a:cs typeface="Times New Roman" panose="02020603050405020304" pitchFamily="18" charset="0"/>
              </a:rPr>
              <a:t>(</a:t>
            </a:r>
            <a:r>
              <a:rPr lang="zh-TW" altLang="en-US" sz="2600" dirty="0">
                <a:latin typeface="Times New Roman" panose="02020603050405020304" pitchFamily="18" charset="0"/>
                <a:cs typeface="Times New Roman" panose="02020603050405020304" pitchFamily="18" charset="0"/>
                <a:sym typeface="Wingdings" pitchFamily="2" charset="2"/>
              </a:rPr>
              <a:t>無人機、瞄具、測溫、手機外掛</a:t>
            </a:r>
            <a:r>
              <a:rPr lang="en-US" altLang="ja-JP" sz="2600" dirty="0">
                <a:latin typeface="Times New Roman" panose="02020603050405020304" pitchFamily="18" charset="0"/>
                <a:cs typeface="Times New Roman" panose="02020603050405020304" pitchFamily="18" charset="0"/>
                <a:sym typeface="Wingdings" pitchFamily="2" charset="2"/>
              </a:rPr>
              <a:t> </a:t>
            </a:r>
            <a:r>
              <a:rPr lang="en-US" altLang="zh-TW" sz="2600" dirty="0">
                <a:latin typeface="Times New Roman" panose="02020603050405020304" pitchFamily="18" charset="0"/>
                <a:cs typeface="Times New Roman" panose="02020603050405020304" pitchFamily="18" charset="0"/>
                <a:sym typeface="Wingdings" pitchFamily="2" charset="2"/>
              </a:rPr>
              <a:t>)</a:t>
            </a:r>
            <a:endParaRPr lang="zh-TW" altLang="en-US" sz="2600" dirty="0">
              <a:latin typeface="Times New Roman" panose="02020603050405020304" pitchFamily="18" charset="0"/>
              <a:cs typeface="Times New Roman" panose="02020603050405020304" pitchFamily="18" charset="0"/>
            </a:endParaRPr>
          </a:p>
        </p:txBody>
      </p:sp>
      <p:pic>
        <p:nvPicPr>
          <p:cNvPr id="26" name="Picture 4" descr="https://upload.wikimedia.org/wikipedia/commons/thumb/4/4f/China_in_1952.svg/2560px-China_in_1952.svg.png"/>
          <p:cNvPicPr>
            <a:picLocks noChangeAspect="1" noChangeArrowheads="1"/>
          </p:cNvPicPr>
          <p:nvPr/>
        </p:nvPicPr>
        <p:blipFill rotWithShape="1">
          <a:blip r:embed="rId4" cstate="email">
            <a:extLst>
              <a:ext uri="{28A0092B-C50C-407E-A947-70E740481C1C}">
                <a14:useLocalDpi xmlns="" xmlns:a14="http://schemas.microsoft.com/office/drawing/2010/main" val="0"/>
              </a:ext>
            </a:extLst>
          </a:blip>
          <a:srcRect/>
          <a:stretch/>
        </p:blipFill>
        <p:spPr bwMode="auto">
          <a:xfrm>
            <a:off x="6311230" y="2637706"/>
            <a:ext cx="5879183" cy="3794466"/>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Picture 8"/>
          <p:cNvPicPr>
            <a:picLocks noChangeAspect="1" noChangeArrowheads="1"/>
          </p:cNvPicPr>
          <p:nvPr/>
        </p:nvPicPr>
        <p:blipFill>
          <a:blip r:embed="rId5" cstate="email">
            <a:lum bright="10000"/>
          </a:blip>
          <a:srcRect/>
          <a:stretch>
            <a:fillRect/>
          </a:stretch>
        </p:blipFill>
        <p:spPr bwMode="auto">
          <a:xfrm>
            <a:off x="6455246" y="1269554"/>
            <a:ext cx="1800200" cy="1368000"/>
          </a:xfrm>
          <a:prstGeom prst="rect">
            <a:avLst/>
          </a:prstGeom>
          <a:noFill/>
          <a:ln w="57150">
            <a:solidFill>
              <a:srgbClr val="0070C0"/>
            </a:solidFill>
            <a:miter lim="800000"/>
            <a:headEnd/>
            <a:tailEnd/>
          </a:ln>
        </p:spPr>
      </p:pic>
      <p:pic>
        <p:nvPicPr>
          <p:cNvPr id="29" name="圖片 28"/>
          <p:cNvPicPr>
            <a:picLocks noChangeAspect="1"/>
          </p:cNvPicPr>
          <p:nvPr/>
        </p:nvPicPr>
        <p:blipFill>
          <a:blip r:embed="rId6" cstate="email">
            <a:extLst>
              <a:ext uri="{BEBA8EAE-BF5A-486C-A8C5-ECC9F3942E4B}">
                <a14:imgProps xmlns="" xmlns:a14="http://schemas.microsoft.com/office/drawing/2010/main">
                  <a14:imgLayer r:embed="rId7">
                    <a14:imgEffect>
                      <a14:sharpenSoften amount="50000"/>
                    </a14:imgEffect>
                    <a14:imgEffect>
                      <a14:brightnessContrast bright="20000" contrast="-40000"/>
                    </a14:imgEffect>
                  </a14:imgLayer>
                </a14:imgProps>
              </a:ext>
              <a:ext uri="{28A0092B-C50C-407E-A947-70E740481C1C}">
                <a14:useLocalDpi xmlns="" xmlns:a14="http://schemas.microsoft.com/office/drawing/2010/main" val="0"/>
              </a:ext>
            </a:extLst>
          </a:blip>
          <a:stretch>
            <a:fillRect/>
          </a:stretch>
        </p:blipFill>
        <p:spPr>
          <a:xfrm>
            <a:off x="8255446" y="1269554"/>
            <a:ext cx="1872208" cy="1360646"/>
          </a:xfrm>
          <a:prstGeom prst="rect">
            <a:avLst/>
          </a:prstGeom>
          <a:ln w="57150">
            <a:solidFill>
              <a:schemeClr val="accent1"/>
            </a:solidFill>
          </a:ln>
        </p:spPr>
      </p:pic>
      <p:pic>
        <p:nvPicPr>
          <p:cNvPr id="30" name="Picture 6"/>
          <p:cNvPicPr>
            <a:picLocks noChangeAspect="1" noChangeArrowheads="1"/>
          </p:cNvPicPr>
          <p:nvPr/>
        </p:nvPicPr>
        <p:blipFill>
          <a:blip r:embed="rId8" cstate="email">
            <a:lum bright="20000" contrast="-10000"/>
          </a:blip>
          <a:srcRect/>
          <a:stretch>
            <a:fillRect/>
          </a:stretch>
        </p:blipFill>
        <p:spPr bwMode="auto">
          <a:xfrm>
            <a:off x="10199662" y="1269554"/>
            <a:ext cx="1800200" cy="1334895"/>
          </a:xfrm>
          <a:prstGeom prst="rect">
            <a:avLst/>
          </a:prstGeom>
          <a:noFill/>
          <a:ln w="57150">
            <a:solidFill>
              <a:schemeClr val="accent1"/>
            </a:solidFill>
            <a:miter lim="800000"/>
            <a:headEnd/>
            <a:tailEnd/>
          </a:ln>
        </p:spPr>
      </p:pic>
      <p:cxnSp>
        <p:nvCxnSpPr>
          <p:cNvPr id="31" name="肘形接點 85"/>
          <p:cNvCxnSpPr>
            <a:cxnSpLocks noChangeShapeType="1"/>
          </p:cNvCxnSpPr>
          <p:nvPr/>
        </p:nvCxnSpPr>
        <p:spPr bwMode="auto">
          <a:xfrm rot="5400000" flipH="1" flipV="1">
            <a:off x="6468128" y="4064984"/>
            <a:ext cx="1626734" cy="356353"/>
          </a:xfrm>
          <a:prstGeom prst="bentConnector3">
            <a:avLst>
              <a:gd name="adj1" fmla="val 50000"/>
            </a:avLst>
          </a:prstGeom>
          <a:noFill/>
          <a:ln w="57150" algn="ctr">
            <a:solidFill>
              <a:srgbClr val="0070C0"/>
            </a:solidFill>
            <a:round/>
            <a:headEnd/>
            <a:tailEnd type="arrow" w="med" len="med"/>
          </a:ln>
        </p:spPr>
      </p:cxnSp>
      <p:cxnSp>
        <p:nvCxnSpPr>
          <p:cNvPr id="32" name="肘形接點 85"/>
          <p:cNvCxnSpPr>
            <a:cxnSpLocks noChangeShapeType="1"/>
          </p:cNvCxnSpPr>
          <p:nvPr/>
        </p:nvCxnSpPr>
        <p:spPr bwMode="auto">
          <a:xfrm rot="5400000" flipH="1" flipV="1">
            <a:off x="9955781" y="3529659"/>
            <a:ext cx="1443503" cy="1243773"/>
          </a:xfrm>
          <a:prstGeom prst="bentConnector3">
            <a:avLst>
              <a:gd name="adj1" fmla="val 50000"/>
            </a:avLst>
          </a:prstGeom>
          <a:noFill/>
          <a:ln w="57150" algn="ctr">
            <a:solidFill>
              <a:srgbClr val="FF0000"/>
            </a:solidFill>
            <a:round/>
            <a:headEnd/>
            <a:tailEnd type="arrow" w="med" len="med"/>
          </a:ln>
        </p:spPr>
      </p:cxnSp>
      <p:cxnSp>
        <p:nvCxnSpPr>
          <p:cNvPr id="33" name="肘形接點 85"/>
          <p:cNvCxnSpPr>
            <a:cxnSpLocks noChangeShapeType="1"/>
          </p:cNvCxnSpPr>
          <p:nvPr/>
        </p:nvCxnSpPr>
        <p:spPr bwMode="auto">
          <a:xfrm rot="16200000" flipV="1">
            <a:off x="8915597" y="3705747"/>
            <a:ext cx="1417749" cy="865843"/>
          </a:xfrm>
          <a:prstGeom prst="bentConnector3">
            <a:avLst>
              <a:gd name="adj1" fmla="val 50000"/>
            </a:avLst>
          </a:prstGeom>
          <a:noFill/>
          <a:ln w="57150" algn="ctr">
            <a:solidFill>
              <a:srgbClr val="FF0000"/>
            </a:solidFill>
            <a:round/>
            <a:headEnd/>
            <a:tailEnd type="arrow" w="med" len="med"/>
          </a:ln>
        </p:spPr>
      </p:cxnSp>
      <p:cxnSp>
        <p:nvCxnSpPr>
          <p:cNvPr id="35" name="肘形接點 85"/>
          <p:cNvCxnSpPr>
            <a:cxnSpLocks noChangeShapeType="1"/>
          </p:cNvCxnSpPr>
          <p:nvPr/>
        </p:nvCxnSpPr>
        <p:spPr bwMode="auto">
          <a:xfrm rot="16200000" flipH="1">
            <a:off x="9680286" y="4597242"/>
            <a:ext cx="1206867" cy="456147"/>
          </a:xfrm>
          <a:prstGeom prst="bentConnector2">
            <a:avLst/>
          </a:prstGeom>
          <a:noFill/>
          <a:ln w="57150" algn="ctr">
            <a:solidFill>
              <a:srgbClr val="FF0000"/>
            </a:solidFill>
            <a:round/>
            <a:headEnd/>
            <a:tailEnd type="arrow" w="med" len="med"/>
          </a:ln>
        </p:spPr>
      </p:cxnSp>
      <p:sp>
        <p:nvSpPr>
          <p:cNvPr id="36" name="Text Box 68"/>
          <p:cNvSpPr txBox="1">
            <a:spLocks noChangeArrowheads="1"/>
          </p:cNvSpPr>
          <p:nvPr/>
        </p:nvSpPr>
        <p:spPr bwMode="auto">
          <a:xfrm>
            <a:off x="6455246" y="909514"/>
            <a:ext cx="1676134" cy="307777"/>
          </a:xfrm>
          <a:prstGeom prst="rect">
            <a:avLst/>
          </a:prstGeom>
          <a:solidFill>
            <a:schemeClr val="accent3">
              <a:lumMod val="40000"/>
              <a:lumOff val="60000"/>
            </a:schemeClr>
          </a:solidFill>
          <a:ln w="9525">
            <a:solidFill>
              <a:schemeClr val="accent6"/>
            </a:solidFill>
            <a:miter lim="800000"/>
            <a:headEnd/>
            <a:tailEnd/>
          </a:ln>
        </p:spPr>
        <p:txBody>
          <a:bodyPr wrap="square">
            <a:spAutoFit/>
          </a:bodyPr>
          <a:lstStyle/>
          <a:p>
            <a:pPr lvl="0" defTabSz="914400">
              <a:defRPr/>
            </a:pPr>
            <a:r>
              <a:rPr lang="en-US" altLang="zh-TW" sz="1400" b="1" kern="0" dirty="0">
                <a:solidFill>
                  <a:sysClr val="windowText" lastClr="000000"/>
                </a:solidFill>
                <a:latin typeface="Bahnschrift" panose="020B0502040204020203" pitchFamily="34" charset="0"/>
                <a:ea typeface="微軟正黑體" pitchFamily="34" charset="-120"/>
                <a:sym typeface="Arial" charset="0"/>
              </a:rPr>
              <a:t>Guangdong, China</a:t>
            </a:r>
          </a:p>
        </p:txBody>
      </p:sp>
      <p:sp>
        <p:nvSpPr>
          <p:cNvPr id="37" name="Text Box 68"/>
          <p:cNvSpPr txBox="1">
            <a:spLocks noChangeArrowheads="1"/>
          </p:cNvSpPr>
          <p:nvPr/>
        </p:nvSpPr>
        <p:spPr bwMode="auto">
          <a:xfrm>
            <a:off x="8183438" y="909514"/>
            <a:ext cx="1944216" cy="307777"/>
          </a:xfrm>
          <a:prstGeom prst="rect">
            <a:avLst/>
          </a:prstGeom>
          <a:solidFill>
            <a:schemeClr val="accent3">
              <a:lumMod val="40000"/>
              <a:lumOff val="60000"/>
            </a:schemeClr>
          </a:solidFill>
          <a:ln w="9525">
            <a:solidFill>
              <a:schemeClr val="accent6"/>
            </a:solid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TW" sz="1400" b="1" kern="0" dirty="0">
                <a:solidFill>
                  <a:srgbClr val="FF0000"/>
                </a:solidFill>
                <a:latin typeface="Bahnschrift" panose="020B0502040204020203" pitchFamily="34" charset="0"/>
                <a:ea typeface="微軟正黑體" pitchFamily="34" charset="-120"/>
                <a:sym typeface="Arial" charset="0"/>
              </a:rPr>
              <a:t>Kinko Optical H.Q</a:t>
            </a:r>
            <a:endParaRPr kumimoji="0" lang="zh-TW" altLang="en-US" sz="1400" b="1" i="0" u="none" strike="noStrike" kern="0" cap="none" spc="0" normalizeH="0" baseline="0" noProof="0" dirty="0">
              <a:ln>
                <a:noFill/>
              </a:ln>
              <a:solidFill>
                <a:srgbClr val="FF0000"/>
              </a:solidFill>
              <a:effectLst/>
              <a:uLnTx/>
              <a:uFillTx/>
              <a:latin typeface="Bahnschrift" panose="020B0502040204020203" pitchFamily="34" charset="0"/>
              <a:ea typeface="微軟正黑體" pitchFamily="34" charset="-120"/>
              <a:sym typeface="Arial" charset="0"/>
            </a:endParaRPr>
          </a:p>
        </p:txBody>
      </p:sp>
      <p:sp>
        <p:nvSpPr>
          <p:cNvPr id="38" name="Text Box 68"/>
          <p:cNvSpPr txBox="1">
            <a:spLocks noChangeArrowheads="1"/>
          </p:cNvSpPr>
          <p:nvPr/>
        </p:nvSpPr>
        <p:spPr bwMode="auto">
          <a:xfrm>
            <a:off x="10199662" y="909514"/>
            <a:ext cx="1704615" cy="307777"/>
          </a:xfrm>
          <a:prstGeom prst="rect">
            <a:avLst/>
          </a:prstGeom>
          <a:solidFill>
            <a:schemeClr val="accent3">
              <a:lumMod val="40000"/>
              <a:lumOff val="60000"/>
            </a:schemeClr>
          </a:solidFill>
          <a:ln w="9525">
            <a:solidFill>
              <a:schemeClr val="accent6"/>
            </a:solid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TW" sz="1400" b="1" kern="0" dirty="0" err="1">
                <a:solidFill>
                  <a:srgbClr val="363AD6"/>
                </a:solidFill>
                <a:latin typeface="Bahnschrift" panose="020B0502040204020203" pitchFamily="34" charset="0"/>
                <a:ea typeface="微軟正黑體" pitchFamily="34" charset="-120"/>
                <a:sym typeface="Arial" charset="0"/>
              </a:rPr>
              <a:t>Chungkang</a:t>
            </a:r>
            <a:r>
              <a:rPr lang="en-US" altLang="zh-TW" sz="1400" b="1" kern="0" dirty="0">
                <a:solidFill>
                  <a:srgbClr val="363AD6"/>
                </a:solidFill>
                <a:latin typeface="Bahnschrift" panose="020B0502040204020203" pitchFamily="34" charset="0"/>
                <a:ea typeface="微軟正黑體" pitchFamily="34" charset="-120"/>
                <a:sym typeface="Arial" charset="0"/>
              </a:rPr>
              <a:t> Branch</a:t>
            </a:r>
            <a:endParaRPr kumimoji="0" lang="zh-TW" altLang="en-US" sz="1400" b="1" i="0" u="none" strike="noStrike" kern="0" cap="none" spc="0" normalizeH="0" baseline="0" noProof="0" dirty="0">
              <a:ln>
                <a:noFill/>
              </a:ln>
              <a:solidFill>
                <a:srgbClr val="363AD6"/>
              </a:solidFill>
              <a:effectLst/>
              <a:uLnTx/>
              <a:uFillTx/>
              <a:latin typeface="Bahnschrift" panose="020B0502040204020203" pitchFamily="34" charset="0"/>
              <a:ea typeface="微軟正黑體" pitchFamily="34" charset="-120"/>
              <a:sym typeface="Arial" charset="0"/>
            </a:endParaRPr>
          </a:p>
        </p:txBody>
      </p:sp>
      <p:sp>
        <p:nvSpPr>
          <p:cNvPr id="39" name="Text Box 68"/>
          <p:cNvSpPr txBox="1">
            <a:spLocks noChangeArrowheads="1"/>
          </p:cNvSpPr>
          <p:nvPr/>
        </p:nvSpPr>
        <p:spPr bwMode="auto">
          <a:xfrm>
            <a:off x="10499954" y="4869954"/>
            <a:ext cx="1690459" cy="307777"/>
          </a:xfrm>
          <a:prstGeom prst="rect">
            <a:avLst/>
          </a:prstGeom>
          <a:solidFill>
            <a:schemeClr val="accent3">
              <a:lumMod val="40000"/>
              <a:lumOff val="60000"/>
            </a:schemeClr>
          </a:solidFill>
          <a:ln w="9525">
            <a:solidFill>
              <a:schemeClr val="accent6"/>
            </a:solidFill>
            <a:miter lim="800000"/>
            <a:headEnd/>
            <a:tailEnd/>
          </a:ln>
        </p:spPr>
        <p:txBody>
          <a:bodyPr wrap="square">
            <a:spAutoFit/>
          </a:bodyPr>
          <a:lstStyle/>
          <a:p>
            <a:pPr lvl="0" defTabSz="914400">
              <a:defRPr/>
            </a:pPr>
            <a:r>
              <a:rPr lang="en-US" altLang="zh-TW" sz="1400" b="1" kern="0" dirty="0">
                <a:solidFill>
                  <a:sysClr val="windowText" lastClr="000000"/>
                </a:solidFill>
                <a:latin typeface="Bahnschrift" panose="020B0502040204020203" pitchFamily="34" charset="0"/>
                <a:ea typeface="微軟正黑體" pitchFamily="34" charset="-120"/>
                <a:sym typeface="Arial" charset="0"/>
              </a:rPr>
              <a:t>Hsinchu Branch</a:t>
            </a:r>
            <a:endParaRPr lang="zh-TW" altLang="en-US" sz="1400" b="1" kern="0" dirty="0">
              <a:solidFill>
                <a:sysClr val="windowText" lastClr="000000"/>
              </a:solidFill>
              <a:latin typeface="Bahnschrift" panose="020B0502040204020203" pitchFamily="34" charset="0"/>
              <a:ea typeface="微軟正黑體" pitchFamily="34" charset="-120"/>
              <a:sym typeface="Arial" charset="0"/>
            </a:endParaRPr>
          </a:p>
        </p:txBody>
      </p:sp>
      <p:sp>
        <p:nvSpPr>
          <p:cNvPr id="40" name="文字方塊 39"/>
          <p:cNvSpPr txBox="1"/>
          <p:nvPr/>
        </p:nvSpPr>
        <p:spPr>
          <a:xfrm>
            <a:off x="10499955" y="5157986"/>
            <a:ext cx="1690458" cy="254584"/>
          </a:xfrm>
          <a:prstGeom prst="rect">
            <a:avLst/>
          </a:prstGeom>
          <a:ln w="9525"/>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ltLang="zh-TW" sz="1050" dirty="0">
                <a:latin typeface="Bahnschrift" panose="020B0502040204020203" pitchFamily="34" charset="0"/>
              </a:rPr>
              <a:t>AR Smart Glass Develop</a:t>
            </a:r>
          </a:p>
        </p:txBody>
      </p:sp>
      <p:pic>
        <p:nvPicPr>
          <p:cNvPr id="2" name="圖片 1"/>
          <p:cNvPicPr>
            <a:picLocks noChangeAspect="1"/>
          </p:cNvPicPr>
          <p:nvPr/>
        </p:nvPicPr>
        <p:blipFill>
          <a:blip r:embed="rId9" cstate="email"/>
          <a:stretch>
            <a:fillRect/>
          </a:stretch>
        </p:blipFill>
        <p:spPr>
          <a:xfrm>
            <a:off x="10511794" y="5412570"/>
            <a:ext cx="1646516" cy="1128608"/>
          </a:xfrm>
          <a:prstGeom prst="rect">
            <a:avLst/>
          </a:prstGeom>
          <a:ln w="38100">
            <a:solidFill>
              <a:srgbClr val="0070C0"/>
            </a:solidFill>
          </a:ln>
        </p:spPr>
      </p:pic>
    </p:spTree>
  </p:cSld>
  <p:clrMapOvr>
    <a:masterClrMapping/>
  </p:clrMapOvr>
  <p:transition>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7D451B16-6A95-D173-6587-9B8F1010E67F}"/>
              </a:ext>
            </a:extLst>
          </p:cNvPr>
          <p:cNvSpPr>
            <a:spLocks noGrp="1"/>
          </p:cNvSpPr>
          <p:nvPr>
            <p:ph type="sldNum" sz="quarter" idx="12"/>
          </p:nvPr>
        </p:nvSpPr>
        <p:spPr/>
        <p:txBody>
          <a:bodyPr/>
          <a:lstStyle/>
          <a:p>
            <a:fld id="{73DA0BB7-265A-403C-9275-D587AB510EDC}" type="slidenum">
              <a:rPr lang="zh-TW" altLang="en-US" smtClean="0"/>
              <a:pPr/>
              <a:t>39</a:t>
            </a:fld>
            <a:endParaRPr lang="zh-TW" altLang="en-US"/>
          </a:p>
        </p:txBody>
      </p:sp>
      <p:sp>
        <p:nvSpPr>
          <p:cNvPr id="3" name="Title 2">
            <a:extLst>
              <a:ext uri="{FF2B5EF4-FFF2-40B4-BE49-F238E27FC236}">
                <a16:creationId xmlns="" xmlns:a16="http://schemas.microsoft.com/office/drawing/2014/main" id="{81CA6B8C-6BF4-4D8F-7E35-CFCEBED67524}"/>
              </a:ext>
            </a:extLst>
          </p:cNvPr>
          <p:cNvSpPr>
            <a:spLocks noGrp="1"/>
          </p:cNvSpPr>
          <p:nvPr>
            <p:ph type="title"/>
          </p:nvPr>
        </p:nvSpPr>
        <p:spPr/>
        <p:txBody>
          <a:bodyPr/>
          <a:lstStyle/>
          <a:p>
            <a:r>
              <a:rPr lang="en-US" altLang="zh-TW" dirty="0"/>
              <a:t>Mini-Projector Technology</a:t>
            </a:r>
            <a:endParaRPr lang="zh-TW" altLang="en-US" dirty="0"/>
          </a:p>
        </p:txBody>
      </p:sp>
    </p:spTree>
    <p:extLst>
      <p:ext uri="{BB962C8B-B14F-4D97-AF65-F5344CB8AC3E}">
        <p14:creationId xmlns="" xmlns:p14="http://schemas.microsoft.com/office/powerpoint/2010/main" val="30115919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0BC489-0690-8827-4BFB-985819851133}"/>
              </a:ext>
            </a:extLst>
          </p:cNvPr>
          <p:cNvSpPr>
            <a:spLocks noGrp="1"/>
          </p:cNvSpPr>
          <p:nvPr>
            <p:ph type="title"/>
          </p:nvPr>
        </p:nvSpPr>
        <p:spPr>
          <a:xfrm>
            <a:off x="408631" y="-67452"/>
            <a:ext cx="10967405" cy="1143265"/>
          </a:xfrm>
        </p:spPr>
        <p:txBody>
          <a:bodyPr/>
          <a:lstStyle/>
          <a:p>
            <a:r>
              <a:rPr lang="en-US" altLang="zh-TW" dirty="0"/>
              <a:t>Light Engine</a:t>
            </a:r>
            <a:endParaRPr lang="zh-TW" altLang="en-US" dirty="0"/>
          </a:p>
        </p:txBody>
      </p:sp>
      <p:sp>
        <p:nvSpPr>
          <p:cNvPr id="3" name="Slide Number Placeholder 2">
            <a:extLst>
              <a:ext uri="{FF2B5EF4-FFF2-40B4-BE49-F238E27FC236}">
                <a16:creationId xmlns="" xmlns:a16="http://schemas.microsoft.com/office/drawing/2014/main" id="{34F012E6-B63F-ED5B-1707-2CDF0CBD0B36}"/>
              </a:ext>
            </a:extLst>
          </p:cNvPr>
          <p:cNvSpPr>
            <a:spLocks noGrp="1"/>
          </p:cNvSpPr>
          <p:nvPr>
            <p:ph type="sldNum" sz="quarter" idx="12"/>
          </p:nvPr>
        </p:nvSpPr>
        <p:spPr/>
        <p:txBody>
          <a:bodyPr/>
          <a:lstStyle/>
          <a:p>
            <a:fld id="{73DA0BB7-265A-403C-9275-D587AB510EDC}" type="slidenum">
              <a:rPr lang="zh-TW" altLang="en-US" smtClean="0"/>
              <a:pPr/>
              <a:t>40</a:t>
            </a:fld>
            <a:endParaRPr lang="zh-TW" altLang="en-US"/>
          </a:p>
        </p:txBody>
      </p:sp>
      <p:pic>
        <p:nvPicPr>
          <p:cNvPr id="5" name="Picture 4">
            <a:extLst>
              <a:ext uri="{FF2B5EF4-FFF2-40B4-BE49-F238E27FC236}">
                <a16:creationId xmlns="" xmlns:a16="http://schemas.microsoft.com/office/drawing/2014/main" id="{B815166E-5005-EAA1-DAE9-F5B2EE9C3F8A}"/>
              </a:ext>
            </a:extLst>
          </p:cNvPr>
          <p:cNvPicPr>
            <a:picLocks noChangeAspect="1"/>
          </p:cNvPicPr>
          <p:nvPr/>
        </p:nvPicPr>
        <p:blipFill>
          <a:blip r:embed="rId2" cstate="email"/>
          <a:stretch>
            <a:fillRect/>
          </a:stretch>
        </p:blipFill>
        <p:spPr>
          <a:xfrm>
            <a:off x="9515731" y="3640089"/>
            <a:ext cx="1079729" cy="832483"/>
          </a:xfrm>
          <a:prstGeom prst="rect">
            <a:avLst/>
          </a:prstGeom>
        </p:spPr>
      </p:pic>
      <p:pic>
        <p:nvPicPr>
          <p:cNvPr id="7" name="Picture 6">
            <a:extLst>
              <a:ext uri="{FF2B5EF4-FFF2-40B4-BE49-F238E27FC236}">
                <a16:creationId xmlns="" xmlns:a16="http://schemas.microsoft.com/office/drawing/2014/main" id="{908047B1-2296-CA96-3B0D-66C7EC054694}"/>
              </a:ext>
            </a:extLst>
          </p:cNvPr>
          <p:cNvPicPr>
            <a:picLocks noChangeAspect="1"/>
          </p:cNvPicPr>
          <p:nvPr/>
        </p:nvPicPr>
        <p:blipFill>
          <a:blip r:embed="rId3" cstate="email"/>
          <a:stretch>
            <a:fillRect/>
          </a:stretch>
        </p:blipFill>
        <p:spPr>
          <a:xfrm>
            <a:off x="7138944" y="1285447"/>
            <a:ext cx="2799104" cy="3187125"/>
          </a:xfrm>
          <a:prstGeom prst="rect">
            <a:avLst/>
          </a:prstGeom>
        </p:spPr>
      </p:pic>
      <p:pic>
        <p:nvPicPr>
          <p:cNvPr id="10" name="Picture 9">
            <a:extLst>
              <a:ext uri="{FF2B5EF4-FFF2-40B4-BE49-F238E27FC236}">
                <a16:creationId xmlns="" xmlns:a16="http://schemas.microsoft.com/office/drawing/2014/main" id="{D31945CB-511B-3255-4D5A-14F19D8DA3C8}"/>
              </a:ext>
            </a:extLst>
          </p:cNvPr>
          <p:cNvPicPr>
            <a:picLocks noChangeAspect="1"/>
          </p:cNvPicPr>
          <p:nvPr/>
        </p:nvPicPr>
        <p:blipFill>
          <a:blip r:embed="rId4" cstate="email"/>
          <a:stretch>
            <a:fillRect/>
          </a:stretch>
        </p:blipFill>
        <p:spPr>
          <a:xfrm>
            <a:off x="5051469" y="3032484"/>
            <a:ext cx="2376787" cy="3482642"/>
          </a:xfrm>
          <a:prstGeom prst="rect">
            <a:avLst/>
          </a:prstGeom>
        </p:spPr>
      </p:pic>
      <p:sp>
        <p:nvSpPr>
          <p:cNvPr id="11" name="TextBox 10">
            <a:extLst>
              <a:ext uri="{FF2B5EF4-FFF2-40B4-BE49-F238E27FC236}">
                <a16:creationId xmlns="" xmlns:a16="http://schemas.microsoft.com/office/drawing/2014/main" id="{A79B3344-D1A3-4D91-4B93-25412FEE2191}"/>
              </a:ext>
            </a:extLst>
          </p:cNvPr>
          <p:cNvSpPr txBox="1"/>
          <p:nvPr/>
        </p:nvSpPr>
        <p:spPr>
          <a:xfrm>
            <a:off x="9935792" y="4566056"/>
            <a:ext cx="609462" cy="415498"/>
          </a:xfrm>
          <a:prstGeom prst="rect">
            <a:avLst/>
          </a:prstGeom>
          <a:noFill/>
        </p:spPr>
        <p:txBody>
          <a:bodyPr wrap="none" rtlCol="0">
            <a:spAutoFit/>
          </a:bodyPr>
          <a:lstStyle/>
          <a:p>
            <a:r>
              <a:rPr lang="en-US" altLang="zh-TW" dirty="0"/>
              <a:t>1 cc</a:t>
            </a:r>
            <a:endParaRPr lang="zh-TW" altLang="en-US" dirty="0"/>
          </a:p>
        </p:txBody>
      </p:sp>
      <p:cxnSp>
        <p:nvCxnSpPr>
          <p:cNvPr id="13" name="Straight Arrow Connector 12">
            <a:extLst>
              <a:ext uri="{FF2B5EF4-FFF2-40B4-BE49-F238E27FC236}">
                <a16:creationId xmlns="" xmlns:a16="http://schemas.microsoft.com/office/drawing/2014/main" id="{7DD02BA1-D488-8D8B-6C55-743BAAD9E016}"/>
              </a:ext>
            </a:extLst>
          </p:cNvPr>
          <p:cNvCxnSpPr/>
          <p:nvPr/>
        </p:nvCxnSpPr>
        <p:spPr>
          <a:xfrm flipH="1" flipV="1">
            <a:off x="9935792" y="3196036"/>
            <a:ext cx="478333" cy="3973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文本框 21">
            <a:extLst>
              <a:ext uri="{FF2B5EF4-FFF2-40B4-BE49-F238E27FC236}">
                <a16:creationId xmlns="" xmlns:a16="http://schemas.microsoft.com/office/drawing/2014/main" id="{EACC0C6F-D480-6B4F-573E-E485AA3E1C20}"/>
              </a:ext>
            </a:extLst>
          </p:cNvPr>
          <p:cNvSpPr txBox="1"/>
          <p:nvPr/>
        </p:nvSpPr>
        <p:spPr>
          <a:xfrm>
            <a:off x="186151" y="1215470"/>
            <a:ext cx="5555685" cy="3485570"/>
          </a:xfrm>
          <a:prstGeom prst="rect">
            <a:avLst/>
          </a:prstGeom>
          <a:noFill/>
        </p:spPr>
        <p:txBody>
          <a:bodyPr wrap="square" rtlCol="0">
            <a:spAutoFit/>
          </a:bodyPr>
          <a:lstStyle/>
          <a:p>
            <a:pPr marL="285664" indent="-285664">
              <a:lnSpc>
                <a:spcPct val="150000"/>
              </a:lnSpc>
              <a:buFont typeface="Arial" panose="020B0604020202020204" pitchFamily="34" charset="0"/>
              <a:buChar char="•"/>
            </a:pPr>
            <a:r>
              <a:rPr lang="en-US" altLang="zh-TW" b="1" kern="100" dirty="0">
                <a:solidFill>
                  <a:srgbClr val="000000"/>
                </a:solidFill>
                <a:latin typeface="微軟正黑體" panose="020B0604030504040204" pitchFamily="34" charset="-120"/>
                <a:ea typeface="微軟正黑體" panose="020B0604030504040204" pitchFamily="34" charset="-120"/>
              </a:rPr>
              <a:t>The light engine only 1 cc contain over 25 components</a:t>
            </a:r>
            <a:endParaRPr lang="en-US" altLang="zh-TW" kern="100" dirty="0">
              <a:solidFill>
                <a:srgbClr val="000000"/>
              </a:solidFill>
              <a:latin typeface="微軟正黑體" panose="020B0604030504040204" pitchFamily="34" charset="-120"/>
              <a:ea typeface="微軟正黑體" panose="020B0604030504040204" pitchFamily="34" charset="-120"/>
            </a:endParaRPr>
          </a:p>
          <a:p>
            <a:pPr marL="285664" indent="-285664">
              <a:lnSpc>
                <a:spcPct val="150000"/>
              </a:lnSpc>
              <a:buFont typeface="Arial" panose="020B0604020202020204" pitchFamily="34" charset="0"/>
              <a:buChar char="•"/>
            </a:pPr>
            <a:r>
              <a:rPr lang="en-US" altLang="zh-TW" b="1" kern="100" dirty="0">
                <a:solidFill>
                  <a:srgbClr val="000000"/>
                </a:solidFill>
                <a:latin typeface="微軟正黑體" panose="020B0604030504040204" pitchFamily="34" charset="-120"/>
                <a:ea typeface="微軟正黑體" panose="020B0604030504040204" pitchFamily="34" charset="-120"/>
              </a:rPr>
              <a:t>&gt; +/- 10um optical precision is needed</a:t>
            </a:r>
          </a:p>
          <a:p>
            <a:pPr marL="285664" indent="-285664">
              <a:lnSpc>
                <a:spcPct val="150000"/>
              </a:lnSpc>
              <a:buFont typeface="Arial" panose="020B0604020202020204" pitchFamily="34" charset="0"/>
              <a:buChar char="•"/>
            </a:pPr>
            <a:r>
              <a:rPr lang="en-US" altLang="zh-TW" b="1" kern="100" dirty="0">
                <a:solidFill>
                  <a:srgbClr val="000000"/>
                </a:solidFill>
                <a:latin typeface="微軟正黑體" panose="020B0604030504040204" pitchFamily="34" charset="-120"/>
                <a:ea typeface="微軟正黑體" panose="020B0604030504040204" pitchFamily="34" charset="-120"/>
              </a:rPr>
              <a:t>Customized high precision assembly is needed</a:t>
            </a:r>
          </a:p>
          <a:p>
            <a:pPr marL="285664" indent="-285664">
              <a:lnSpc>
                <a:spcPct val="150000"/>
              </a:lnSpc>
              <a:buFont typeface="Arial" panose="020B0604020202020204" pitchFamily="34" charset="0"/>
              <a:buChar char="•"/>
            </a:pPr>
            <a:r>
              <a:rPr lang="en-US" altLang="zh-TW" b="1" kern="100" dirty="0">
                <a:solidFill>
                  <a:srgbClr val="000000"/>
                </a:solidFill>
                <a:latin typeface="微軟正黑體" panose="020B0604030504040204" pitchFamily="34" charset="-120"/>
                <a:ea typeface="微軟正黑體" panose="020B0604030504040204" pitchFamily="34" charset="-120"/>
              </a:rPr>
              <a:t>High thermal conduction design to meet optical specifications</a:t>
            </a:r>
          </a:p>
        </p:txBody>
      </p:sp>
    </p:spTree>
    <p:extLst>
      <p:ext uri="{BB962C8B-B14F-4D97-AF65-F5344CB8AC3E}">
        <p14:creationId xmlns="" xmlns:p14="http://schemas.microsoft.com/office/powerpoint/2010/main" val="9376575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46F3EA-A324-A493-0183-706BCFFF3701}"/>
              </a:ext>
            </a:extLst>
          </p:cNvPr>
          <p:cNvSpPr>
            <a:spLocks noGrp="1"/>
          </p:cNvSpPr>
          <p:nvPr>
            <p:ph type="title"/>
          </p:nvPr>
        </p:nvSpPr>
        <p:spPr>
          <a:xfrm>
            <a:off x="1128452" y="175878"/>
            <a:ext cx="9007830" cy="553505"/>
          </a:xfrm>
        </p:spPr>
        <p:txBody>
          <a:bodyPr>
            <a:noAutofit/>
          </a:bodyPr>
          <a:lstStyle/>
          <a:p>
            <a:r>
              <a:rPr lang="en-US" altLang="zh-TW" sz="4800" dirty="0"/>
              <a:t>AR smart glasses R &amp; D location</a:t>
            </a:r>
            <a:endParaRPr lang="zh-TW" altLang="en-US" sz="4800" dirty="0"/>
          </a:p>
        </p:txBody>
      </p:sp>
      <p:sp>
        <p:nvSpPr>
          <p:cNvPr id="3" name="Rectangle 2">
            <a:extLst>
              <a:ext uri="{FF2B5EF4-FFF2-40B4-BE49-F238E27FC236}">
                <a16:creationId xmlns="" xmlns:a16="http://schemas.microsoft.com/office/drawing/2014/main" id="{39D26308-9E3C-0109-A446-058DBE5F6FB6}"/>
              </a:ext>
            </a:extLst>
          </p:cNvPr>
          <p:cNvSpPr/>
          <p:nvPr/>
        </p:nvSpPr>
        <p:spPr>
          <a:xfrm>
            <a:off x="138222" y="2505254"/>
            <a:ext cx="1589256" cy="1406844"/>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t>R &amp; D</a:t>
            </a:r>
          </a:p>
          <a:p>
            <a:pPr algn="ctr"/>
            <a:r>
              <a:rPr lang="en-US" altLang="zh-TW" sz="2400" dirty="0" err="1"/>
              <a:t>HsinChu</a:t>
            </a:r>
            <a:endParaRPr lang="zh-TW" altLang="en-US" sz="2400" dirty="0"/>
          </a:p>
        </p:txBody>
      </p:sp>
      <p:sp>
        <p:nvSpPr>
          <p:cNvPr id="4" name="Rectangle: Rounded Corners 3">
            <a:extLst>
              <a:ext uri="{FF2B5EF4-FFF2-40B4-BE49-F238E27FC236}">
                <a16:creationId xmlns="" xmlns:a16="http://schemas.microsoft.com/office/drawing/2014/main" id="{17EBEE06-F45E-5098-B968-6B2B05A399EE}"/>
              </a:ext>
            </a:extLst>
          </p:cNvPr>
          <p:cNvSpPr/>
          <p:nvPr/>
        </p:nvSpPr>
        <p:spPr>
          <a:xfrm>
            <a:off x="2836683" y="1259157"/>
            <a:ext cx="3223463" cy="1246097"/>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dirty="0"/>
              <a:t>R&amp;D/MP</a:t>
            </a:r>
          </a:p>
          <a:p>
            <a:pPr algn="ctr"/>
            <a:r>
              <a:rPr lang="en-US" altLang="zh-TW" sz="2800" dirty="0"/>
              <a:t>Taichung</a:t>
            </a:r>
            <a:endParaRPr lang="zh-TW" altLang="en-US" sz="2800" dirty="0"/>
          </a:p>
        </p:txBody>
      </p:sp>
      <p:sp>
        <p:nvSpPr>
          <p:cNvPr id="5" name="Rectangle: Rounded Corners 4">
            <a:extLst>
              <a:ext uri="{FF2B5EF4-FFF2-40B4-BE49-F238E27FC236}">
                <a16:creationId xmlns="" xmlns:a16="http://schemas.microsoft.com/office/drawing/2014/main" id="{5253E333-FCB0-44E9-6C1A-5A784B75380F}"/>
              </a:ext>
            </a:extLst>
          </p:cNvPr>
          <p:cNvSpPr/>
          <p:nvPr/>
        </p:nvSpPr>
        <p:spPr>
          <a:xfrm>
            <a:off x="3144102" y="3492099"/>
            <a:ext cx="1910988" cy="1443458"/>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000" dirty="0"/>
              <a:t>South Asia / North America </a:t>
            </a:r>
            <a:endParaRPr lang="zh-TW" altLang="en-US" sz="2000" dirty="0"/>
          </a:p>
        </p:txBody>
      </p:sp>
      <p:sp>
        <p:nvSpPr>
          <p:cNvPr id="6" name="Arrow: Left-Up 5">
            <a:extLst>
              <a:ext uri="{FF2B5EF4-FFF2-40B4-BE49-F238E27FC236}">
                <a16:creationId xmlns="" xmlns:a16="http://schemas.microsoft.com/office/drawing/2014/main" id="{7DDA3BD7-3638-4738-81F1-D3D2A0F639AF}"/>
              </a:ext>
            </a:extLst>
          </p:cNvPr>
          <p:cNvSpPr/>
          <p:nvPr/>
        </p:nvSpPr>
        <p:spPr>
          <a:xfrm>
            <a:off x="1881189" y="2628131"/>
            <a:ext cx="2218406" cy="440517"/>
          </a:xfrm>
          <a:prstGeom prst="leftUpArrow">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Arrow: Down 6">
            <a:extLst>
              <a:ext uri="{FF2B5EF4-FFF2-40B4-BE49-F238E27FC236}">
                <a16:creationId xmlns="" xmlns:a16="http://schemas.microsoft.com/office/drawing/2014/main" id="{093CEF87-79C9-AFF1-8171-B9475A35836C}"/>
              </a:ext>
            </a:extLst>
          </p:cNvPr>
          <p:cNvSpPr/>
          <p:nvPr/>
        </p:nvSpPr>
        <p:spPr>
          <a:xfrm rot="17993796">
            <a:off x="2372733" y="3222531"/>
            <a:ext cx="180287" cy="1113358"/>
          </a:xfrm>
          <a:prstGeom prst="downArrow">
            <a:avLst/>
          </a:prstGeom>
          <a:solidFill>
            <a:schemeClr val="bg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TextBox 7">
            <a:extLst>
              <a:ext uri="{FF2B5EF4-FFF2-40B4-BE49-F238E27FC236}">
                <a16:creationId xmlns="" xmlns:a16="http://schemas.microsoft.com/office/drawing/2014/main" id="{0EC521D0-C76D-9CBF-5E64-D3B0FCEDFB8E}"/>
              </a:ext>
            </a:extLst>
          </p:cNvPr>
          <p:cNvSpPr txBox="1"/>
          <p:nvPr/>
        </p:nvSpPr>
        <p:spPr>
          <a:xfrm>
            <a:off x="5503065" y="2825228"/>
            <a:ext cx="6221703" cy="2031325"/>
          </a:xfrm>
          <a:prstGeom prst="rect">
            <a:avLst/>
          </a:prstGeom>
          <a:noFill/>
        </p:spPr>
        <p:txBody>
          <a:bodyPr wrap="none" rtlCol="0">
            <a:spAutoFit/>
          </a:bodyPr>
          <a:lstStyle/>
          <a:p>
            <a:pPr marL="342831" indent="-342831">
              <a:buFont typeface="Arial" panose="020B0604020202020204" pitchFamily="34" charset="0"/>
              <a:buChar char="•"/>
            </a:pPr>
            <a:r>
              <a:rPr lang="en-US" altLang="zh-TW" dirty="0"/>
              <a:t>Establish Hsinchu site to recruit all experts</a:t>
            </a:r>
          </a:p>
          <a:p>
            <a:pPr marL="342797" indent="-342797">
              <a:buFont typeface="Arial" panose="020B0604020202020204" pitchFamily="34" charset="0"/>
              <a:buChar char="•"/>
            </a:pPr>
            <a:r>
              <a:rPr lang="en-US" altLang="zh-TW" dirty="0"/>
              <a:t>Hsinchu and Taichung R&amp;D site for fast prototypes</a:t>
            </a:r>
          </a:p>
          <a:p>
            <a:pPr marL="342797" indent="-342797">
              <a:buFont typeface="Arial" panose="020B0604020202020204" pitchFamily="34" charset="0"/>
              <a:buChar char="•"/>
            </a:pPr>
            <a:r>
              <a:rPr lang="en-US" altLang="zh-TW" dirty="0"/>
              <a:t>Taichung HQ will be the main MP site</a:t>
            </a:r>
          </a:p>
          <a:p>
            <a:pPr marL="342797" indent="-342797">
              <a:buFont typeface="Arial" panose="020B0604020202020204" pitchFamily="34" charset="0"/>
              <a:buChar char="•"/>
            </a:pPr>
            <a:r>
              <a:rPr lang="en-US" altLang="zh-TW" dirty="0"/>
              <a:t>Easy tech transfer to MP site (within one hour drive)</a:t>
            </a:r>
          </a:p>
          <a:p>
            <a:pPr marL="342797" indent="-342797">
              <a:buFont typeface="Arial" panose="020B0604020202020204" pitchFamily="34" charset="0"/>
              <a:buChar char="•"/>
            </a:pPr>
            <a:r>
              <a:rPr lang="en-US" altLang="zh-TW" dirty="0"/>
              <a:t>South Asia and North America for assembly site </a:t>
            </a:r>
          </a:p>
          <a:p>
            <a:pPr marL="342797" indent="-342797">
              <a:buFont typeface="Arial" panose="020B0604020202020204" pitchFamily="34" charset="0"/>
              <a:buChar char="•"/>
            </a:pPr>
            <a:endParaRPr lang="zh-TW" altLang="en-US" dirty="0"/>
          </a:p>
        </p:txBody>
      </p:sp>
      <p:sp>
        <p:nvSpPr>
          <p:cNvPr id="9" name="TextBox 8">
            <a:extLst>
              <a:ext uri="{FF2B5EF4-FFF2-40B4-BE49-F238E27FC236}">
                <a16:creationId xmlns="" xmlns:a16="http://schemas.microsoft.com/office/drawing/2014/main" id="{EB956376-F890-FBCE-92C6-EDA18B94E648}"/>
              </a:ext>
            </a:extLst>
          </p:cNvPr>
          <p:cNvSpPr txBox="1"/>
          <p:nvPr/>
        </p:nvSpPr>
        <p:spPr>
          <a:xfrm>
            <a:off x="2773461" y="4955303"/>
            <a:ext cx="2653227" cy="738664"/>
          </a:xfrm>
          <a:prstGeom prst="rect">
            <a:avLst/>
          </a:prstGeom>
          <a:noFill/>
        </p:spPr>
        <p:txBody>
          <a:bodyPr wrap="none" rtlCol="0">
            <a:spAutoFit/>
          </a:bodyPr>
          <a:lstStyle/>
          <a:p>
            <a:r>
              <a:rPr lang="en-US" altLang="zh-TW" dirty="0"/>
              <a:t>US customer Prefer to </a:t>
            </a:r>
          </a:p>
          <a:p>
            <a:r>
              <a:rPr lang="en-US" altLang="zh-TW" dirty="0"/>
              <a:t>have NPI line in CA</a:t>
            </a:r>
            <a:endParaRPr lang="zh-TW" altLang="en-US" dirty="0"/>
          </a:p>
        </p:txBody>
      </p:sp>
    </p:spTree>
    <p:extLst>
      <p:ext uri="{BB962C8B-B14F-4D97-AF65-F5344CB8AC3E}">
        <p14:creationId xmlns="" xmlns:p14="http://schemas.microsoft.com/office/powerpoint/2010/main" val="4867023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D8D38F-CD12-4B43-FED8-4522D26E082E}"/>
              </a:ext>
            </a:extLst>
          </p:cNvPr>
          <p:cNvSpPr>
            <a:spLocks noGrp="1"/>
          </p:cNvSpPr>
          <p:nvPr>
            <p:ph type="title"/>
          </p:nvPr>
        </p:nvSpPr>
        <p:spPr>
          <a:xfrm>
            <a:off x="2205" y="-285603"/>
            <a:ext cx="12089070" cy="1750824"/>
          </a:xfrm>
        </p:spPr>
        <p:txBody>
          <a:bodyPr>
            <a:normAutofit/>
          </a:bodyPr>
          <a:lstStyle/>
          <a:p>
            <a:r>
              <a:rPr lang="en-US" altLang="zh-TW" sz="3200" dirty="0"/>
              <a:t>Roadmap (Meta, Google, Apple, Samsung, SNAP, Amazon…etc.)</a:t>
            </a:r>
            <a:endParaRPr lang="zh-TW" altLang="en-US" sz="3200" dirty="0"/>
          </a:p>
        </p:txBody>
      </p:sp>
      <p:sp>
        <p:nvSpPr>
          <p:cNvPr id="3" name="Arrow: Right 2">
            <a:extLst>
              <a:ext uri="{FF2B5EF4-FFF2-40B4-BE49-F238E27FC236}">
                <a16:creationId xmlns="" xmlns:a16="http://schemas.microsoft.com/office/drawing/2014/main" id="{0262443C-FD74-7A4F-7160-6492E558F95D}"/>
              </a:ext>
            </a:extLst>
          </p:cNvPr>
          <p:cNvSpPr/>
          <p:nvPr/>
        </p:nvSpPr>
        <p:spPr>
          <a:xfrm>
            <a:off x="83086" y="2555093"/>
            <a:ext cx="11816650" cy="2265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lang="zh-TW" altLang="en-US" dirty="0">
              <a:solidFill>
                <a:prstClr val="white"/>
              </a:solidFill>
              <a:latin typeface="Calibri" panose="020F0502020204030204"/>
              <a:ea typeface="新細明體" panose="02020500000000000000" pitchFamily="18" charset="-120"/>
            </a:endParaRPr>
          </a:p>
        </p:txBody>
      </p:sp>
      <p:sp>
        <p:nvSpPr>
          <p:cNvPr id="4" name="TextBox 3">
            <a:extLst>
              <a:ext uri="{FF2B5EF4-FFF2-40B4-BE49-F238E27FC236}">
                <a16:creationId xmlns="" xmlns:a16="http://schemas.microsoft.com/office/drawing/2014/main" id="{56BB35E5-8847-1A75-F1CA-94FA21EB56FF}"/>
              </a:ext>
            </a:extLst>
          </p:cNvPr>
          <p:cNvSpPr txBox="1"/>
          <p:nvPr/>
        </p:nvSpPr>
        <p:spPr>
          <a:xfrm>
            <a:off x="83087" y="2299080"/>
            <a:ext cx="729687" cy="415498"/>
          </a:xfrm>
          <a:prstGeom prst="rect">
            <a:avLst/>
          </a:prstGeom>
          <a:noFill/>
        </p:spPr>
        <p:txBody>
          <a:bodyPr wrap="none" rtlCol="0">
            <a:spAutoFit/>
          </a:bodyPr>
          <a:lstStyle/>
          <a:p>
            <a:pPr defTabSz="914126">
              <a:defRPr/>
            </a:pPr>
            <a:r>
              <a:rPr lang="en-US" altLang="zh-TW" dirty="0">
                <a:solidFill>
                  <a:prstClr val="black"/>
                </a:solidFill>
                <a:latin typeface="Calibri" panose="020F0502020204030204"/>
                <a:ea typeface="新細明體" panose="02020500000000000000" pitchFamily="18" charset="-120"/>
              </a:rPr>
              <a:t>2012</a:t>
            </a:r>
            <a:endParaRPr lang="zh-TW" altLang="en-US" dirty="0">
              <a:solidFill>
                <a:prstClr val="black"/>
              </a:solidFill>
              <a:latin typeface="Calibri" panose="020F0502020204030204"/>
              <a:ea typeface="新細明體" panose="02020500000000000000" pitchFamily="18" charset="-120"/>
            </a:endParaRPr>
          </a:p>
        </p:txBody>
      </p:sp>
      <p:sp>
        <p:nvSpPr>
          <p:cNvPr id="5" name="TextBox 4">
            <a:extLst>
              <a:ext uri="{FF2B5EF4-FFF2-40B4-BE49-F238E27FC236}">
                <a16:creationId xmlns="" xmlns:a16="http://schemas.microsoft.com/office/drawing/2014/main" id="{B85F332F-F92F-55D9-1F97-D35E3D8B214D}"/>
              </a:ext>
            </a:extLst>
          </p:cNvPr>
          <p:cNvSpPr txBox="1"/>
          <p:nvPr/>
        </p:nvSpPr>
        <p:spPr>
          <a:xfrm>
            <a:off x="2525680" y="2328544"/>
            <a:ext cx="729687" cy="415498"/>
          </a:xfrm>
          <a:prstGeom prst="rect">
            <a:avLst/>
          </a:prstGeom>
          <a:noFill/>
        </p:spPr>
        <p:txBody>
          <a:bodyPr wrap="none" rtlCol="0">
            <a:spAutoFit/>
          </a:bodyPr>
          <a:lstStyle/>
          <a:p>
            <a:pPr defTabSz="914126">
              <a:defRPr/>
            </a:pPr>
            <a:r>
              <a:rPr lang="en-US" altLang="zh-TW" dirty="0">
                <a:solidFill>
                  <a:prstClr val="black"/>
                </a:solidFill>
                <a:latin typeface="Calibri" panose="020F0502020204030204"/>
                <a:ea typeface="新細明體" panose="02020500000000000000" pitchFamily="18" charset="-120"/>
              </a:rPr>
              <a:t>2022</a:t>
            </a:r>
            <a:endParaRPr lang="zh-TW" altLang="en-US" dirty="0">
              <a:solidFill>
                <a:prstClr val="black"/>
              </a:solidFill>
              <a:latin typeface="Calibri" panose="020F0502020204030204"/>
              <a:ea typeface="新細明體" panose="02020500000000000000" pitchFamily="18" charset="-120"/>
            </a:endParaRPr>
          </a:p>
        </p:txBody>
      </p:sp>
      <p:sp>
        <p:nvSpPr>
          <p:cNvPr id="6" name="TextBox 5">
            <a:extLst>
              <a:ext uri="{FF2B5EF4-FFF2-40B4-BE49-F238E27FC236}">
                <a16:creationId xmlns="" xmlns:a16="http://schemas.microsoft.com/office/drawing/2014/main" id="{3805535B-E626-2C83-1B36-B461087E19DA}"/>
              </a:ext>
            </a:extLst>
          </p:cNvPr>
          <p:cNvSpPr txBox="1"/>
          <p:nvPr/>
        </p:nvSpPr>
        <p:spPr>
          <a:xfrm>
            <a:off x="4571957" y="2299080"/>
            <a:ext cx="1378904" cy="415498"/>
          </a:xfrm>
          <a:prstGeom prst="rect">
            <a:avLst/>
          </a:prstGeom>
          <a:noFill/>
        </p:spPr>
        <p:txBody>
          <a:bodyPr wrap="none" rtlCol="0">
            <a:spAutoFit/>
          </a:bodyPr>
          <a:lstStyle/>
          <a:p>
            <a:pPr defTabSz="914126">
              <a:defRPr/>
            </a:pPr>
            <a:r>
              <a:rPr lang="en-US" altLang="zh-TW" dirty="0">
                <a:solidFill>
                  <a:prstClr val="black"/>
                </a:solidFill>
                <a:latin typeface="Calibri" panose="020F0502020204030204"/>
                <a:ea typeface="新細明體" panose="02020500000000000000" pitchFamily="18" charset="-120"/>
              </a:rPr>
              <a:t>2025/2026</a:t>
            </a:r>
            <a:endParaRPr lang="zh-TW" altLang="en-US" dirty="0">
              <a:solidFill>
                <a:prstClr val="black"/>
              </a:solidFill>
              <a:latin typeface="Calibri" panose="020F0502020204030204"/>
              <a:ea typeface="新細明體" panose="02020500000000000000" pitchFamily="18" charset="-120"/>
            </a:endParaRPr>
          </a:p>
        </p:txBody>
      </p:sp>
      <p:sp>
        <p:nvSpPr>
          <p:cNvPr id="7" name="TextBox 6">
            <a:extLst>
              <a:ext uri="{FF2B5EF4-FFF2-40B4-BE49-F238E27FC236}">
                <a16:creationId xmlns="" xmlns:a16="http://schemas.microsoft.com/office/drawing/2014/main" id="{9A924126-6694-70A7-6049-7A85E300976F}"/>
              </a:ext>
            </a:extLst>
          </p:cNvPr>
          <p:cNvSpPr txBox="1"/>
          <p:nvPr/>
        </p:nvSpPr>
        <p:spPr>
          <a:xfrm>
            <a:off x="6688339" y="2299080"/>
            <a:ext cx="729687" cy="415498"/>
          </a:xfrm>
          <a:prstGeom prst="rect">
            <a:avLst/>
          </a:prstGeom>
          <a:noFill/>
        </p:spPr>
        <p:txBody>
          <a:bodyPr wrap="none" rtlCol="0">
            <a:spAutoFit/>
          </a:bodyPr>
          <a:lstStyle/>
          <a:p>
            <a:pPr defTabSz="914126">
              <a:defRPr/>
            </a:pPr>
            <a:r>
              <a:rPr lang="en-US" altLang="zh-TW" dirty="0">
                <a:solidFill>
                  <a:prstClr val="black"/>
                </a:solidFill>
                <a:latin typeface="Calibri" panose="020F0502020204030204"/>
                <a:ea typeface="新細明體" panose="02020500000000000000" pitchFamily="18" charset="-120"/>
              </a:rPr>
              <a:t>2028</a:t>
            </a:r>
            <a:endParaRPr lang="zh-TW" altLang="en-US" dirty="0">
              <a:solidFill>
                <a:prstClr val="black"/>
              </a:solidFill>
              <a:latin typeface="Calibri" panose="020F0502020204030204"/>
              <a:ea typeface="新細明體" panose="02020500000000000000" pitchFamily="18" charset="-120"/>
            </a:endParaRPr>
          </a:p>
        </p:txBody>
      </p:sp>
      <p:sp>
        <p:nvSpPr>
          <p:cNvPr id="8" name="TextBox 7">
            <a:extLst>
              <a:ext uri="{FF2B5EF4-FFF2-40B4-BE49-F238E27FC236}">
                <a16:creationId xmlns="" xmlns:a16="http://schemas.microsoft.com/office/drawing/2014/main" id="{E37EC4E7-2C8A-7DDC-4E5B-6D117EF2D602}"/>
              </a:ext>
            </a:extLst>
          </p:cNvPr>
          <p:cNvSpPr txBox="1"/>
          <p:nvPr/>
        </p:nvSpPr>
        <p:spPr>
          <a:xfrm>
            <a:off x="7997502" y="2260075"/>
            <a:ext cx="729687" cy="415498"/>
          </a:xfrm>
          <a:prstGeom prst="rect">
            <a:avLst/>
          </a:prstGeom>
          <a:noFill/>
        </p:spPr>
        <p:txBody>
          <a:bodyPr wrap="none" rtlCol="0">
            <a:spAutoFit/>
          </a:bodyPr>
          <a:lstStyle/>
          <a:p>
            <a:pPr defTabSz="914126">
              <a:defRPr/>
            </a:pPr>
            <a:r>
              <a:rPr lang="en-US" altLang="zh-TW" dirty="0">
                <a:solidFill>
                  <a:prstClr val="black"/>
                </a:solidFill>
                <a:latin typeface="Calibri" panose="020F0502020204030204"/>
                <a:ea typeface="新細明體" panose="02020500000000000000" pitchFamily="18" charset="-120"/>
              </a:rPr>
              <a:t>2030</a:t>
            </a:r>
            <a:endParaRPr lang="zh-TW" altLang="en-US" dirty="0">
              <a:solidFill>
                <a:prstClr val="black"/>
              </a:solidFill>
              <a:latin typeface="Calibri" panose="020F0502020204030204"/>
              <a:ea typeface="新細明體" panose="02020500000000000000" pitchFamily="18" charset="-120"/>
            </a:endParaRPr>
          </a:p>
        </p:txBody>
      </p:sp>
      <p:sp>
        <p:nvSpPr>
          <p:cNvPr id="9" name="TextBox 8">
            <a:extLst>
              <a:ext uri="{FF2B5EF4-FFF2-40B4-BE49-F238E27FC236}">
                <a16:creationId xmlns="" xmlns:a16="http://schemas.microsoft.com/office/drawing/2014/main" id="{DDD682B4-DC29-D609-A5BC-82C05963D8C7}"/>
              </a:ext>
            </a:extLst>
          </p:cNvPr>
          <p:cNvSpPr txBox="1"/>
          <p:nvPr/>
        </p:nvSpPr>
        <p:spPr>
          <a:xfrm>
            <a:off x="10512634" y="2242445"/>
            <a:ext cx="729687" cy="415498"/>
          </a:xfrm>
          <a:prstGeom prst="rect">
            <a:avLst/>
          </a:prstGeom>
          <a:noFill/>
        </p:spPr>
        <p:txBody>
          <a:bodyPr wrap="none" rtlCol="0">
            <a:spAutoFit/>
          </a:bodyPr>
          <a:lstStyle/>
          <a:p>
            <a:pPr defTabSz="914126">
              <a:defRPr/>
            </a:pPr>
            <a:r>
              <a:rPr lang="en-US" altLang="zh-TW" dirty="0">
                <a:solidFill>
                  <a:prstClr val="black"/>
                </a:solidFill>
                <a:latin typeface="Calibri" panose="020F0502020204030204"/>
                <a:ea typeface="新細明體" panose="02020500000000000000" pitchFamily="18" charset="-120"/>
              </a:rPr>
              <a:t>2035</a:t>
            </a:r>
            <a:endParaRPr lang="zh-TW" altLang="en-US" dirty="0">
              <a:solidFill>
                <a:prstClr val="black"/>
              </a:solidFill>
              <a:latin typeface="Calibri" panose="020F0502020204030204"/>
              <a:ea typeface="新細明體" panose="02020500000000000000" pitchFamily="18" charset="-120"/>
            </a:endParaRPr>
          </a:p>
        </p:txBody>
      </p:sp>
      <p:pic>
        <p:nvPicPr>
          <p:cNvPr id="1026" name="Picture 2" descr="Microsoft HoloLens Logo PNG Transparent ...">
            <a:extLst>
              <a:ext uri="{FF2B5EF4-FFF2-40B4-BE49-F238E27FC236}">
                <a16:creationId xmlns="" xmlns:a16="http://schemas.microsoft.com/office/drawing/2014/main" id="{3C8E119D-21CB-27F8-5D6C-374DA473D293}"/>
              </a:ext>
            </a:extLst>
          </p:cNvPr>
          <p:cNvPicPr>
            <a:picLocks noChangeAspect="1" noChangeArrowheads="1"/>
          </p:cNvPicPr>
          <p:nvPr/>
        </p:nvPicPr>
        <p:blipFill>
          <a:blip r:embed="rId2" cstate="email">
            <a:extLst>
              <a:ext uri="{28A0092B-C50C-407E-A947-70E740481C1C}">
                <a14:useLocalDpi xmlns="" xmlns:a14="http://schemas.microsoft.com/office/drawing/2010/main" val="0"/>
              </a:ext>
            </a:extLst>
          </a:blip>
          <a:srcRect/>
          <a:stretch>
            <a:fillRect/>
          </a:stretch>
        </p:blipFill>
        <p:spPr bwMode="auto">
          <a:xfrm>
            <a:off x="123360" y="3008187"/>
            <a:ext cx="1224297" cy="346185"/>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a:extLst>
              <a:ext uri="{FF2B5EF4-FFF2-40B4-BE49-F238E27FC236}">
                <a16:creationId xmlns="" xmlns:a16="http://schemas.microsoft.com/office/drawing/2014/main" id="{8AEFB655-EB0D-EF79-B9D0-A31AF9B59CD4}"/>
              </a:ext>
            </a:extLst>
          </p:cNvPr>
          <p:cNvPicPr>
            <a:picLocks noChangeAspect="1"/>
          </p:cNvPicPr>
          <p:nvPr/>
        </p:nvPicPr>
        <p:blipFill>
          <a:blip r:embed="rId3" cstate="email"/>
          <a:stretch>
            <a:fillRect/>
          </a:stretch>
        </p:blipFill>
        <p:spPr>
          <a:xfrm>
            <a:off x="45903" y="1657365"/>
            <a:ext cx="979455" cy="651540"/>
          </a:xfrm>
          <a:prstGeom prst="rect">
            <a:avLst/>
          </a:prstGeom>
        </p:spPr>
      </p:pic>
      <p:pic>
        <p:nvPicPr>
          <p:cNvPr id="1028" name="Picture 4">
            <a:extLst>
              <a:ext uri="{FF2B5EF4-FFF2-40B4-BE49-F238E27FC236}">
                <a16:creationId xmlns="" xmlns:a16="http://schemas.microsoft.com/office/drawing/2014/main" id="{3D811235-0824-B557-B699-EACF2A657ACC}"/>
              </a:ext>
            </a:extLst>
          </p:cNvPr>
          <p:cNvPicPr>
            <a:picLocks noChangeAspect="1" noChangeArrowheads="1"/>
          </p:cNvPicPr>
          <p:nvPr/>
        </p:nvPicPr>
        <p:blipFill>
          <a:blip r:embed="rId4" cstate="email">
            <a:extLst>
              <a:ext uri="{28A0092B-C50C-407E-A947-70E740481C1C}">
                <a14:useLocalDpi xmlns="" xmlns:a14="http://schemas.microsoft.com/office/drawing/2010/main" val="0"/>
              </a:ext>
            </a:extLst>
          </a:blip>
          <a:srcRect/>
          <a:stretch>
            <a:fillRect/>
          </a:stretch>
        </p:blipFill>
        <p:spPr bwMode="auto">
          <a:xfrm>
            <a:off x="2496925" y="3612349"/>
            <a:ext cx="1101829" cy="617248"/>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Google Logo - Free Vectors &amp; PSDs to Download">
            <a:extLst>
              <a:ext uri="{FF2B5EF4-FFF2-40B4-BE49-F238E27FC236}">
                <a16:creationId xmlns="" xmlns:a16="http://schemas.microsoft.com/office/drawing/2014/main" id="{AC0FA123-AA73-CF81-50DC-F7B70181013B}"/>
              </a:ext>
            </a:extLst>
          </p:cNvPr>
          <p:cNvPicPr>
            <a:picLocks noChangeAspect="1" noChangeArrowheads="1"/>
          </p:cNvPicPr>
          <p:nvPr/>
        </p:nvPicPr>
        <p:blipFill>
          <a:blip r:embed="rId5" cstate="email">
            <a:extLst>
              <a:ext uri="{28A0092B-C50C-407E-A947-70E740481C1C}">
                <a14:useLocalDpi xmlns="" xmlns:a14="http://schemas.microsoft.com/office/drawing/2010/main" val="0"/>
              </a:ext>
            </a:extLst>
          </a:blip>
          <a:srcRect/>
          <a:stretch>
            <a:fillRect/>
          </a:stretch>
        </p:blipFill>
        <p:spPr bwMode="auto">
          <a:xfrm>
            <a:off x="2949017" y="4602244"/>
            <a:ext cx="840159" cy="840463"/>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 Vision Pro: It's not for you and Why ...">
            <a:extLst>
              <a:ext uri="{FF2B5EF4-FFF2-40B4-BE49-F238E27FC236}">
                <a16:creationId xmlns="" xmlns:a16="http://schemas.microsoft.com/office/drawing/2014/main" id="{CC0D9660-7398-DCA7-7441-8679DACC6AF5}"/>
              </a:ext>
            </a:extLst>
          </p:cNvPr>
          <p:cNvPicPr>
            <a:picLocks noChangeAspect="1" noChangeArrowheads="1"/>
          </p:cNvPicPr>
          <p:nvPr/>
        </p:nvPicPr>
        <p:blipFill>
          <a:blip r:embed="rId6" cstate="email">
            <a:extLst>
              <a:ext uri="{28A0092B-C50C-407E-A947-70E740481C1C}">
                <a14:useLocalDpi xmlns="" xmlns:a14="http://schemas.microsoft.com/office/drawing/2010/main" val="0"/>
              </a:ext>
            </a:extLst>
          </a:blip>
          <a:srcRect/>
          <a:stretch>
            <a:fillRect/>
          </a:stretch>
        </p:blipFill>
        <p:spPr bwMode="auto">
          <a:xfrm>
            <a:off x="3545070" y="1307703"/>
            <a:ext cx="979454" cy="737694"/>
          </a:xfrm>
          <a:prstGeom prst="rect">
            <a:avLst/>
          </a:prstGeom>
          <a:noFill/>
          <a:extLst>
            <a:ext uri="{909E8E84-426E-40DD-AFC4-6F175D3DCCD1}">
              <a14:hiddenFill xmlns="" xmlns:a14="http://schemas.microsoft.com/office/drawing/2010/main">
                <a:solidFill>
                  <a:srgbClr val="FFFFFF"/>
                </a:solidFill>
              </a14:hiddenFill>
            </a:ext>
          </a:extLst>
        </p:spPr>
      </p:pic>
      <p:pic>
        <p:nvPicPr>
          <p:cNvPr id="1036" name="Picture 12" descr="Samsung Partners with Google and Qualcomm to Develop">
            <a:extLst>
              <a:ext uri="{FF2B5EF4-FFF2-40B4-BE49-F238E27FC236}">
                <a16:creationId xmlns="" xmlns:a16="http://schemas.microsoft.com/office/drawing/2014/main" id="{759D85B5-90C4-2BE2-3682-F11E615348AF}"/>
              </a:ext>
            </a:extLst>
          </p:cNvPr>
          <p:cNvPicPr>
            <a:picLocks noChangeAspect="1" noChangeArrowheads="1"/>
          </p:cNvPicPr>
          <p:nvPr/>
        </p:nvPicPr>
        <p:blipFill>
          <a:blip r:embed="rId7" cstate="email">
            <a:extLst>
              <a:ext uri="{28A0092B-C50C-407E-A947-70E740481C1C}">
                <a14:useLocalDpi xmlns="" xmlns:a14="http://schemas.microsoft.com/office/drawing/2010/main" val="0"/>
              </a:ext>
            </a:extLst>
          </a:blip>
          <a:srcRect/>
          <a:stretch>
            <a:fillRect/>
          </a:stretch>
        </p:blipFill>
        <p:spPr bwMode="auto">
          <a:xfrm>
            <a:off x="3500764" y="5850988"/>
            <a:ext cx="1440049" cy="765302"/>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3" name="Straight Arrow Connector 12">
            <a:extLst>
              <a:ext uri="{FF2B5EF4-FFF2-40B4-BE49-F238E27FC236}">
                <a16:creationId xmlns="" xmlns:a16="http://schemas.microsoft.com/office/drawing/2014/main" id="{8B6723C6-C222-DC3A-1107-51C1E9FACEEB}"/>
              </a:ext>
            </a:extLst>
          </p:cNvPr>
          <p:cNvCxnSpPr>
            <a:cxnSpLocks/>
          </p:cNvCxnSpPr>
          <p:nvPr/>
        </p:nvCxnSpPr>
        <p:spPr>
          <a:xfrm>
            <a:off x="3852121" y="3986585"/>
            <a:ext cx="8047616" cy="987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 xmlns:a16="http://schemas.microsoft.com/office/drawing/2014/main" id="{CEDD6F8D-0284-EDF1-8259-B10C7958A041}"/>
              </a:ext>
            </a:extLst>
          </p:cNvPr>
          <p:cNvCxnSpPr>
            <a:cxnSpLocks/>
          </p:cNvCxnSpPr>
          <p:nvPr/>
        </p:nvCxnSpPr>
        <p:spPr>
          <a:xfrm>
            <a:off x="3852119" y="5010524"/>
            <a:ext cx="7869679" cy="1657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 xmlns:a16="http://schemas.microsoft.com/office/drawing/2014/main" id="{6AC923E8-D41B-D65F-F2EE-9AFA7DA49CFD}"/>
              </a:ext>
            </a:extLst>
          </p:cNvPr>
          <p:cNvCxnSpPr>
            <a:cxnSpLocks/>
          </p:cNvCxnSpPr>
          <p:nvPr/>
        </p:nvCxnSpPr>
        <p:spPr>
          <a:xfrm>
            <a:off x="4035455" y="6182520"/>
            <a:ext cx="7686343" cy="147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 xmlns:a16="http://schemas.microsoft.com/office/drawing/2014/main" id="{B1BF2443-DF08-89C9-F107-1FEEA9EB23DF}"/>
              </a:ext>
            </a:extLst>
          </p:cNvPr>
          <p:cNvCxnSpPr>
            <a:cxnSpLocks/>
          </p:cNvCxnSpPr>
          <p:nvPr/>
        </p:nvCxnSpPr>
        <p:spPr>
          <a:xfrm>
            <a:off x="4571957" y="1631062"/>
            <a:ext cx="6761616" cy="421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Isosceles Triangle 20">
            <a:extLst>
              <a:ext uri="{FF2B5EF4-FFF2-40B4-BE49-F238E27FC236}">
                <a16:creationId xmlns="" xmlns:a16="http://schemas.microsoft.com/office/drawing/2014/main" id="{5091A60C-1BE3-0933-FCBF-A0F9556BD046}"/>
              </a:ext>
            </a:extLst>
          </p:cNvPr>
          <p:cNvSpPr/>
          <p:nvPr/>
        </p:nvSpPr>
        <p:spPr>
          <a:xfrm>
            <a:off x="5857635" y="3712032"/>
            <a:ext cx="417883" cy="311553"/>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lang="zh-TW" altLang="en-US">
              <a:solidFill>
                <a:prstClr val="white"/>
              </a:solidFill>
              <a:latin typeface="Calibri" panose="020F0502020204030204"/>
              <a:ea typeface="新細明體" panose="02020500000000000000" pitchFamily="18" charset="-120"/>
            </a:endParaRPr>
          </a:p>
        </p:txBody>
      </p:sp>
      <p:sp>
        <p:nvSpPr>
          <p:cNvPr id="22" name="Isosceles Triangle 21">
            <a:extLst>
              <a:ext uri="{FF2B5EF4-FFF2-40B4-BE49-F238E27FC236}">
                <a16:creationId xmlns="" xmlns:a16="http://schemas.microsoft.com/office/drawing/2014/main" id="{6B2A4564-4EC0-5F6D-3A60-2235C7C933EB}"/>
              </a:ext>
            </a:extLst>
          </p:cNvPr>
          <p:cNvSpPr/>
          <p:nvPr/>
        </p:nvSpPr>
        <p:spPr>
          <a:xfrm>
            <a:off x="7579618" y="5929703"/>
            <a:ext cx="417883" cy="311553"/>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lang="zh-TW" altLang="en-US">
              <a:solidFill>
                <a:prstClr val="white"/>
              </a:solidFill>
              <a:latin typeface="Calibri" panose="020F0502020204030204"/>
              <a:ea typeface="新細明體" panose="02020500000000000000" pitchFamily="18" charset="-120"/>
            </a:endParaRPr>
          </a:p>
        </p:txBody>
      </p:sp>
      <p:sp>
        <p:nvSpPr>
          <p:cNvPr id="23" name="Isosceles Triangle 22">
            <a:extLst>
              <a:ext uri="{FF2B5EF4-FFF2-40B4-BE49-F238E27FC236}">
                <a16:creationId xmlns="" xmlns:a16="http://schemas.microsoft.com/office/drawing/2014/main" id="{17E168FF-30A3-99EA-0870-F5FECA05416F}"/>
              </a:ext>
            </a:extLst>
          </p:cNvPr>
          <p:cNvSpPr/>
          <p:nvPr/>
        </p:nvSpPr>
        <p:spPr>
          <a:xfrm>
            <a:off x="5869241" y="5913870"/>
            <a:ext cx="417883" cy="311553"/>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lang="zh-TW" altLang="en-US">
              <a:solidFill>
                <a:prstClr val="white"/>
              </a:solidFill>
              <a:latin typeface="Calibri" panose="020F0502020204030204"/>
              <a:ea typeface="新細明體" panose="02020500000000000000" pitchFamily="18" charset="-120"/>
            </a:endParaRPr>
          </a:p>
        </p:txBody>
      </p:sp>
      <p:sp>
        <p:nvSpPr>
          <p:cNvPr id="24" name="Isosceles Triangle 23">
            <a:extLst>
              <a:ext uri="{FF2B5EF4-FFF2-40B4-BE49-F238E27FC236}">
                <a16:creationId xmlns="" xmlns:a16="http://schemas.microsoft.com/office/drawing/2014/main" id="{99F69D66-0B77-1214-9BC4-38929BA576CF}"/>
              </a:ext>
            </a:extLst>
          </p:cNvPr>
          <p:cNvSpPr/>
          <p:nvPr/>
        </p:nvSpPr>
        <p:spPr>
          <a:xfrm>
            <a:off x="7596170" y="3723825"/>
            <a:ext cx="417883" cy="311553"/>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lang="zh-TW" altLang="en-US">
              <a:solidFill>
                <a:prstClr val="white"/>
              </a:solidFill>
              <a:latin typeface="Calibri" panose="020F0502020204030204"/>
              <a:ea typeface="新細明體" panose="02020500000000000000" pitchFamily="18" charset="-120"/>
            </a:endParaRPr>
          </a:p>
        </p:txBody>
      </p:sp>
      <p:sp>
        <p:nvSpPr>
          <p:cNvPr id="25" name="Isosceles Triangle 24">
            <a:extLst>
              <a:ext uri="{FF2B5EF4-FFF2-40B4-BE49-F238E27FC236}">
                <a16:creationId xmlns="" xmlns:a16="http://schemas.microsoft.com/office/drawing/2014/main" id="{CBDCE52F-18FF-98E0-4E6A-C93034200A49}"/>
              </a:ext>
            </a:extLst>
          </p:cNvPr>
          <p:cNvSpPr/>
          <p:nvPr/>
        </p:nvSpPr>
        <p:spPr>
          <a:xfrm>
            <a:off x="6798107" y="1435575"/>
            <a:ext cx="417883" cy="311553"/>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lang="zh-TW" altLang="en-US">
              <a:solidFill>
                <a:prstClr val="white"/>
              </a:solidFill>
              <a:latin typeface="Calibri" panose="020F0502020204030204"/>
              <a:ea typeface="新細明體" panose="02020500000000000000" pitchFamily="18" charset="-120"/>
            </a:endParaRPr>
          </a:p>
        </p:txBody>
      </p:sp>
      <p:sp>
        <p:nvSpPr>
          <p:cNvPr id="26" name="TextBox 25">
            <a:extLst>
              <a:ext uri="{FF2B5EF4-FFF2-40B4-BE49-F238E27FC236}">
                <a16:creationId xmlns="" xmlns:a16="http://schemas.microsoft.com/office/drawing/2014/main" id="{74141ACA-C507-69E2-0FBB-63DCCE64F73B}"/>
              </a:ext>
            </a:extLst>
          </p:cNvPr>
          <p:cNvSpPr txBox="1"/>
          <p:nvPr/>
        </p:nvSpPr>
        <p:spPr>
          <a:xfrm>
            <a:off x="5781950" y="3960978"/>
            <a:ext cx="827471" cy="415498"/>
          </a:xfrm>
          <a:prstGeom prst="rect">
            <a:avLst/>
          </a:prstGeom>
          <a:noFill/>
        </p:spPr>
        <p:txBody>
          <a:bodyPr wrap="none" rtlCol="0">
            <a:spAutoFit/>
          </a:bodyPr>
          <a:lstStyle/>
          <a:p>
            <a:pPr defTabSz="914126">
              <a:defRPr/>
            </a:pPr>
            <a:r>
              <a:rPr lang="en-US" altLang="zh-TW" dirty="0">
                <a:solidFill>
                  <a:prstClr val="black"/>
                </a:solidFill>
                <a:latin typeface="Calibri" panose="020F0502020204030204"/>
                <a:ea typeface="新細明體" panose="02020500000000000000" pitchFamily="18" charset="-120"/>
              </a:rPr>
              <a:t>Gen 1</a:t>
            </a:r>
            <a:endParaRPr lang="zh-TW" altLang="en-US" dirty="0">
              <a:solidFill>
                <a:prstClr val="black"/>
              </a:solidFill>
              <a:latin typeface="Calibri" panose="020F0502020204030204"/>
              <a:ea typeface="新細明體" panose="02020500000000000000" pitchFamily="18" charset="-120"/>
            </a:endParaRPr>
          </a:p>
        </p:txBody>
      </p:sp>
      <p:sp>
        <p:nvSpPr>
          <p:cNvPr id="27" name="TextBox 26">
            <a:extLst>
              <a:ext uri="{FF2B5EF4-FFF2-40B4-BE49-F238E27FC236}">
                <a16:creationId xmlns="" xmlns:a16="http://schemas.microsoft.com/office/drawing/2014/main" id="{D65574BC-B7AD-505F-0222-A8009CA2D663}"/>
              </a:ext>
            </a:extLst>
          </p:cNvPr>
          <p:cNvSpPr txBox="1"/>
          <p:nvPr/>
        </p:nvSpPr>
        <p:spPr>
          <a:xfrm>
            <a:off x="7436442" y="3960978"/>
            <a:ext cx="827471" cy="415498"/>
          </a:xfrm>
          <a:prstGeom prst="rect">
            <a:avLst/>
          </a:prstGeom>
          <a:noFill/>
        </p:spPr>
        <p:txBody>
          <a:bodyPr wrap="none" rtlCol="0">
            <a:spAutoFit/>
          </a:bodyPr>
          <a:lstStyle/>
          <a:p>
            <a:pPr defTabSz="914126">
              <a:defRPr/>
            </a:pPr>
            <a:r>
              <a:rPr lang="en-US" altLang="zh-TW" dirty="0">
                <a:solidFill>
                  <a:prstClr val="black"/>
                </a:solidFill>
                <a:latin typeface="Calibri" panose="020F0502020204030204"/>
                <a:ea typeface="新細明體" panose="02020500000000000000" pitchFamily="18" charset="-120"/>
              </a:rPr>
              <a:t>Gen 2</a:t>
            </a:r>
            <a:endParaRPr lang="zh-TW" altLang="en-US" dirty="0">
              <a:solidFill>
                <a:prstClr val="black"/>
              </a:solidFill>
              <a:latin typeface="Calibri" panose="020F0502020204030204"/>
              <a:ea typeface="新細明體" panose="02020500000000000000" pitchFamily="18" charset="-120"/>
            </a:endParaRPr>
          </a:p>
        </p:txBody>
      </p:sp>
      <p:sp>
        <p:nvSpPr>
          <p:cNvPr id="28" name="TextBox 27">
            <a:extLst>
              <a:ext uri="{FF2B5EF4-FFF2-40B4-BE49-F238E27FC236}">
                <a16:creationId xmlns="" xmlns:a16="http://schemas.microsoft.com/office/drawing/2014/main" id="{5DAB97BB-0735-E393-1F03-FF2AB7EECA1A}"/>
              </a:ext>
            </a:extLst>
          </p:cNvPr>
          <p:cNvSpPr txBox="1"/>
          <p:nvPr/>
        </p:nvSpPr>
        <p:spPr>
          <a:xfrm>
            <a:off x="6620065" y="1040451"/>
            <a:ext cx="1709122" cy="415498"/>
          </a:xfrm>
          <a:prstGeom prst="rect">
            <a:avLst/>
          </a:prstGeom>
          <a:noFill/>
        </p:spPr>
        <p:txBody>
          <a:bodyPr wrap="none" rtlCol="0">
            <a:spAutoFit/>
          </a:bodyPr>
          <a:lstStyle/>
          <a:p>
            <a:pPr defTabSz="914126">
              <a:defRPr/>
            </a:pPr>
            <a:r>
              <a:rPr lang="en-US" altLang="zh-TW" dirty="0">
                <a:solidFill>
                  <a:prstClr val="black"/>
                </a:solidFill>
                <a:latin typeface="Calibri" panose="020F0502020204030204"/>
                <a:ea typeface="新細明體" panose="02020500000000000000" pitchFamily="18" charset="-120"/>
              </a:rPr>
              <a:t>Smart Glasses</a:t>
            </a:r>
            <a:endParaRPr lang="zh-TW" altLang="en-US" dirty="0">
              <a:solidFill>
                <a:prstClr val="black"/>
              </a:solidFill>
              <a:latin typeface="Calibri" panose="020F0502020204030204"/>
              <a:ea typeface="新細明體" panose="02020500000000000000" pitchFamily="18" charset="-120"/>
            </a:endParaRPr>
          </a:p>
        </p:txBody>
      </p:sp>
      <p:sp>
        <p:nvSpPr>
          <p:cNvPr id="29" name="TextBox 28">
            <a:extLst>
              <a:ext uri="{FF2B5EF4-FFF2-40B4-BE49-F238E27FC236}">
                <a16:creationId xmlns="" xmlns:a16="http://schemas.microsoft.com/office/drawing/2014/main" id="{E03B4D68-5ED1-2381-4E4F-F6152D98B4F0}"/>
              </a:ext>
            </a:extLst>
          </p:cNvPr>
          <p:cNvSpPr txBox="1"/>
          <p:nvPr/>
        </p:nvSpPr>
        <p:spPr>
          <a:xfrm>
            <a:off x="5737041" y="6182520"/>
            <a:ext cx="827471" cy="415498"/>
          </a:xfrm>
          <a:prstGeom prst="rect">
            <a:avLst/>
          </a:prstGeom>
          <a:noFill/>
        </p:spPr>
        <p:txBody>
          <a:bodyPr wrap="none" rtlCol="0">
            <a:spAutoFit/>
          </a:bodyPr>
          <a:lstStyle/>
          <a:p>
            <a:pPr defTabSz="914126">
              <a:defRPr/>
            </a:pPr>
            <a:r>
              <a:rPr lang="en-US" altLang="zh-TW" dirty="0">
                <a:solidFill>
                  <a:prstClr val="black"/>
                </a:solidFill>
                <a:latin typeface="Calibri" panose="020F0502020204030204"/>
                <a:ea typeface="新細明體" panose="02020500000000000000" pitchFamily="18" charset="-120"/>
              </a:rPr>
              <a:t>Gen 1</a:t>
            </a:r>
            <a:endParaRPr lang="zh-TW" altLang="en-US" dirty="0">
              <a:solidFill>
                <a:prstClr val="black"/>
              </a:solidFill>
              <a:latin typeface="Calibri" panose="020F0502020204030204"/>
              <a:ea typeface="新細明體" panose="02020500000000000000" pitchFamily="18" charset="-120"/>
            </a:endParaRPr>
          </a:p>
        </p:txBody>
      </p:sp>
      <p:sp>
        <p:nvSpPr>
          <p:cNvPr id="31" name="TextBox 30">
            <a:extLst>
              <a:ext uri="{FF2B5EF4-FFF2-40B4-BE49-F238E27FC236}">
                <a16:creationId xmlns="" xmlns:a16="http://schemas.microsoft.com/office/drawing/2014/main" id="{293CB4DA-0B2B-5628-FBEF-934CC1BB409A}"/>
              </a:ext>
            </a:extLst>
          </p:cNvPr>
          <p:cNvSpPr txBox="1"/>
          <p:nvPr/>
        </p:nvSpPr>
        <p:spPr>
          <a:xfrm>
            <a:off x="7427210" y="6187256"/>
            <a:ext cx="827471" cy="415498"/>
          </a:xfrm>
          <a:prstGeom prst="rect">
            <a:avLst/>
          </a:prstGeom>
          <a:noFill/>
        </p:spPr>
        <p:txBody>
          <a:bodyPr wrap="none" rtlCol="0">
            <a:spAutoFit/>
          </a:bodyPr>
          <a:lstStyle/>
          <a:p>
            <a:pPr defTabSz="914126">
              <a:defRPr/>
            </a:pPr>
            <a:r>
              <a:rPr lang="en-US" altLang="zh-TW" dirty="0">
                <a:solidFill>
                  <a:prstClr val="black"/>
                </a:solidFill>
                <a:latin typeface="Calibri" panose="020F0502020204030204"/>
                <a:ea typeface="新細明體" panose="02020500000000000000" pitchFamily="18" charset="-120"/>
              </a:rPr>
              <a:t>Gen 2</a:t>
            </a:r>
            <a:endParaRPr lang="zh-TW" altLang="en-US" dirty="0">
              <a:solidFill>
                <a:prstClr val="black"/>
              </a:solidFill>
              <a:latin typeface="Calibri" panose="020F0502020204030204"/>
              <a:ea typeface="新細明體" panose="02020500000000000000" pitchFamily="18" charset="-120"/>
            </a:endParaRPr>
          </a:p>
        </p:txBody>
      </p:sp>
      <p:sp>
        <p:nvSpPr>
          <p:cNvPr id="33" name="Isosceles Triangle 32">
            <a:extLst>
              <a:ext uri="{FF2B5EF4-FFF2-40B4-BE49-F238E27FC236}">
                <a16:creationId xmlns="" xmlns:a16="http://schemas.microsoft.com/office/drawing/2014/main" id="{437B9ECB-2AA0-9547-DD59-432A8221AB66}"/>
              </a:ext>
            </a:extLst>
          </p:cNvPr>
          <p:cNvSpPr/>
          <p:nvPr/>
        </p:nvSpPr>
        <p:spPr>
          <a:xfrm>
            <a:off x="9501943" y="4803044"/>
            <a:ext cx="417883" cy="311553"/>
          </a:xfrm>
          <a:prstGeom prst="triangle">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lang="zh-TW" altLang="en-US">
              <a:solidFill>
                <a:prstClr val="white"/>
              </a:solidFill>
              <a:latin typeface="Calibri" panose="020F0502020204030204"/>
              <a:ea typeface="新細明體" panose="02020500000000000000" pitchFamily="18" charset="-120"/>
            </a:endParaRPr>
          </a:p>
        </p:txBody>
      </p:sp>
      <p:sp>
        <p:nvSpPr>
          <p:cNvPr id="41" name="Isosceles Triangle 40">
            <a:extLst>
              <a:ext uri="{FF2B5EF4-FFF2-40B4-BE49-F238E27FC236}">
                <a16:creationId xmlns="" xmlns:a16="http://schemas.microsoft.com/office/drawing/2014/main" id="{3679849F-9DC4-E89D-76F4-810727B83895}"/>
              </a:ext>
            </a:extLst>
          </p:cNvPr>
          <p:cNvSpPr/>
          <p:nvPr/>
        </p:nvSpPr>
        <p:spPr>
          <a:xfrm>
            <a:off x="7360712" y="4776315"/>
            <a:ext cx="417883" cy="311553"/>
          </a:xfrm>
          <a:prstGeom prst="triangle">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lang="zh-TW" altLang="en-US">
              <a:solidFill>
                <a:prstClr val="white"/>
              </a:solidFill>
              <a:latin typeface="Calibri" panose="020F0502020204030204"/>
              <a:ea typeface="新細明體" panose="02020500000000000000" pitchFamily="18" charset="-120"/>
            </a:endParaRPr>
          </a:p>
        </p:txBody>
      </p:sp>
      <p:sp>
        <p:nvSpPr>
          <p:cNvPr id="42" name="Isosceles Triangle 41">
            <a:extLst>
              <a:ext uri="{FF2B5EF4-FFF2-40B4-BE49-F238E27FC236}">
                <a16:creationId xmlns="" xmlns:a16="http://schemas.microsoft.com/office/drawing/2014/main" id="{AEC81606-947B-9C8A-30D9-027FAB458700}"/>
              </a:ext>
            </a:extLst>
          </p:cNvPr>
          <p:cNvSpPr/>
          <p:nvPr/>
        </p:nvSpPr>
        <p:spPr>
          <a:xfrm>
            <a:off x="5896769" y="4770034"/>
            <a:ext cx="417883" cy="311553"/>
          </a:xfrm>
          <a:prstGeom prst="triangle">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lang="zh-TW" altLang="en-US">
              <a:solidFill>
                <a:prstClr val="white"/>
              </a:solidFill>
              <a:latin typeface="Calibri" panose="020F0502020204030204"/>
              <a:ea typeface="新細明體" panose="02020500000000000000" pitchFamily="18" charset="-120"/>
            </a:endParaRPr>
          </a:p>
        </p:txBody>
      </p:sp>
      <p:sp>
        <p:nvSpPr>
          <p:cNvPr id="43" name="TextBox 42">
            <a:extLst>
              <a:ext uri="{FF2B5EF4-FFF2-40B4-BE49-F238E27FC236}">
                <a16:creationId xmlns="" xmlns:a16="http://schemas.microsoft.com/office/drawing/2014/main" id="{F50E0F21-5E36-D913-CE36-B0FE650E9E05}"/>
              </a:ext>
            </a:extLst>
          </p:cNvPr>
          <p:cNvSpPr txBox="1"/>
          <p:nvPr/>
        </p:nvSpPr>
        <p:spPr>
          <a:xfrm>
            <a:off x="5748607" y="5022476"/>
            <a:ext cx="736997" cy="415498"/>
          </a:xfrm>
          <a:prstGeom prst="rect">
            <a:avLst/>
          </a:prstGeom>
          <a:noFill/>
        </p:spPr>
        <p:txBody>
          <a:bodyPr wrap="none" rtlCol="0">
            <a:spAutoFit/>
          </a:bodyPr>
          <a:lstStyle/>
          <a:p>
            <a:pPr defTabSz="914126">
              <a:defRPr/>
            </a:pPr>
            <a:r>
              <a:rPr lang="en-US" altLang="zh-TW" dirty="0">
                <a:solidFill>
                  <a:prstClr val="black"/>
                </a:solidFill>
                <a:latin typeface="Calibri" panose="020F0502020204030204"/>
                <a:ea typeface="新細明體" panose="02020500000000000000" pitchFamily="18" charset="-120"/>
              </a:rPr>
              <a:t>Ref 1</a:t>
            </a:r>
            <a:endParaRPr lang="zh-TW" altLang="en-US" dirty="0">
              <a:solidFill>
                <a:prstClr val="black"/>
              </a:solidFill>
              <a:latin typeface="Calibri" panose="020F0502020204030204"/>
              <a:ea typeface="新細明體" panose="02020500000000000000" pitchFamily="18" charset="-120"/>
            </a:endParaRPr>
          </a:p>
        </p:txBody>
      </p:sp>
      <p:cxnSp>
        <p:nvCxnSpPr>
          <p:cNvPr id="44" name="Straight Arrow Connector 43">
            <a:extLst>
              <a:ext uri="{FF2B5EF4-FFF2-40B4-BE49-F238E27FC236}">
                <a16:creationId xmlns="" xmlns:a16="http://schemas.microsoft.com/office/drawing/2014/main" id="{AAE1F30C-E10D-3823-C0F8-508211F33CAE}"/>
              </a:ext>
            </a:extLst>
          </p:cNvPr>
          <p:cNvCxnSpPr>
            <a:cxnSpLocks/>
          </p:cNvCxnSpPr>
          <p:nvPr/>
        </p:nvCxnSpPr>
        <p:spPr>
          <a:xfrm>
            <a:off x="1362086" y="3255586"/>
            <a:ext cx="7050517" cy="12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38" name="Picture 14" descr="Microsoft AR Combat Goggles ...">
            <a:extLst>
              <a:ext uri="{FF2B5EF4-FFF2-40B4-BE49-F238E27FC236}">
                <a16:creationId xmlns="" xmlns:a16="http://schemas.microsoft.com/office/drawing/2014/main" id="{88DF640B-E2CB-21D9-6858-E355BA2B8F8C}"/>
              </a:ext>
            </a:extLst>
          </p:cNvPr>
          <p:cNvPicPr>
            <a:picLocks noChangeAspect="1" noChangeArrowheads="1"/>
          </p:cNvPicPr>
          <p:nvPr/>
        </p:nvPicPr>
        <p:blipFill>
          <a:blip r:embed="rId8" cstate="email">
            <a:extLst>
              <a:ext uri="{28A0092B-C50C-407E-A947-70E740481C1C}">
                <a14:useLocalDpi xmlns="" xmlns:a14="http://schemas.microsoft.com/office/drawing/2010/main" val="0"/>
              </a:ext>
            </a:extLst>
          </a:blip>
          <a:srcRect/>
          <a:stretch>
            <a:fillRect/>
          </a:stretch>
        </p:blipFill>
        <p:spPr bwMode="auto">
          <a:xfrm>
            <a:off x="3929819" y="2931716"/>
            <a:ext cx="1069881" cy="599350"/>
          </a:xfrm>
          <a:prstGeom prst="rect">
            <a:avLst/>
          </a:prstGeom>
          <a:noFill/>
          <a:extLst>
            <a:ext uri="{909E8E84-426E-40DD-AFC4-6F175D3DCCD1}">
              <a14:hiddenFill xmlns="" xmlns:a14="http://schemas.microsoft.com/office/drawing/2010/main">
                <a:solidFill>
                  <a:srgbClr val="FFFFFF"/>
                </a:solidFill>
              </a14:hiddenFill>
            </a:ext>
          </a:extLst>
        </p:spPr>
      </p:pic>
      <p:pic>
        <p:nvPicPr>
          <p:cNvPr id="1040" name="Picture 16" descr="Microsoft HoloLens 2: Army plans to customize as IVAS">
            <a:extLst>
              <a:ext uri="{FF2B5EF4-FFF2-40B4-BE49-F238E27FC236}">
                <a16:creationId xmlns="" xmlns:a16="http://schemas.microsoft.com/office/drawing/2014/main" id="{1488E11D-1254-2614-9CA7-E1314FAC0DA2}"/>
              </a:ext>
            </a:extLst>
          </p:cNvPr>
          <p:cNvPicPr>
            <a:picLocks noChangeAspect="1" noChangeArrowheads="1"/>
          </p:cNvPicPr>
          <p:nvPr/>
        </p:nvPicPr>
        <p:blipFill>
          <a:blip r:embed="rId9" cstate="email">
            <a:extLst>
              <a:ext uri="{28A0092B-C50C-407E-A947-70E740481C1C}">
                <a14:useLocalDpi xmlns="" xmlns:a14="http://schemas.microsoft.com/office/drawing/2010/main" val="0"/>
              </a:ext>
            </a:extLst>
          </a:blip>
          <a:srcRect/>
          <a:stretch>
            <a:fillRect/>
          </a:stretch>
        </p:blipFill>
        <p:spPr bwMode="auto">
          <a:xfrm>
            <a:off x="8237345" y="2948357"/>
            <a:ext cx="1065222" cy="599404"/>
          </a:xfrm>
          <a:prstGeom prst="rect">
            <a:avLst/>
          </a:prstGeom>
          <a:noFill/>
          <a:extLst>
            <a:ext uri="{909E8E84-426E-40DD-AFC4-6F175D3DCCD1}">
              <a14:hiddenFill xmlns="" xmlns:a14="http://schemas.microsoft.com/office/drawing/2010/main">
                <a:solidFill>
                  <a:srgbClr val="FFFFFF"/>
                </a:solidFill>
              </a14:hiddenFill>
            </a:ext>
          </a:extLst>
        </p:spPr>
      </p:pic>
      <p:pic>
        <p:nvPicPr>
          <p:cNvPr id="1042" name="Picture 18">
            <a:extLst>
              <a:ext uri="{FF2B5EF4-FFF2-40B4-BE49-F238E27FC236}">
                <a16:creationId xmlns="" xmlns:a16="http://schemas.microsoft.com/office/drawing/2014/main" id="{B94D2FDD-8603-8581-FC39-D692597455FE}"/>
              </a:ext>
            </a:extLst>
          </p:cNvPr>
          <p:cNvPicPr>
            <a:picLocks noChangeAspect="1" noChangeArrowheads="1"/>
          </p:cNvPicPr>
          <p:nvPr/>
        </p:nvPicPr>
        <p:blipFill>
          <a:blip r:embed="rId10" cstate="email">
            <a:extLst>
              <a:ext uri="{28A0092B-C50C-407E-A947-70E740481C1C}">
                <a14:useLocalDpi xmlns="" xmlns:a14="http://schemas.microsoft.com/office/drawing/2010/main" val="0"/>
              </a:ext>
            </a:extLst>
          </a:blip>
          <a:srcRect/>
          <a:stretch>
            <a:fillRect/>
          </a:stretch>
        </p:blipFill>
        <p:spPr bwMode="auto">
          <a:xfrm>
            <a:off x="2158989" y="6182520"/>
            <a:ext cx="1270407" cy="420363"/>
          </a:xfrm>
          <a:prstGeom prst="rect">
            <a:avLst/>
          </a:prstGeom>
          <a:noFill/>
          <a:extLst>
            <a:ext uri="{909E8E84-426E-40DD-AFC4-6F175D3DCCD1}">
              <a14:hiddenFill xmlns="" xmlns:a14="http://schemas.microsoft.com/office/drawing/2010/main">
                <a:solidFill>
                  <a:srgbClr val="FFFFFF"/>
                </a:solidFill>
              </a14:hiddenFill>
            </a:ext>
          </a:extLst>
        </p:spPr>
      </p:pic>
      <p:pic>
        <p:nvPicPr>
          <p:cNvPr id="1044" name="Picture 20" descr="Google logo - Wikipedia">
            <a:extLst>
              <a:ext uri="{FF2B5EF4-FFF2-40B4-BE49-F238E27FC236}">
                <a16:creationId xmlns="" xmlns:a16="http://schemas.microsoft.com/office/drawing/2014/main" id="{BF61EE1B-062D-028D-0C8E-5AF61BE4FF3C}"/>
              </a:ext>
            </a:extLst>
          </p:cNvPr>
          <p:cNvPicPr>
            <a:picLocks noChangeAspect="1" noChangeArrowheads="1"/>
          </p:cNvPicPr>
          <p:nvPr/>
        </p:nvPicPr>
        <p:blipFill>
          <a:blip r:embed="rId11" cstate="email">
            <a:extLst>
              <a:ext uri="{28A0092B-C50C-407E-A947-70E740481C1C}">
                <a14:useLocalDpi xmlns="" xmlns:a14="http://schemas.microsoft.com/office/drawing/2010/main" val="0"/>
              </a:ext>
            </a:extLst>
          </a:blip>
          <a:srcRect/>
          <a:stretch>
            <a:fillRect/>
          </a:stretch>
        </p:blipFill>
        <p:spPr bwMode="auto">
          <a:xfrm>
            <a:off x="2030916" y="4813895"/>
            <a:ext cx="931606" cy="313867"/>
          </a:xfrm>
          <a:prstGeom prst="rect">
            <a:avLst/>
          </a:prstGeom>
          <a:noFill/>
          <a:extLst>
            <a:ext uri="{909E8E84-426E-40DD-AFC4-6F175D3DCCD1}">
              <a14:hiddenFill xmlns="" xmlns:a14="http://schemas.microsoft.com/office/drawing/2010/main">
                <a:solidFill>
                  <a:srgbClr val="FFFFFF"/>
                </a:solidFill>
              </a14:hiddenFill>
            </a:ext>
          </a:extLst>
        </p:spPr>
      </p:pic>
      <p:pic>
        <p:nvPicPr>
          <p:cNvPr id="1046" name="Picture 22" descr="The Apple Logo And Brand: The Iconic ...">
            <a:extLst>
              <a:ext uri="{FF2B5EF4-FFF2-40B4-BE49-F238E27FC236}">
                <a16:creationId xmlns="" xmlns:a16="http://schemas.microsoft.com/office/drawing/2014/main" id="{A7335A7B-1DE2-55BA-F3C2-57317FDF1B75}"/>
              </a:ext>
            </a:extLst>
          </p:cNvPr>
          <p:cNvPicPr>
            <a:picLocks noChangeAspect="1" noChangeArrowheads="1"/>
          </p:cNvPicPr>
          <p:nvPr/>
        </p:nvPicPr>
        <p:blipFill>
          <a:blip r:embed="rId12" cstate="email">
            <a:extLst>
              <a:ext uri="{28A0092B-C50C-407E-A947-70E740481C1C}">
                <a14:useLocalDpi xmlns="" xmlns:a14="http://schemas.microsoft.com/office/drawing/2010/main" val="0"/>
              </a:ext>
            </a:extLst>
          </a:blip>
          <a:srcRect/>
          <a:stretch>
            <a:fillRect/>
          </a:stretch>
        </p:blipFill>
        <p:spPr bwMode="auto">
          <a:xfrm>
            <a:off x="2680527" y="1465222"/>
            <a:ext cx="807243" cy="519129"/>
          </a:xfrm>
          <a:prstGeom prst="rect">
            <a:avLst/>
          </a:prstGeom>
          <a:noFill/>
          <a:extLst>
            <a:ext uri="{909E8E84-426E-40DD-AFC4-6F175D3DCCD1}">
              <a14:hiddenFill xmlns="" xmlns:a14="http://schemas.microsoft.com/office/drawing/2010/main">
                <a:solidFill>
                  <a:srgbClr val="FFFFFF"/>
                </a:solidFill>
              </a14:hiddenFill>
            </a:ext>
          </a:extLst>
        </p:spPr>
      </p:pic>
      <p:sp>
        <p:nvSpPr>
          <p:cNvPr id="46" name="Star: 5 Points 45">
            <a:extLst>
              <a:ext uri="{FF2B5EF4-FFF2-40B4-BE49-F238E27FC236}">
                <a16:creationId xmlns="" xmlns:a16="http://schemas.microsoft.com/office/drawing/2014/main" id="{BD121B66-D0BE-BC0A-5F80-42550BCABE61}"/>
              </a:ext>
            </a:extLst>
          </p:cNvPr>
          <p:cNvSpPr/>
          <p:nvPr/>
        </p:nvSpPr>
        <p:spPr>
          <a:xfrm>
            <a:off x="2929306" y="1914967"/>
            <a:ext cx="2004722" cy="1113083"/>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r>
              <a:rPr lang="en-US" altLang="zh-TW" dirty="0">
                <a:solidFill>
                  <a:prstClr val="white"/>
                </a:solidFill>
                <a:latin typeface="Calibri" panose="020F0502020204030204"/>
                <a:ea typeface="新細明體" panose="02020500000000000000" pitchFamily="18" charset="-120"/>
              </a:rPr>
              <a:t>Kinko</a:t>
            </a:r>
          </a:p>
          <a:p>
            <a:pPr algn="ctr" defTabSz="914126">
              <a:defRPr/>
            </a:pPr>
            <a:r>
              <a:rPr lang="en-US" altLang="zh-TW" dirty="0">
                <a:solidFill>
                  <a:prstClr val="white"/>
                </a:solidFill>
                <a:latin typeface="Calibri" panose="020F0502020204030204"/>
                <a:ea typeface="新細明體" panose="02020500000000000000" pitchFamily="18" charset="-120"/>
              </a:rPr>
              <a:t>2025</a:t>
            </a:r>
            <a:endParaRPr lang="zh-TW" altLang="en-US" dirty="0">
              <a:solidFill>
                <a:prstClr val="white"/>
              </a:solidFill>
              <a:latin typeface="Calibri" panose="020F0502020204030204"/>
              <a:ea typeface="新細明體" panose="02020500000000000000" pitchFamily="18" charset="-120"/>
            </a:endParaRPr>
          </a:p>
        </p:txBody>
      </p:sp>
      <p:sp>
        <p:nvSpPr>
          <p:cNvPr id="49" name="Arrow: Curved Left 48">
            <a:extLst>
              <a:ext uri="{FF2B5EF4-FFF2-40B4-BE49-F238E27FC236}">
                <a16:creationId xmlns="" xmlns:a16="http://schemas.microsoft.com/office/drawing/2014/main" id="{9720E990-E54C-C2AE-6A07-196818ACE9A2}"/>
              </a:ext>
            </a:extLst>
          </p:cNvPr>
          <p:cNvSpPr/>
          <p:nvPr/>
        </p:nvSpPr>
        <p:spPr>
          <a:xfrm rot="16200000">
            <a:off x="5095787" y="1219344"/>
            <a:ext cx="674469" cy="1763265"/>
          </a:xfrm>
          <a:prstGeom prst="curved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lang="zh-TW" altLang="en-US">
              <a:solidFill>
                <a:prstClr val="black"/>
              </a:solidFill>
              <a:latin typeface="Calibri" panose="020F0502020204030204"/>
              <a:ea typeface="新細明體" panose="02020500000000000000" pitchFamily="18" charset="-120"/>
            </a:endParaRPr>
          </a:p>
        </p:txBody>
      </p:sp>
      <p:pic>
        <p:nvPicPr>
          <p:cNvPr id="1048" name="Picture 24" descr="50 Amazing Fireworks Animated Gif Pics to Share! | Fireworks animation, Fireworks  gif, Fireworks">
            <a:extLst>
              <a:ext uri="{FF2B5EF4-FFF2-40B4-BE49-F238E27FC236}">
                <a16:creationId xmlns="" xmlns:a16="http://schemas.microsoft.com/office/drawing/2014/main" id="{CF254AAC-F0E0-4AEB-C923-4BDA2F719012}"/>
              </a:ext>
            </a:extLst>
          </p:cNvPr>
          <p:cNvPicPr>
            <a:picLocks noChangeAspect="1" noChangeArrowheads="1"/>
          </p:cNvPicPr>
          <p:nvPr/>
        </p:nvPicPr>
        <p:blipFill>
          <a:blip r:embed="rId13" cstate="email">
            <a:extLst>
              <a:ext uri="{28A0092B-C50C-407E-A947-70E740481C1C}">
                <a14:useLocalDpi xmlns="" xmlns:a14="http://schemas.microsoft.com/office/drawing/2010/main" val="0"/>
              </a:ext>
            </a:extLst>
          </a:blip>
          <a:srcRect/>
          <a:stretch>
            <a:fillRect/>
          </a:stretch>
        </p:blipFill>
        <p:spPr bwMode="auto">
          <a:xfrm>
            <a:off x="5502076" y="2620258"/>
            <a:ext cx="1787408" cy="1062901"/>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98FEC9AB-688C-4EE4-031D-1121E222A92F}"/>
              </a:ext>
            </a:extLst>
          </p:cNvPr>
          <p:cNvSpPr txBox="1"/>
          <p:nvPr/>
        </p:nvSpPr>
        <p:spPr>
          <a:xfrm>
            <a:off x="9485920" y="5112232"/>
            <a:ext cx="736997" cy="415498"/>
          </a:xfrm>
          <a:prstGeom prst="rect">
            <a:avLst/>
          </a:prstGeom>
          <a:noFill/>
        </p:spPr>
        <p:txBody>
          <a:bodyPr wrap="none" rtlCol="0">
            <a:spAutoFit/>
          </a:bodyPr>
          <a:lstStyle/>
          <a:p>
            <a:pPr defTabSz="914126">
              <a:defRPr/>
            </a:pPr>
            <a:r>
              <a:rPr lang="en-US" altLang="zh-TW" dirty="0">
                <a:solidFill>
                  <a:prstClr val="black"/>
                </a:solidFill>
                <a:latin typeface="Calibri" panose="020F0502020204030204"/>
                <a:ea typeface="新細明體" panose="02020500000000000000" pitchFamily="18" charset="-120"/>
              </a:rPr>
              <a:t>Ref 3</a:t>
            </a:r>
            <a:endParaRPr lang="zh-TW" altLang="en-US" dirty="0">
              <a:solidFill>
                <a:prstClr val="black"/>
              </a:solidFill>
              <a:latin typeface="Calibri" panose="020F0502020204030204"/>
              <a:ea typeface="新細明體" panose="02020500000000000000" pitchFamily="18" charset="-120"/>
            </a:endParaRPr>
          </a:p>
        </p:txBody>
      </p:sp>
      <p:sp>
        <p:nvSpPr>
          <p:cNvPr id="12" name="TextBox 11">
            <a:extLst>
              <a:ext uri="{FF2B5EF4-FFF2-40B4-BE49-F238E27FC236}">
                <a16:creationId xmlns="" xmlns:a16="http://schemas.microsoft.com/office/drawing/2014/main" id="{59B342D1-A7FD-8A85-AC83-EF663661F37A}"/>
              </a:ext>
            </a:extLst>
          </p:cNvPr>
          <p:cNvSpPr txBox="1"/>
          <p:nvPr/>
        </p:nvSpPr>
        <p:spPr>
          <a:xfrm>
            <a:off x="7240078" y="5059826"/>
            <a:ext cx="736997" cy="415498"/>
          </a:xfrm>
          <a:prstGeom prst="rect">
            <a:avLst/>
          </a:prstGeom>
          <a:noFill/>
        </p:spPr>
        <p:txBody>
          <a:bodyPr wrap="none" rtlCol="0">
            <a:spAutoFit/>
          </a:bodyPr>
          <a:lstStyle/>
          <a:p>
            <a:pPr defTabSz="914126">
              <a:defRPr/>
            </a:pPr>
            <a:r>
              <a:rPr lang="en-US" altLang="zh-TW" dirty="0">
                <a:solidFill>
                  <a:prstClr val="black"/>
                </a:solidFill>
                <a:latin typeface="Calibri" panose="020F0502020204030204"/>
                <a:ea typeface="新細明體" panose="02020500000000000000" pitchFamily="18" charset="-120"/>
              </a:rPr>
              <a:t>Ref 2</a:t>
            </a:r>
            <a:endParaRPr lang="zh-TW" altLang="en-US" dirty="0">
              <a:solidFill>
                <a:prstClr val="black"/>
              </a:solidFill>
              <a:latin typeface="Calibri" panose="020F0502020204030204"/>
              <a:ea typeface="新細明體" panose="02020500000000000000" pitchFamily="18" charset="-120"/>
            </a:endParaRPr>
          </a:p>
        </p:txBody>
      </p:sp>
      <p:sp>
        <p:nvSpPr>
          <p:cNvPr id="14" name="TextBox 13">
            <a:extLst>
              <a:ext uri="{FF2B5EF4-FFF2-40B4-BE49-F238E27FC236}">
                <a16:creationId xmlns="" xmlns:a16="http://schemas.microsoft.com/office/drawing/2014/main" id="{DBB8B504-FFF6-4928-2362-6CA4CA09657E}"/>
              </a:ext>
            </a:extLst>
          </p:cNvPr>
          <p:cNvSpPr txBox="1"/>
          <p:nvPr/>
        </p:nvSpPr>
        <p:spPr>
          <a:xfrm>
            <a:off x="5891316" y="2324881"/>
            <a:ext cx="729687" cy="415498"/>
          </a:xfrm>
          <a:prstGeom prst="rect">
            <a:avLst/>
          </a:prstGeom>
          <a:noFill/>
        </p:spPr>
        <p:txBody>
          <a:bodyPr wrap="none" rtlCol="0">
            <a:spAutoFit/>
          </a:bodyPr>
          <a:lstStyle/>
          <a:p>
            <a:pPr defTabSz="914126">
              <a:defRPr/>
            </a:pPr>
            <a:r>
              <a:rPr lang="en-US" altLang="zh-TW" dirty="0">
                <a:solidFill>
                  <a:prstClr val="black"/>
                </a:solidFill>
                <a:latin typeface="Calibri" panose="020F0502020204030204"/>
                <a:ea typeface="新細明體" panose="02020500000000000000" pitchFamily="18" charset="-120"/>
              </a:rPr>
              <a:t>2027</a:t>
            </a:r>
            <a:endParaRPr lang="zh-TW" altLang="en-US" dirty="0">
              <a:solidFill>
                <a:prstClr val="black"/>
              </a:solidFill>
              <a:latin typeface="Calibri" panose="020F0502020204030204"/>
              <a:ea typeface="新細明體" panose="02020500000000000000" pitchFamily="18" charset="-120"/>
            </a:endParaRPr>
          </a:p>
        </p:txBody>
      </p:sp>
      <p:pic>
        <p:nvPicPr>
          <p:cNvPr id="18" name="Picture 17">
            <a:extLst>
              <a:ext uri="{FF2B5EF4-FFF2-40B4-BE49-F238E27FC236}">
                <a16:creationId xmlns="" xmlns:a16="http://schemas.microsoft.com/office/drawing/2014/main" id="{FD4C6FAC-89C5-A8B7-7303-F7DCC00A5FEF}"/>
              </a:ext>
            </a:extLst>
          </p:cNvPr>
          <p:cNvPicPr>
            <a:picLocks noChangeAspect="1"/>
          </p:cNvPicPr>
          <p:nvPr/>
        </p:nvPicPr>
        <p:blipFill>
          <a:blip r:embed="rId14" cstate="email"/>
          <a:stretch>
            <a:fillRect/>
          </a:stretch>
        </p:blipFill>
        <p:spPr>
          <a:xfrm>
            <a:off x="1538550" y="3678417"/>
            <a:ext cx="865126" cy="649884"/>
          </a:xfrm>
          <a:prstGeom prst="rect">
            <a:avLst/>
          </a:prstGeom>
        </p:spPr>
      </p:pic>
    </p:spTree>
    <p:extLst>
      <p:ext uri="{BB962C8B-B14F-4D97-AF65-F5344CB8AC3E}">
        <p14:creationId xmlns="" xmlns:p14="http://schemas.microsoft.com/office/powerpoint/2010/main" val="272533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additive="base">
                                        <p:cTn id="23" dur="500" fill="hold"/>
                                        <p:tgtEl>
                                          <p:spTgt spid="42"/>
                                        </p:tgtEl>
                                        <p:attrNameLst>
                                          <p:attrName>ppt_x</p:attrName>
                                        </p:attrNameLst>
                                      </p:cBhvr>
                                      <p:tavLst>
                                        <p:tav tm="0">
                                          <p:val>
                                            <p:strVal val="#ppt_x"/>
                                          </p:val>
                                        </p:tav>
                                        <p:tav tm="100000">
                                          <p:val>
                                            <p:strVal val="#ppt_x"/>
                                          </p:val>
                                        </p:tav>
                                      </p:tavLst>
                                    </p:anim>
                                    <p:anim calcmode="lin" valueType="num">
                                      <p:cBhvr additive="base">
                                        <p:cTn id="24" dur="500" fill="hold"/>
                                        <p:tgtEl>
                                          <p:spTgt spid="4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500" fill="hold"/>
                                        <p:tgtEl>
                                          <p:spTgt spid="41"/>
                                        </p:tgtEl>
                                        <p:attrNameLst>
                                          <p:attrName>ppt_x</p:attrName>
                                        </p:attrNameLst>
                                      </p:cBhvr>
                                      <p:tavLst>
                                        <p:tav tm="0">
                                          <p:val>
                                            <p:strVal val="#ppt_x"/>
                                          </p:val>
                                        </p:tav>
                                        <p:tav tm="100000">
                                          <p:val>
                                            <p:strVal val="#ppt_x"/>
                                          </p:val>
                                        </p:tav>
                                      </p:tavLst>
                                    </p:anim>
                                    <p:anim calcmode="lin" valueType="num">
                                      <p:cBhvr additive="base">
                                        <p:cTn id="28" dur="500" fill="hold"/>
                                        <p:tgtEl>
                                          <p:spTgt spid="4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ppt_x"/>
                                          </p:val>
                                        </p:tav>
                                        <p:tav tm="100000">
                                          <p:val>
                                            <p:strVal val="#ppt_x"/>
                                          </p:val>
                                        </p:tav>
                                      </p:tavLst>
                                    </p:anim>
                                    <p:anim calcmode="lin" valueType="num">
                                      <p:cBhvr additive="base">
                                        <p:cTn id="32" dur="500" fill="hold"/>
                                        <p:tgtEl>
                                          <p:spTgt spid="3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fade">
                                      <p:cBhvr>
                                        <p:cTn id="45" dur="1000"/>
                                        <p:tgtEl>
                                          <p:spTgt spid="46"/>
                                        </p:tgtEl>
                                      </p:cBhvr>
                                    </p:animEffect>
                                    <p:anim calcmode="lin" valueType="num">
                                      <p:cBhvr>
                                        <p:cTn id="46" dur="1000" fill="hold"/>
                                        <p:tgtEl>
                                          <p:spTgt spid="46"/>
                                        </p:tgtEl>
                                        <p:attrNameLst>
                                          <p:attrName>ppt_x</p:attrName>
                                        </p:attrNameLst>
                                      </p:cBhvr>
                                      <p:tavLst>
                                        <p:tav tm="0">
                                          <p:val>
                                            <p:strVal val="#ppt_x"/>
                                          </p:val>
                                        </p:tav>
                                        <p:tav tm="100000">
                                          <p:val>
                                            <p:strVal val="#ppt_x"/>
                                          </p:val>
                                        </p:tav>
                                      </p:tavLst>
                                    </p:anim>
                                    <p:anim calcmode="lin" valueType="num">
                                      <p:cBhvr>
                                        <p:cTn id="47"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1000"/>
                                        <p:tgtEl>
                                          <p:spTgt spid="49"/>
                                        </p:tgtEl>
                                      </p:cBhvr>
                                    </p:animEffect>
                                    <p:anim calcmode="lin" valueType="num">
                                      <p:cBhvr>
                                        <p:cTn id="53" dur="1000" fill="hold"/>
                                        <p:tgtEl>
                                          <p:spTgt spid="49"/>
                                        </p:tgtEl>
                                        <p:attrNameLst>
                                          <p:attrName>ppt_x</p:attrName>
                                        </p:attrNameLst>
                                      </p:cBhvr>
                                      <p:tavLst>
                                        <p:tav tm="0">
                                          <p:val>
                                            <p:strVal val="#ppt_x"/>
                                          </p:val>
                                        </p:tav>
                                        <p:tav tm="100000">
                                          <p:val>
                                            <p:strVal val="#ppt_x"/>
                                          </p:val>
                                        </p:tav>
                                      </p:tavLst>
                                    </p:anim>
                                    <p:anim calcmode="lin" valueType="num">
                                      <p:cBhvr>
                                        <p:cTn id="54"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1048"/>
                                        </p:tgtEl>
                                        <p:attrNameLst>
                                          <p:attrName>style.visibility</p:attrName>
                                        </p:attrNameLst>
                                      </p:cBhvr>
                                      <p:to>
                                        <p:strVal val="visible"/>
                                      </p:to>
                                    </p:set>
                                    <p:anim calcmode="lin" valueType="num">
                                      <p:cBhvr>
                                        <p:cTn id="59" dur="1000" fill="hold"/>
                                        <p:tgtEl>
                                          <p:spTgt spid="1048"/>
                                        </p:tgtEl>
                                        <p:attrNameLst>
                                          <p:attrName>ppt_w</p:attrName>
                                        </p:attrNameLst>
                                      </p:cBhvr>
                                      <p:tavLst>
                                        <p:tav tm="0">
                                          <p:val>
                                            <p:fltVal val="0"/>
                                          </p:val>
                                        </p:tav>
                                        <p:tav tm="100000">
                                          <p:val>
                                            <p:strVal val="#ppt_w"/>
                                          </p:val>
                                        </p:tav>
                                      </p:tavLst>
                                    </p:anim>
                                    <p:anim calcmode="lin" valueType="num">
                                      <p:cBhvr>
                                        <p:cTn id="60" dur="1000" fill="hold"/>
                                        <p:tgtEl>
                                          <p:spTgt spid="1048"/>
                                        </p:tgtEl>
                                        <p:attrNameLst>
                                          <p:attrName>ppt_h</p:attrName>
                                        </p:attrNameLst>
                                      </p:cBhvr>
                                      <p:tavLst>
                                        <p:tav tm="0">
                                          <p:val>
                                            <p:fltVal val="0"/>
                                          </p:val>
                                        </p:tav>
                                        <p:tav tm="100000">
                                          <p:val>
                                            <p:strVal val="#ppt_h"/>
                                          </p:val>
                                        </p:tav>
                                      </p:tavLst>
                                    </p:anim>
                                    <p:anim calcmode="lin" valueType="num">
                                      <p:cBhvr>
                                        <p:cTn id="61" dur="1000" fill="hold"/>
                                        <p:tgtEl>
                                          <p:spTgt spid="1048"/>
                                        </p:tgtEl>
                                        <p:attrNameLst>
                                          <p:attrName>style.rotation</p:attrName>
                                        </p:attrNameLst>
                                      </p:cBhvr>
                                      <p:tavLst>
                                        <p:tav tm="0">
                                          <p:val>
                                            <p:fltVal val="90"/>
                                          </p:val>
                                        </p:tav>
                                        <p:tav tm="100000">
                                          <p:val>
                                            <p:fltVal val="0"/>
                                          </p:val>
                                        </p:tav>
                                      </p:tavLst>
                                    </p:anim>
                                    <p:animEffect transition="in" filter="fade">
                                      <p:cBhvr>
                                        <p:cTn id="62" dur="1000"/>
                                        <p:tgtEl>
                                          <p:spTgt spid="1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33" grpId="0" animBg="1"/>
      <p:bldP spid="41" grpId="0" animBg="1"/>
      <p:bldP spid="42" grpId="0" animBg="1"/>
      <p:bldP spid="46" grpId="0" animBg="1"/>
      <p:bldP spid="4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FA9DA423-F8E4-9BFE-03A3-A2AC263FA733}"/>
              </a:ext>
            </a:extLst>
          </p:cNvPr>
          <p:cNvSpPr txBox="1"/>
          <p:nvPr/>
        </p:nvSpPr>
        <p:spPr>
          <a:xfrm>
            <a:off x="421721" y="1240"/>
            <a:ext cx="2458439" cy="707886"/>
          </a:xfrm>
          <a:prstGeom prst="rect">
            <a:avLst/>
          </a:prstGeom>
          <a:noFill/>
        </p:spPr>
        <p:txBody>
          <a:bodyPr wrap="none" rtlCol="0">
            <a:spAutoFit/>
          </a:bodyPr>
          <a:lstStyle/>
          <a:p>
            <a:pPr defTabSz="914126">
              <a:defRPr/>
            </a:pPr>
            <a:r>
              <a:rPr lang="en-US" sz="3999" dirty="0">
                <a:solidFill>
                  <a:prstClr val="black"/>
                </a:solidFill>
              </a:rPr>
              <a:t>Conclusion</a:t>
            </a:r>
          </a:p>
        </p:txBody>
      </p:sp>
      <p:sp>
        <p:nvSpPr>
          <p:cNvPr id="5" name="TextBox 4">
            <a:extLst>
              <a:ext uri="{FF2B5EF4-FFF2-40B4-BE49-F238E27FC236}">
                <a16:creationId xmlns="" xmlns:a16="http://schemas.microsoft.com/office/drawing/2014/main" id="{D7DF072C-328A-120E-1642-88D109503186}"/>
              </a:ext>
            </a:extLst>
          </p:cNvPr>
          <p:cNvSpPr txBox="1"/>
          <p:nvPr/>
        </p:nvSpPr>
        <p:spPr>
          <a:xfrm>
            <a:off x="237091" y="1485578"/>
            <a:ext cx="10116547" cy="3970318"/>
          </a:xfrm>
          <a:prstGeom prst="rect">
            <a:avLst/>
          </a:prstGeom>
          <a:noFill/>
        </p:spPr>
        <p:txBody>
          <a:bodyPr wrap="none" rtlCol="0">
            <a:spAutoFit/>
          </a:bodyPr>
          <a:lstStyle/>
          <a:p>
            <a:pPr marL="285664" indent="-285664" defTabSz="914126">
              <a:buFont typeface="Arial" panose="020B0604020202020204" pitchFamily="34" charset="0"/>
              <a:buChar char="•"/>
              <a:defRPr/>
            </a:pPr>
            <a:r>
              <a:rPr lang="en-US" altLang="zh-TW" sz="2799" dirty="0">
                <a:solidFill>
                  <a:prstClr val="black"/>
                </a:solidFill>
              </a:rPr>
              <a:t>High technical challenge mainly in Optics</a:t>
            </a:r>
            <a:endParaRPr lang="en-US" sz="2799" dirty="0">
              <a:solidFill>
                <a:prstClr val="black"/>
              </a:solidFill>
            </a:endParaRPr>
          </a:p>
          <a:p>
            <a:pPr marL="285664" indent="-285664" defTabSz="914126">
              <a:buFont typeface="Arial" panose="020B0604020202020204" pitchFamily="34" charset="0"/>
              <a:buChar char="•"/>
              <a:defRPr/>
            </a:pPr>
            <a:r>
              <a:rPr lang="en-US" sz="2799" dirty="0">
                <a:solidFill>
                  <a:prstClr val="black"/>
                </a:solidFill>
              </a:rPr>
              <a:t>Slim, Lightweight, Eyeglasses like, Low cost</a:t>
            </a:r>
          </a:p>
          <a:p>
            <a:pPr marL="285664" indent="-285664" defTabSz="914126">
              <a:buFont typeface="Arial" panose="020B0604020202020204" pitchFamily="34" charset="0"/>
              <a:buChar char="•"/>
              <a:defRPr/>
            </a:pPr>
            <a:r>
              <a:rPr lang="en-US" sz="2799" dirty="0">
                <a:solidFill>
                  <a:prstClr val="black"/>
                </a:solidFill>
              </a:rPr>
              <a:t>Smart glasses will be platform for AI</a:t>
            </a:r>
          </a:p>
          <a:p>
            <a:pPr marL="285664" indent="-285664" defTabSz="914126">
              <a:buFont typeface="Arial" panose="020B0604020202020204" pitchFamily="34" charset="0"/>
              <a:buChar char="•"/>
              <a:defRPr/>
            </a:pPr>
            <a:r>
              <a:rPr lang="en-US" sz="2799" dirty="0">
                <a:solidFill>
                  <a:prstClr val="black"/>
                </a:solidFill>
              </a:rPr>
              <a:t>XR Smart glasses enable AI and hand free</a:t>
            </a:r>
          </a:p>
          <a:p>
            <a:pPr marL="285664" indent="-285664" defTabSz="914126">
              <a:buFont typeface="Arial" panose="020B0604020202020204" pitchFamily="34" charset="0"/>
              <a:buChar char="•"/>
              <a:defRPr/>
            </a:pPr>
            <a:r>
              <a:rPr lang="en-US" sz="2799" dirty="0">
                <a:solidFill>
                  <a:prstClr val="black"/>
                </a:solidFill>
              </a:rPr>
              <a:t>Apple-IOS, Google-Android XR, Meta-Horizon, Huawei-Harmony</a:t>
            </a:r>
          </a:p>
          <a:p>
            <a:pPr marL="285664" indent="-285664" defTabSz="914126">
              <a:buFont typeface="Arial" panose="020B0604020202020204" pitchFamily="34" charset="0"/>
              <a:buChar char="•"/>
              <a:defRPr/>
            </a:pPr>
            <a:r>
              <a:rPr lang="en-US" sz="2799" dirty="0">
                <a:solidFill>
                  <a:prstClr val="black"/>
                </a:solidFill>
              </a:rPr>
              <a:t>2027-2028 Meta, Samsung, Apple launch XR smart glasses </a:t>
            </a:r>
          </a:p>
          <a:p>
            <a:pPr marL="285664" indent="-285664" defTabSz="914126">
              <a:buFont typeface="Arial" panose="020B0604020202020204" pitchFamily="34" charset="0"/>
              <a:buChar char="•"/>
              <a:defRPr/>
            </a:pPr>
            <a:r>
              <a:rPr lang="en-US" sz="2799" dirty="0">
                <a:solidFill>
                  <a:prstClr val="black"/>
                </a:solidFill>
              </a:rPr>
              <a:t>2029-2030 2</a:t>
            </a:r>
            <a:r>
              <a:rPr lang="en-US" sz="2799" baseline="30000" dirty="0">
                <a:solidFill>
                  <a:prstClr val="black"/>
                </a:solidFill>
              </a:rPr>
              <a:t>nd</a:t>
            </a:r>
            <a:r>
              <a:rPr lang="en-US" sz="2799" dirty="0">
                <a:solidFill>
                  <a:prstClr val="black"/>
                </a:solidFill>
              </a:rPr>
              <a:t> generation XR smart glasses</a:t>
            </a:r>
          </a:p>
          <a:p>
            <a:pPr marL="285664" indent="-285664" defTabSz="914126">
              <a:buFont typeface="Arial" panose="020B0604020202020204" pitchFamily="34" charset="0"/>
              <a:buChar char="•"/>
              <a:defRPr/>
            </a:pPr>
            <a:r>
              <a:rPr lang="en-US" sz="2799" dirty="0">
                <a:solidFill>
                  <a:prstClr val="black"/>
                </a:solidFill>
              </a:rPr>
              <a:t>The smart glasses will be the next big thing to replace smartphone</a:t>
            </a:r>
          </a:p>
          <a:p>
            <a:pPr marL="285664" indent="-285664" defTabSz="914126">
              <a:buFont typeface="Arial" panose="020B0604020202020204" pitchFamily="34" charset="0"/>
              <a:buChar char="•"/>
              <a:defRPr/>
            </a:pPr>
            <a:r>
              <a:rPr lang="en-US" altLang="zh-TW" sz="2799" dirty="0">
                <a:solidFill>
                  <a:prstClr val="black"/>
                </a:solidFill>
              </a:rPr>
              <a:t>Some are happy and some are sad  </a:t>
            </a:r>
            <a:r>
              <a:rPr lang="zh-TW" altLang="en-US" sz="2799" dirty="0">
                <a:solidFill>
                  <a:prstClr val="black"/>
                </a:solidFill>
                <a:latin typeface="Monotype Corsiva" panose="03010101010201010101" pitchFamily="66" charset="0"/>
              </a:rPr>
              <a:t>幾家歡樂</a:t>
            </a:r>
            <a:r>
              <a:rPr lang="en-US" altLang="zh-TW" sz="2799" dirty="0">
                <a:solidFill>
                  <a:prstClr val="black"/>
                </a:solidFill>
                <a:latin typeface="Monotype Corsiva" panose="03010101010201010101" pitchFamily="66" charset="0"/>
              </a:rPr>
              <a:t>, </a:t>
            </a:r>
            <a:r>
              <a:rPr lang="zh-TW" altLang="en-US" sz="2799" dirty="0">
                <a:solidFill>
                  <a:prstClr val="black"/>
                </a:solidFill>
                <a:latin typeface="Monotype Corsiva" panose="03010101010201010101" pitchFamily="66" charset="0"/>
              </a:rPr>
              <a:t>幾家愁</a:t>
            </a:r>
            <a:endParaRPr lang="en-US" sz="2799" dirty="0">
              <a:solidFill>
                <a:prstClr val="black"/>
              </a:solidFill>
              <a:latin typeface="Monotype Corsiva" panose="03010101010201010101" pitchFamily="66" charset="0"/>
            </a:endParaRPr>
          </a:p>
        </p:txBody>
      </p:sp>
    </p:spTree>
    <p:extLst>
      <p:ext uri="{BB962C8B-B14F-4D97-AF65-F5344CB8AC3E}">
        <p14:creationId xmlns="" xmlns:p14="http://schemas.microsoft.com/office/powerpoint/2010/main" val="33844389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6C6A3DC3-BE51-47EA-7E93-4583941925D6}"/>
              </a:ext>
            </a:extLst>
          </p:cNvPr>
          <p:cNvSpPr>
            <a:spLocks noGrp="1"/>
          </p:cNvSpPr>
          <p:nvPr>
            <p:ph type="sldNum" sz="quarter" idx="12"/>
          </p:nvPr>
        </p:nvSpPr>
        <p:spPr/>
        <p:txBody>
          <a:bodyPr/>
          <a:lstStyle/>
          <a:p>
            <a:fld id="{73DA0BB7-265A-403C-9275-D587AB510EDC}" type="slidenum">
              <a:rPr lang="zh-TW" altLang="en-US" smtClean="0"/>
              <a:pPr/>
              <a:t>44</a:t>
            </a:fld>
            <a:endParaRPr lang="zh-TW" altLang="en-US"/>
          </a:p>
        </p:txBody>
      </p:sp>
      <p:pic>
        <p:nvPicPr>
          <p:cNvPr id="5" name="Picture 4">
            <a:extLst>
              <a:ext uri="{FF2B5EF4-FFF2-40B4-BE49-F238E27FC236}">
                <a16:creationId xmlns="" xmlns:a16="http://schemas.microsoft.com/office/drawing/2014/main" id="{9B9D70FD-A138-1D89-3722-D333318887C1}"/>
              </a:ext>
            </a:extLst>
          </p:cNvPr>
          <p:cNvPicPr>
            <a:picLocks noChangeAspect="1"/>
          </p:cNvPicPr>
          <p:nvPr/>
        </p:nvPicPr>
        <p:blipFill>
          <a:blip r:embed="rId2" cstate="email"/>
          <a:stretch>
            <a:fillRect/>
          </a:stretch>
        </p:blipFill>
        <p:spPr>
          <a:xfrm>
            <a:off x="2312157" y="1783514"/>
            <a:ext cx="7939279" cy="4210158"/>
          </a:xfrm>
          <a:prstGeom prst="rect">
            <a:avLst/>
          </a:prstGeom>
        </p:spPr>
      </p:pic>
      <p:sp>
        <p:nvSpPr>
          <p:cNvPr id="6" name="TextBox 5">
            <a:extLst>
              <a:ext uri="{FF2B5EF4-FFF2-40B4-BE49-F238E27FC236}">
                <a16:creationId xmlns="" xmlns:a16="http://schemas.microsoft.com/office/drawing/2014/main" id="{1042BFA4-BCFF-A8AF-8701-C9CF066DA7CE}"/>
              </a:ext>
            </a:extLst>
          </p:cNvPr>
          <p:cNvSpPr txBox="1"/>
          <p:nvPr/>
        </p:nvSpPr>
        <p:spPr>
          <a:xfrm>
            <a:off x="1200433" y="280183"/>
            <a:ext cx="8426531" cy="646353"/>
          </a:xfrm>
          <a:prstGeom prst="rect">
            <a:avLst/>
          </a:prstGeom>
          <a:noFill/>
        </p:spPr>
        <p:txBody>
          <a:bodyPr wrap="none" rtlCol="0">
            <a:spAutoFit/>
          </a:bodyPr>
          <a:lstStyle/>
          <a:p>
            <a:r>
              <a:rPr lang="en-US" altLang="zh-TW" sz="3599" dirty="0">
                <a:solidFill>
                  <a:srgbClr val="FF0000"/>
                </a:solidFill>
              </a:rPr>
              <a:t>Kinko has all AR Smart Glasses  technologies</a:t>
            </a:r>
            <a:endParaRPr lang="zh-TW" altLang="en-US" sz="3599" dirty="0">
              <a:solidFill>
                <a:srgbClr val="FF0000"/>
              </a:solidFill>
            </a:endParaRPr>
          </a:p>
        </p:txBody>
      </p:sp>
      <p:sp>
        <p:nvSpPr>
          <p:cNvPr id="4" name="Star: 5 Points 3">
            <a:extLst>
              <a:ext uri="{FF2B5EF4-FFF2-40B4-BE49-F238E27FC236}">
                <a16:creationId xmlns="" xmlns:a16="http://schemas.microsoft.com/office/drawing/2014/main" id="{A0AA7B18-9A17-F63F-427B-D10DC5D1E51C}"/>
              </a:ext>
            </a:extLst>
          </p:cNvPr>
          <p:cNvSpPr/>
          <p:nvPr/>
        </p:nvSpPr>
        <p:spPr bwMode="auto">
          <a:xfrm>
            <a:off x="4727550" y="2279700"/>
            <a:ext cx="914069" cy="1198364"/>
          </a:xfrm>
          <a:prstGeom prst="star5">
            <a:avLst/>
          </a:prstGeom>
          <a:noFill/>
          <a:ln w="9525">
            <a:noFill/>
            <a:miter lim="800000"/>
            <a:headEnd/>
            <a:tailEnd/>
          </a:ln>
          <a:effectLst/>
        </p:spPr>
        <p:txBody>
          <a:bodyPr vert="horz" wrap="square" lIns="91419" tIns="45709" rIns="91419" bIns="45709" numCol="1" rtlCol="0" anchor="ctr" anchorCtr="0" compatLnSpc="1">
            <a:prstTxWarp prst="textNoShape">
              <a:avLst/>
            </a:prstTxWarp>
            <a:spAutoFit/>
          </a:bodyPr>
          <a:lstStyle/>
          <a:p>
            <a:pPr algn="ctr" defTabSz="914217" fontAlgn="base">
              <a:spcBef>
                <a:spcPts val="500"/>
              </a:spcBef>
              <a:spcAft>
                <a:spcPct val="0"/>
              </a:spcAft>
            </a:pPr>
            <a:endParaRPr lang="zh-TW" altLang="en-US" sz="2400" b="1" dirty="0">
              <a:latin typeface="微軟正黑體" pitchFamily="34" charset="-120"/>
              <a:ea typeface="微軟正黑體" pitchFamily="34" charset="-120"/>
            </a:endParaRPr>
          </a:p>
        </p:txBody>
      </p:sp>
      <p:sp>
        <p:nvSpPr>
          <p:cNvPr id="7" name="Star: 5 Points 6">
            <a:extLst>
              <a:ext uri="{FF2B5EF4-FFF2-40B4-BE49-F238E27FC236}">
                <a16:creationId xmlns="" xmlns:a16="http://schemas.microsoft.com/office/drawing/2014/main" id="{79C3DBC2-A8FE-7AEC-5EAD-6EDEA91CAA08}"/>
              </a:ext>
            </a:extLst>
          </p:cNvPr>
          <p:cNvSpPr/>
          <p:nvPr/>
        </p:nvSpPr>
        <p:spPr bwMode="auto">
          <a:xfrm>
            <a:off x="696559" y="-44285"/>
            <a:ext cx="431892" cy="1198364"/>
          </a:xfrm>
          <a:prstGeom prst="star5">
            <a:avLst/>
          </a:prstGeom>
          <a:solidFill>
            <a:srgbClr val="FF0000"/>
          </a:solidFill>
          <a:ln w="9525">
            <a:noFill/>
            <a:miter lim="800000"/>
            <a:headEnd/>
            <a:tailEnd/>
          </a:ln>
          <a:effectLst/>
        </p:spPr>
        <p:txBody>
          <a:bodyPr vert="horz" wrap="square" lIns="91419" tIns="45709" rIns="91419" bIns="45709" numCol="1" rtlCol="0" anchor="ctr" anchorCtr="0" compatLnSpc="1">
            <a:prstTxWarp prst="textNoShape">
              <a:avLst/>
            </a:prstTxWarp>
            <a:spAutoFit/>
          </a:bodyPr>
          <a:lstStyle/>
          <a:p>
            <a:pPr algn="ctr" defTabSz="914217" fontAlgn="base">
              <a:spcBef>
                <a:spcPts val="500"/>
              </a:spcBef>
              <a:spcAft>
                <a:spcPct val="0"/>
              </a:spcAft>
            </a:pPr>
            <a:endParaRPr lang="zh-TW" altLang="en-US" sz="2400" b="1" dirty="0">
              <a:latin typeface="微軟正黑體" pitchFamily="34" charset="-120"/>
              <a:ea typeface="微軟正黑體" pitchFamily="34" charset="-120"/>
            </a:endParaRPr>
          </a:p>
        </p:txBody>
      </p:sp>
      <p:sp>
        <p:nvSpPr>
          <p:cNvPr id="8" name="Star: 5 Points 7">
            <a:extLst>
              <a:ext uri="{FF2B5EF4-FFF2-40B4-BE49-F238E27FC236}">
                <a16:creationId xmlns="" xmlns:a16="http://schemas.microsoft.com/office/drawing/2014/main" id="{08D689CD-058B-88D7-FE1A-F72EFDF414FF}"/>
              </a:ext>
            </a:extLst>
          </p:cNvPr>
          <p:cNvSpPr/>
          <p:nvPr/>
        </p:nvSpPr>
        <p:spPr bwMode="auto">
          <a:xfrm>
            <a:off x="2391099" y="550470"/>
            <a:ext cx="431892" cy="1198364"/>
          </a:xfrm>
          <a:prstGeom prst="star5">
            <a:avLst/>
          </a:prstGeom>
          <a:solidFill>
            <a:srgbClr val="FF0000"/>
          </a:solidFill>
          <a:ln w="9525">
            <a:noFill/>
            <a:miter lim="800000"/>
            <a:headEnd/>
            <a:tailEnd/>
          </a:ln>
          <a:effectLst/>
        </p:spPr>
        <p:txBody>
          <a:bodyPr vert="horz" wrap="square" lIns="91419" tIns="45709" rIns="91419" bIns="45709" numCol="1" rtlCol="0" anchor="ctr" anchorCtr="0" compatLnSpc="1">
            <a:prstTxWarp prst="textNoShape">
              <a:avLst/>
            </a:prstTxWarp>
            <a:spAutoFit/>
          </a:bodyPr>
          <a:lstStyle/>
          <a:p>
            <a:pPr algn="ctr" defTabSz="914217" fontAlgn="base">
              <a:spcBef>
                <a:spcPts val="500"/>
              </a:spcBef>
              <a:spcAft>
                <a:spcPct val="0"/>
              </a:spcAft>
            </a:pPr>
            <a:endParaRPr lang="zh-TW" altLang="en-US" sz="2400" b="1" dirty="0">
              <a:latin typeface="微軟正黑體" pitchFamily="34" charset="-120"/>
              <a:ea typeface="微軟正黑體" pitchFamily="34" charset="-120"/>
            </a:endParaRPr>
          </a:p>
        </p:txBody>
      </p:sp>
      <p:sp>
        <p:nvSpPr>
          <p:cNvPr id="9" name="TextBox 8">
            <a:extLst>
              <a:ext uri="{FF2B5EF4-FFF2-40B4-BE49-F238E27FC236}">
                <a16:creationId xmlns="" xmlns:a16="http://schemas.microsoft.com/office/drawing/2014/main" id="{A79C5A93-FDBA-4400-AF48-0B4C38E70A16}"/>
              </a:ext>
            </a:extLst>
          </p:cNvPr>
          <p:cNvSpPr txBox="1"/>
          <p:nvPr/>
        </p:nvSpPr>
        <p:spPr>
          <a:xfrm>
            <a:off x="2818223" y="851936"/>
            <a:ext cx="6309831" cy="646331"/>
          </a:xfrm>
          <a:prstGeom prst="rect">
            <a:avLst/>
          </a:prstGeom>
          <a:noFill/>
        </p:spPr>
        <p:txBody>
          <a:bodyPr wrap="none" rtlCol="0">
            <a:spAutoFit/>
          </a:bodyPr>
          <a:lstStyle/>
          <a:p>
            <a:r>
              <a:rPr lang="en-US" altLang="zh-TW" sz="3599" dirty="0">
                <a:solidFill>
                  <a:srgbClr val="FF0000"/>
                </a:solidFill>
              </a:rPr>
              <a:t>Everything made in Taiwan (MIT)</a:t>
            </a:r>
            <a:endParaRPr lang="zh-TW" altLang="en-US" sz="3599" dirty="0">
              <a:solidFill>
                <a:srgbClr val="FF0000"/>
              </a:solidFill>
            </a:endParaRPr>
          </a:p>
        </p:txBody>
      </p:sp>
      <p:sp>
        <p:nvSpPr>
          <p:cNvPr id="10" name="Star: 5 Points 9">
            <a:extLst>
              <a:ext uri="{FF2B5EF4-FFF2-40B4-BE49-F238E27FC236}">
                <a16:creationId xmlns="" xmlns:a16="http://schemas.microsoft.com/office/drawing/2014/main" id="{5BE714FD-7C24-CD15-B3A2-919036303A96}"/>
              </a:ext>
            </a:extLst>
          </p:cNvPr>
          <p:cNvSpPr/>
          <p:nvPr/>
        </p:nvSpPr>
        <p:spPr bwMode="auto">
          <a:xfrm>
            <a:off x="8984089" y="542888"/>
            <a:ext cx="431892" cy="1198364"/>
          </a:xfrm>
          <a:prstGeom prst="star5">
            <a:avLst/>
          </a:prstGeom>
          <a:solidFill>
            <a:srgbClr val="FF0000"/>
          </a:solidFill>
          <a:ln w="9525">
            <a:noFill/>
            <a:miter lim="800000"/>
            <a:headEnd/>
            <a:tailEnd/>
          </a:ln>
          <a:effectLst/>
        </p:spPr>
        <p:txBody>
          <a:bodyPr vert="horz" wrap="square" lIns="91419" tIns="45709" rIns="91419" bIns="45709" numCol="1" rtlCol="0" anchor="ctr" anchorCtr="0" compatLnSpc="1">
            <a:prstTxWarp prst="textNoShape">
              <a:avLst/>
            </a:prstTxWarp>
            <a:spAutoFit/>
          </a:bodyPr>
          <a:lstStyle/>
          <a:p>
            <a:pPr algn="ctr" defTabSz="914217" fontAlgn="base">
              <a:spcBef>
                <a:spcPts val="500"/>
              </a:spcBef>
              <a:spcAft>
                <a:spcPct val="0"/>
              </a:spcAft>
            </a:pPr>
            <a:endParaRPr lang="zh-TW" altLang="en-US" sz="2400" b="1" dirty="0">
              <a:latin typeface="微軟正黑體" pitchFamily="34" charset="-120"/>
              <a:ea typeface="微軟正黑體" pitchFamily="34" charset="-120"/>
            </a:endParaRPr>
          </a:p>
        </p:txBody>
      </p:sp>
      <p:sp>
        <p:nvSpPr>
          <p:cNvPr id="11" name="Star: 5 Points 10">
            <a:extLst>
              <a:ext uri="{FF2B5EF4-FFF2-40B4-BE49-F238E27FC236}">
                <a16:creationId xmlns="" xmlns:a16="http://schemas.microsoft.com/office/drawing/2014/main" id="{4F534169-DCB3-C87E-B232-89022C1641EE}"/>
              </a:ext>
            </a:extLst>
          </p:cNvPr>
          <p:cNvSpPr/>
          <p:nvPr/>
        </p:nvSpPr>
        <p:spPr bwMode="auto">
          <a:xfrm>
            <a:off x="10157210" y="4166"/>
            <a:ext cx="431892" cy="1198364"/>
          </a:xfrm>
          <a:prstGeom prst="star5">
            <a:avLst/>
          </a:prstGeom>
          <a:solidFill>
            <a:srgbClr val="FF0000"/>
          </a:solidFill>
          <a:ln w="9525">
            <a:noFill/>
            <a:miter lim="800000"/>
            <a:headEnd/>
            <a:tailEnd/>
          </a:ln>
          <a:effectLst/>
        </p:spPr>
        <p:txBody>
          <a:bodyPr vert="horz" wrap="square" lIns="91419" tIns="45709" rIns="91419" bIns="45709" numCol="1" rtlCol="0" anchor="ctr" anchorCtr="0" compatLnSpc="1">
            <a:prstTxWarp prst="textNoShape">
              <a:avLst/>
            </a:prstTxWarp>
            <a:spAutoFit/>
          </a:bodyPr>
          <a:lstStyle/>
          <a:p>
            <a:pPr algn="ctr" defTabSz="914217" fontAlgn="base">
              <a:spcBef>
                <a:spcPts val="500"/>
              </a:spcBef>
              <a:spcAft>
                <a:spcPct val="0"/>
              </a:spcAft>
            </a:pPr>
            <a:endParaRPr lang="zh-TW" altLang="en-US" sz="2400" b="1" dirty="0">
              <a:latin typeface="微軟正黑體" pitchFamily="34" charset="-120"/>
              <a:ea typeface="微軟正黑體" pitchFamily="34" charset="-120"/>
            </a:endParaRPr>
          </a:p>
        </p:txBody>
      </p:sp>
    </p:spTree>
    <p:extLst>
      <p:ext uri="{BB962C8B-B14F-4D97-AF65-F5344CB8AC3E}">
        <p14:creationId xmlns="" xmlns:p14="http://schemas.microsoft.com/office/powerpoint/2010/main" val="320449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anim calcmode="lin" valueType="num">
                                      <p:cBhvr>
                                        <p:cTn id="15" dur="2000" fill="hold"/>
                                        <p:tgtEl>
                                          <p:spTgt spid="9"/>
                                        </p:tgtEl>
                                        <p:attrNameLst>
                                          <p:attrName>ppt_w</p:attrName>
                                        </p:attrNameLst>
                                      </p:cBhvr>
                                      <p:tavLst>
                                        <p:tav tm="0" fmla="#ppt_w*sin(2.5*pi*$)">
                                          <p:val>
                                            <p:fltVal val="0"/>
                                          </p:val>
                                        </p:tav>
                                        <p:tav tm="100000">
                                          <p:val>
                                            <p:fltVal val="1"/>
                                          </p:val>
                                        </p:tav>
                                      </p:tavLst>
                                    </p:anim>
                                    <p:anim calcmode="lin" valueType="num">
                                      <p:cBhvr>
                                        <p:cTn id="16"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en-US" altLang="zh-TW" sz="5399" b="1" dirty="0">
                <a:latin typeface="微軟正黑體" pitchFamily="34" charset="-120"/>
                <a:ea typeface="微軟正黑體" pitchFamily="34" charset="-120"/>
              </a:rPr>
              <a:t>Thank</a:t>
            </a:r>
            <a:r>
              <a:rPr lang="zh-TW" altLang="en-US" sz="5399" b="1" dirty="0">
                <a:latin typeface="微軟正黑體" pitchFamily="34" charset="-120"/>
                <a:ea typeface="微軟正黑體" pitchFamily="34" charset="-120"/>
              </a:rPr>
              <a:t> </a:t>
            </a:r>
            <a:r>
              <a:rPr lang="en-US" altLang="zh-TW" sz="5399" b="1" dirty="0">
                <a:latin typeface="微軟正黑體" pitchFamily="34" charset="-120"/>
                <a:ea typeface="微軟正黑體" pitchFamily="34" charset="-120"/>
              </a:rPr>
              <a:t>You</a:t>
            </a:r>
            <a:br>
              <a:rPr lang="en-US" altLang="zh-TW" sz="5399" b="1" dirty="0">
                <a:latin typeface="微軟正黑體" pitchFamily="34" charset="-120"/>
                <a:ea typeface="微軟正黑體" pitchFamily="34" charset="-120"/>
              </a:rPr>
            </a:br>
            <a:r>
              <a:rPr lang="en-US" altLang="zh-TW" sz="2000" b="1" dirty="0">
                <a:latin typeface="微軟正黑體" pitchFamily="34" charset="-120"/>
                <a:ea typeface="微軟正黑體" pitchFamily="34" charset="-120"/>
              </a:rPr>
              <a:t>Angus.wu@kinko-optical.com</a:t>
            </a:r>
            <a:endParaRPr lang="zh-TW" altLang="en-US" sz="2000" b="1" dirty="0">
              <a:latin typeface="微軟正黑體" pitchFamily="34" charset="-120"/>
              <a:ea typeface="微軟正黑體" pitchFamily="34" charset="-120"/>
            </a:endParaRPr>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pPr/>
              <a:t>45</a:t>
            </a:fld>
            <a:endParaRPr lang="zh-TW" altLang="en-US"/>
          </a:p>
        </p:txBody>
      </p:sp>
    </p:spTree>
    <p:extLst>
      <p:ext uri="{BB962C8B-B14F-4D97-AF65-F5344CB8AC3E}">
        <p14:creationId xmlns="" xmlns:p14="http://schemas.microsoft.com/office/powerpoint/2010/main" val="768605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3311" y="188684"/>
            <a:ext cx="10727402" cy="720247"/>
          </a:xfrm>
        </p:spPr>
        <p:txBody>
          <a:bodyPr>
            <a:noAutofit/>
          </a:bodyPr>
          <a:lstStyle/>
          <a:p>
            <a:r>
              <a:rPr lang="zh-TW" altLang="en-US" sz="3600" b="1" dirty="0"/>
              <a:t>營運成果</a:t>
            </a:r>
            <a:r>
              <a:rPr lang="en-US" altLang="zh-TW" sz="3600" b="1" dirty="0"/>
              <a:t>(</a:t>
            </a:r>
            <a:r>
              <a:rPr lang="zh-TW" altLang="en-US" sz="3600" b="1" dirty="0"/>
              <a:t>年度比較</a:t>
            </a:r>
            <a:r>
              <a:rPr lang="en-US" altLang="zh-TW" sz="3600" b="1" dirty="0"/>
              <a:t>)</a:t>
            </a:r>
            <a:endParaRPr lang="en-US" altLang="zh-TW" sz="3600" b="1" dirty="0">
              <a:latin typeface="+mn-lt"/>
            </a:endParaRP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pPr/>
              <a:t>4</a:t>
            </a:fld>
            <a:endParaRPr lang="zh-TW" altLang="en-US"/>
          </a:p>
        </p:txBody>
      </p:sp>
      <p:pic>
        <p:nvPicPr>
          <p:cNvPr id="6" name="圖片 5"/>
          <p:cNvPicPr>
            <a:picLocks noChangeAspect="1"/>
          </p:cNvPicPr>
          <p:nvPr/>
        </p:nvPicPr>
        <p:blipFill rotWithShape="1">
          <a:blip r:embed="rId2" cstate="email"/>
          <a:srcRect/>
          <a:stretch/>
        </p:blipFill>
        <p:spPr>
          <a:xfrm>
            <a:off x="838622" y="908931"/>
            <a:ext cx="10729191" cy="5572188"/>
          </a:xfrm>
          <a:prstGeom prst="rect">
            <a:avLst/>
          </a:prstGeom>
        </p:spPr>
      </p:pic>
    </p:spTree>
    <p:extLst>
      <p:ext uri="{BB962C8B-B14F-4D97-AF65-F5344CB8AC3E}">
        <p14:creationId xmlns="" xmlns:p14="http://schemas.microsoft.com/office/powerpoint/2010/main" val="1280081200"/>
      </p:ext>
    </p:extLst>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zh-TW" altLang="en-US" sz="3600" dirty="0"/>
              <a:t>營業毛利率</a:t>
            </a: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pPr/>
              <a:t>5</a:t>
            </a:fld>
            <a:endParaRPr lang="zh-TW" altLang="en-US"/>
          </a:p>
        </p:txBody>
      </p:sp>
      <p:sp>
        <p:nvSpPr>
          <p:cNvPr id="7" name="文字方塊 6"/>
          <p:cNvSpPr txBox="1"/>
          <p:nvPr/>
        </p:nvSpPr>
        <p:spPr>
          <a:xfrm>
            <a:off x="10127654" y="1053530"/>
            <a:ext cx="1944216" cy="400110"/>
          </a:xfrm>
          <a:prstGeom prst="rect">
            <a:avLst/>
          </a:prstGeom>
          <a:noFill/>
        </p:spPr>
        <p:txBody>
          <a:bodyPr wrap="square" rtlCol="0">
            <a:spAutoFi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單位：</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000"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8" name="圖表 7"/>
          <p:cNvGraphicFramePr>
            <a:graphicFrameLocks/>
          </p:cNvGraphicFramePr>
          <p:nvPr/>
        </p:nvGraphicFramePr>
        <p:xfrm>
          <a:off x="626284" y="1439368"/>
          <a:ext cx="10941530" cy="465472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 xmlns:p14="http://schemas.microsoft.com/office/powerpoint/2010/main" val="1347680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zh-TW" altLang="en-US" sz="3600" dirty="0"/>
              <a:t>營業收入</a:t>
            </a: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pPr/>
              <a:t>6</a:t>
            </a:fld>
            <a:endParaRPr lang="zh-TW" altLang="en-US"/>
          </a:p>
        </p:txBody>
      </p:sp>
      <p:sp>
        <p:nvSpPr>
          <p:cNvPr id="7" name="文字方塊 6"/>
          <p:cNvSpPr txBox="1"/>
          <p:nvPr/>
        </p:nvSpPr>
        <p:spPr>
          <a:xfrm>
            <a:off x="9407574" y="1053530"/>
            <a:ext cx="2160240" cy="369332"/>
          </a:xfrm>
          <a:prstGeom prst="rect">
            <a:avLst/>
          </a:prstGeom>
          <a:noFill/>
        </p:spPr>
        <p:txBody>
          <a:bodyPr wrap="square" rtlCol="0">
            <a:spAutoFit/>
          </a:bodyPr>
          <a:lstStyle/>
          <a:p>
            <a:r>
              <a:rPr lang="zh-TW" altLang="en-US" sz="1800" dirty="0">
                <a:latin typeface="標楷體" panose="03000509000000000000" pitchFamily="65" charset="-120"/>
                <a:ea typeface="標楷體" panose="03000509000000000000" pitchFamily="65" charset="-120"/>
              </a:rPr>
              <a:t>單位：新台幣千元</a:t>
            </a:r>
          </a:p>
        </p:txBody>
      </p:sp>
      <p:pic>
        <p:nvPicPr>
          <p:cNvPr id="3" name="Picture 3"/>
          <p:cNvPicPr>
            <a:picLocks noGrp="1" noChangeAspect="1" noChangeArrowheads="1"/>
          </p:cNvPicPr>
          <p:nvPr>
            <p:ph idx="1"/>
          </p:nvPr>
        </p:nvPicPr>
        <p:blipFill>
          <a:blip r:embed="rId2" cstate="email"/>
          <a:srcRect/>
          <a:stretch>
            <a:fillRect/>
          </a:stretch>
        </p:blipFill>
        <p:spPr bwMode="auto">
          <a:xfrm>
            <a:off x="1486694" y="1422862"/>
            <a:ext cx="8640960" cy="4986251"/>
          </a:xfrm>
          <a:prstGeom prst="rect">
            <a:avLst/>
          </a:prstGeom>
          <a:noFill/>
          <a:ln w="9525">
            <a:noFill/>
            <a:miter lim="800000"/>
            <a:headEnd/>
            <a:tailEnd/>
          </a:ln>
        </p:spPr>
      </p:pic>
    </p:spTree>
    <p:extLst>
      <p:ext uri="{BB962C8B-B14F-4D97-AF65-F5344CB8AC3E}">
        <p14:creationId xmlns="" xmlns:p14="http://schemas.microsoft.com/office/powerpoint/2010/main" val="8954065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82638" y="189434"/>
            <a:ext cx="6984776" cy="936104"/>
          </a:xfrm>
        </p:spPr>
        <p:txBody>
          <a:bodyPr>
            <a:normAutofit fontScale="90000"/>
          </a:bodyPr>
          <a:lstStyle/>
          <a:p>
            <a:r>
              <a:rPr lang="zh-TW" altLang="en-US" dirty="0"/>
              <a:t>產品別主要營業收入及占比</a:t>
            </a: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pPr/>
              <a:t>7</a:t>
            </a:fld>
            <a:endParaRPr lang="zh-TW" altLang="en-US"/>
          </a:p>
        </p:txBody>
      </p:sp>
      <p:pic>
        <p:nvPicPr>
          <p:cNvPr id="8" name="圖片 7">
            <a:extLst>
              <a:ext uri="{FF2B5EF4-FFF2-40B4-BE49-F238E27FC236}">
                <a16:creationId xmlns="" xmlns:a16="http://schemas.microsoft.com/office/drawing/2014/main" id="{FE5791F8-039C-379E-99E5-0421FBF7A0EF}"/>
              </a:ext>
            </a:extLst>
          </p:cNvPr>
          <p:cNvPicPr>
            <a:picLocks noChangeAspect="1"/>
          </p:cNvPicPr>
          <p:nvPr/>
        </p:nvPicPr>
        <p:blipFill>
          <a:blip r:embed="rId3" cstate="email"/>
          <a:srcRect/>
          <a:stretch>
            <a:fillRect/>
          </a:stretch>
        </p:blipFill>
        <p:spPr>
          <a:xfrm>
            <a:off x="1342678" y="1485578"/>
            <a:ext cx="4198988" cy="4212868"/>
          </a:xfrm>
          <a:prstGeom prst="rect">
            <a:avLst/>
          </a:prstGeom>
        </p:spPr>
      </p:pic>
      <p:pic>
        <p:nvPicPr>
          <p:cNvPr id="1026" name="Picture 2"/>
          <p:cNvPicPr>
            <a:picLocks noChangeAspect="1" noChangeArrowheads="1"/>
          </p:cNvPicPr>
          <p:nvPr/>
        </p:nvPicPr>
        <p:blipFill>
          <a:blip r:embed="rId4" cstate="email"/>
          <a:srcRect/>
          <a:stretch>
            <a:fillRect/>
          </a:stretch>
        </p:blipFill>
        <p:spPr bwMode="auto">
          <a:xfrm>
            <a:off x="2494806" y="5721745"/>
            <a:ext cx="7128792" cy="525291"/>
          </a:xfrm>
          <a:prstGeom prst="rect">
            <a:avLst/>
          </a:prstGeom>
          <a:noFill/>
          <a:ln w="9525">
            <a:noFill/>
            <a:miter lim="800000"/>
            <a:headEnd/>
            <a:tailEnd/>
          </a:ln>
        </p:spPr>
      </p:pic>
      <p:sp>
        <p:nvSpPr>
          <p:cNvPr id="9" name="文字方塊 8"/>
          <p:cNvSpPr txBox="1"/>
          <p:nvPr/>
        </p:nvSpPr>
        <p:spPr>
          <a:xfrm>
            <a:off x="9312590" y="1125538"/>
            <a:ext cx="2520280" cy="338554"/>
          </a:xfrm>
          <a:prstGeom prst="rect">
            <a:avLst/>
          </a:prstGeom>
          <a:noFill/>
        </p:spPr>
        <p:txBody>
          <a:bodyPr wrap="square" rtlCol="0">
            <a:spAutoFit/>
          </a:bodyPr>
          <a:lstStyle/>
          <a:p>
            <a:r>
              <a:rPr lang="zh-TW" altLang="en-US" sz="1600" dirty="0">
                <a:latin typeface="標楷體" panose="03000509000000000000" pitchFamily="65" charset="-120"/>
                <a:ea typeface="標楷體" panose="03000509000000000000" pitchFamily="65" charset="-120"/>
              </a:rPr>
              <a:t>單位：新台幣千元</a:t>
            </a:r>
            <a:r>
              <a:rPr lang="zh-TW" altLang="en-US" sz="1600" dirty="0">
                <a:latin typeface="微軟正黑體" pitchFamily="34" charset="-120"/>
                <a:ea typeface="微軟正黑體" pitchFamily="34" charset="-120"/>
              </a:rPr>
              <a:t>；</a:t>
            </a:r>
            <a:r>
              <a:rPr lang="en-US" altLang="zh-TW" sz="1600" dirty="0">
                <a:latin typeface="微軟正黑體" pitchFamily="34" charset="-120"/>
                <a:ea typeface="微軟正黑體" pitchFamily="34" charset="-120"/>
              </a:rPr>
              <a:t>%</a:t>
            </a:r>
            <a:endParaRPr lang="zh-TW" altLang="en-US" sz="1600" dirty="0">
              <a:latin typeface="微軟正黑體" pitchFamily="34" charset="-120"/>
              <a:ea typeface="微軟正黑體" pitchFamily="34" charset="-120"/>
            </a:endParaRPr>
          </a:p>
        </p:txBody>
      </p:sp>
      <p:pic>
        <p:nvPicPr>
          <p:cNvPr id="3" name="Picture 2"/>
          <p:cNvPicPr>
            <a:picLocks noChangeAspect="1" noChangeArrowheads="1"/>
          </p:cNvPicPr>
          <p:nvPr/>
        </p:nvPicPr>
        <p:blipFill>
          <a:blip r:embed="rId5" cstate="email"/>
          <a:srcRect/>
          <a:stretch>
            <a:fillRect/>
          </a:stretch>
        </p:blipFill>
        <p:spPr bwMode="auto">
          <a:xfrm>
            <a:off x="6239222" y="1485578"/>
            <a:ext cx="4320480" cy="4274655"/>
          </a:xfrm>
          <a:prstGeom prst="rect">
            <a:avLst/>
          </a:prstGeom>
          <a:noFill/>
          <a:ln w="9525">
            <a:noFill/>
            <a:miter lim="800000"/>
            <a:headEnd/>
            <a:tailEnd/>
          </a:ln>
        </p:spPr>
      </p:pic>
    </p:spTree>
    <p:extLst>
      <p:ext uri="{BB962C8B-B14F-4D97-AF65-F5344CB8AC3E}">
        <p14:creationId xmlns="" xmlns:p14="http://schemas.microsoft.com/office/powerpoint/2010/main" val="1642717232"/>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0DF7D8D-2674-BBC6-8728-622B779B5DD6}"/>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xmlns="" id="{D86CC042-43F6-FE7F-820A-E5BC3A1F24F2}"/>
              </a:ext>
            </a:extLst>
          </p:cNvPr>
          <p:cNvSpPr>
            <a:spLocks noGrp="1"/>
          </p:cNvSpPr>
          <p:nvPr>
            <p:ph type="title"/>
          </p:nvPr>
        </p:nvSpPr>
        <p:spPr>
          <a:xfrm>
            <a:off x="623311" y="188684"/>
            <a:ext cx="8280207" cy="720247"/>
          </a:xfrm>
        </p:spPr>
        <p:txBody>
          <a:bodyPr>
            <a:noAutofit/>
          </a:bodyPr>
          <a:lstStyle/>
          <a:p>
            <a:r>
              <a:rPr lang="zh-TW" altLang="en-US" sz="3600" dirty="0"/>
              <a:t>未來發展項目</a:t>
            </a:r>
          </a:p>
        </p:txBody>
      </p:sp>
      <p:sp>
        <p:nvSpPr>
          <p:cNvPr id="4" name="投影片編號版面配置區 3">
            <a:extLst>
              <a:ext uri="{FF2B5EF4-FFF2-40B4-BE49-F238E27FC236}">
                <a16:creationId xmlns:a16="http://schemas.microsoft.com/office/drawing/2014/main" xmlns="" id="{A71A61E2-925B-A077-9211-0F8C4CABE31C}"/>
              </a:ext>
            </a:extLst>
          </p:cNvPr>
          <p:cNvSpPr>
            <a:spLocks noGrp="1"/>
          </p:cNvSpPr>
          <p:nvPr>
            <p:ph type="sldNum" sz="quarter" idx="12"/>
          </p:nvPr>
        </p:nvSpPr>
        <p:spPr/>
        <p:txBody>
          <a:bodyPr/>
          <a:lstStyle/>
          <a:p>
            <a:fld id="{73DA0BB7-265A-403C-9275-D587AB510EDC}" type="slidenum">
              <a:rPr lang="zh-TW" altLang="en-US" smtClean="0"/>
              <a:pPr/>
              <a:t>8</a:t>
            </a:fld>
            <a:endParaRPr lang="zh-TW" altLang="en-US"/>
          </a:p>
        </p:txBody>
      </p:sp>
      <p:sp>
        <p:nvSpPr>
          <p:cNvPr id="10" name="矩形 9">
            <a:extLst>
              <a:ext uri="{FF2B5EF4-FFF2-40B4-BE49-F238E27FC236}">
                <a16:creationId xmlns:a16="http://schemas.microsoft.com/office/drawing/2014/main" xmlns="" id="{BD0AB2DB-1E56-665A-3C27-21ACE6518338}"/>
              </a:ext>
            </a:extLst>
          </p:cNvPr>
          <p:cNvSpPr/>
          <p:nvPr/>
        </p:nvSpPr>
        <p:spPr>
          <a:xfrm>
            <a:off x="766614" y="1053530"/>
            <a:ext cx="10873208" cy="7682602"/>
          </a:xfrm>
          <a:prstGeom prst="rect">
            <a:avLst/>
          </a:prstGeom>
        </p:spPr>
        <p:txBody>
          <a:bodyPr wrap="square" lIns="79741" tIns="39871" rIns="79741" bIns="39871">
            <a:spAutoFit/>
          </a:bodyPr>
          <a:lstStyle/>
          <a:p>
            <a:pPr defTabSz="949304" fontAlgn="ctr">
              <a:defRPr/>
            </a:pP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1.</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持續發展可見光</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波長 </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350nm~750nm)</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應用的高階</a:t>
            </a:r>
            <a:r>
              <a:rPr lang="zh-TW" altLang="en-US" sz="2800" b="1" dirty="0" smtClean="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鏡頭</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endParaRPr>
          </a:p>
          <a:p>
            <a:pPr defTabSz="949304" fontAlgn="ctr">
              <a:defRPr/>
            </a:pP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物聯網鏡頭</a:t>
            </a:r>
          </a:p>
          <a:p>
            <a:pPr defTabSz="949304" fontAlgn="ctr">
              <a:defRPr/>
            </a:pP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*車載鏡頭</a:t>
            </a:r>
          </a:p>
          <a:p>
            <a:pPr defTabSz="949304" fontAlgn="ctr">
              <a:defRPr/>
            </a:pP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*無人機</a:t>
            </a:r>
            <a:r>
              <a:rPr lang="zh-TW" altLang="en-US" sz="2800" b="1" dirty="0" smtClean="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鏡頭</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endParaRPr>
          </a:p>
          <a:p>
            <a:pPr defTabSz="949304" fontAlgn="ctr">
              <a:defRPr/>
            </a:pP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endParaRPr>
          </a:p>
          <a:p>
            <a:pPr defTabSz="949304" fontAlgn="ctr">
              <a:defRPr/>
            </a:pP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2.</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持續擴大遠紅外線</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波長 </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8um ~ 14um)</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應用的鏡頭</a:t>
            </a:r>
          </a:p>
          <a:p>
            <a:pPr defTabSz="949304" fontAlgn="ctr">
              <a:defRPr/>
            </a:pP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*無人機鏡頭</a:t>
            </a:r>
          </a:p>
          <a:p>
            <a:pPr defTabSz="949304" fontAlgn="ctr">
              <a:defRPr/>
            </a:pP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*瞄具鏡頭</a:t>
            </a:r>
          </a:p>
          <a:p>
            <a:pPr defTabSz="949304" fontAlgn="ctr">
              <a:defRPr/>
            </a:pP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*車載鏡頭</a:t>
            </a:r>
          </a:p>
          <a:p>
            <a:pPr defTabSz="949304" fontAlgn="ctr">
              <a:defRPr/>
            </a:pP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*測溫鏡頭</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endParaRPr>
          </a:p>
          <a:p>
            <a:pPr defTabSz="949304" fontAlgn="ctr">
              <a:defRPr/>
            </a:pPr>
            <a:endParaRPr lang="zh-TW" altLang="en-US"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endParaRPr>
          </a:p>
          <a:p>
            <a:pPr defTabSz="949304" fontAlgn="ctr">
              <a:defRPr/>
            </a:pPr>
            <a:endParaRPr lang="zh-TW" altLang="en-US"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endParaRPr>
          </a:p>
          <a:p>
            <a:pPr defTabSz="949304" fontAlgn="ctr">
              <a:defRPr/>
            </a:pPr>
            <a:endParaRPr lang="en-US" altLang="zh-TW" sz="2800" b="1" dirty="0">
              <a:latin typeface="+mn-ea"/>
              <a:sym typeface="Wingdings" pitchFamily="2" charset="2"/>
            </a:endParaRPr>
          </a:p>
          <a:p>
            <a:pPr defTabSz="949304" fontAlgn="ctr">
              <a:defRPr/>
            </a:pPr>
            <a:r>
              <a:rPr lang="zh-TW" altLang="en-US" sz="2800" b="1" dirty="0">
                <a:latin typeface="+mn-ea"/>
                <a:sym typeface="Wingdings" pitchFamily="2" charset="2"/>
              </a:rPr>
              <a:t>　　　　　　　</a:t>
            </a:r>
            <a:endParaRPr lang="en-US" altLang="zh-TW" sz="2800" b="1" dirty="0">
              <a:latin typeface="+mn-ea"/>
              <a:sym typeface="Wingdings" pitchFamily="2" charset="2"/>
            </a:endParaRPr>
          </a:p>
          <a:p>
            <a:pPr defTabSz="949304" fontAlgn="ctr">
              <a:defRPr/>
            </a:pPr>
            <a:endParaRPr lang="en-US" altLang="zh-TW" sz="2800" b="1" dirty="0">
              <a:latin typeface="+mn-ea"/>
              <a:sym typeface="Wingdings" pitchFamily="2" charset="2"/>
            </a:endParaRPr>
          </a:p>
          <a:p>
            <a:pPr defTabSz="949304" fontAlgn="ctr">
              <a:defRPr/>
            </a:pPr>
            <a:endParaRPr lang="en-US" altLang="zh-TW" sz="2800" b="1" dirty="0">
              <a:latin typeface="+mn-ea"/>
              <a:sym typeface="Wingdings" pitchFamily="2" charset="2"/>
            </a:endParaRPr>
          </a:p>
          <a:p>
            <a:pPr defTabSz="949304" fontAlgn="ctr">
              <a:defRPr/>
            </a:pPr>
            <a:r>
              <a:rPr lang="zh-TW" altLang="en-US" sz="1800" b="1" dirty="0">
                <a:solidFill>
                  <a:srgbClr val="0000FF"/>
                </a:solidFill>
                <a:latin typeface="+mn-ea"/>
                <a:sym typeface="Wingdings" pitchFamily="2" charset="2"/>
              </a:rPr>
              <a:t>               </a:t>
            </a:r>
            <a:endParaRPr lang="en-US" altLang="zh-TW" sz="1800" b="1" dirty="0">
              <a:solidFill>
                <a:srgbClr val="0000FF"/>
              </a:solidFill>
              <a:latin typeface="+mn-ea"/>
              <a:sym typeface="Wingdings" pitchFamily="2" charset="2"/>
            </a:endParaRPr>
          </a:p>
          <a:p>
            <a:pPr defTabSz="949304" fontAlgn="ctr">
              <a:defRPr/>
            </a:pPr>
            <a:r>
              <a:rPr lang="en-US" altLang="zh-TW" sz="2800" b="1" dirty="0">
                <a:solidFill>
                  <a:srgbClr val="3333FF"/>
                </a:solidFill>
                <a:latin typeface="+mn-ea"/>
                <a:sym typeface="Wingdings" pitchFamily="2" charset="2"/>
              </a:rPr>
              <a:t>    </a:t>
            </a:r>
            <a:endParaRPr lang="en-US" altLang="zh-TW" sz="1700" b="1" dirty="0">
              <a:solidFill>
                <a:srgbClr val="3333FF"/>
              </a:solidFill>
              <a:latin typeface="+mn-ea"/>
              <a:sym typeface="Wingdings" pitchFamily="2" charset="2"/>
            </a:endParaRPr>
          </a:p>
        </p:txBody>
      </p:sp>
    </p:spTree>
    <p:extLst>
      <p:ext uri="{BB962C8B-B14F-4D97-AF65-F5344CB8AC3E}">
        <p14:creationId xmlns="" xmlns:p14="http://schemas.microsoft.com/office/powerpoint/2010/main" val="65795973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22.1|10.6|3.2|6.6|3.2|5.7|42.2|6.8|2.5|2.4|34.2"/>
</p:tagLst>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noFill/>
          <a:miter lim="800000"/>
          <a:headEnd/>
          <a:tailEnd/>
        </a:ln>
        <a:effectLst/>
      </a:spPr>
      <a:bodyPr vert="horz" wrap="square" lIns="91440" tIns="45720" rIns="91440" bIns="45720" numCol="1" anchor="ctr" anchorCtr="0" compatLnSpc="1">
        <a:prstTxWarp prst="textNoShape">
          <a:avLst/>
        </a:prstTxWarp>
        <a:spAutoFit/>
      </a:bodyPr>
      <a:lstStyle>
        <a:defPPr defTabSz="914400" fontAlgn="base">
          <a:spcBef>
            <a:spcPts val="500"/>
          </a:spcBef>
          <a:spcAft>
            <a:spcPct val="0"/>
          </a:spcAft>
          <a:defRPr sz="2400" b="1" dirty="0" smtClean="0">
            <a:latin typeface="微軟正黑體" pitchFamily="34" charset="-120"/>
            <a:ea typeface="微軟正黑體" pitchFamily="34" charset="-120"/>
          </a:defRPr>
        </a:defPPr>
      </a:lstStyle>
    </a:spDef>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7785</TotalTime>
  <Words>1345</Words>
  <Application>Microsoft Office PowerPoint</Application>
  <PresentationFormat>自訂</PresentationFormat>
  <Paragraphs>286</Paragraphs>
  <Slides>46</Slides>
  <Notes>5</Notes>
  <HiddenSlides>0</HiddenSlides>
  <MMClips>0</MMClips>
  <ScaleCrop>false</ScaleCrop>
  <HeadingPairs>
    <vt:vector size="4" baseType="variant">
      <vt:variant>
        <vt:lpstr>佈景主題</vt:lpstr>
      </vt:variant>
      <vt:variant>
        <vt:i4>1</vt:i4>
      </vt:variant>
      <vt:variant>
        <vt:lpstr>投影片標題</vt:lpstr>
      </vt:variant>
      <vt:variant>
        <vt:i4>46</vt:i4>
      </vt:variant>
    </vt:vector>
  </HeadingPairs>
  <TitlesOfParts>
    <vt:vector size="47" baseType="lpstr">
      <vt:lpstr>Office 佈景主題</vt:lpstr>
      <vt:lpstr>投資人說明會 Institutional Investors</vt:lpstr>
      <vt:lpstr>投影片 1</vt:lpstr>
      <vt:lpstr>免責聲明 Disclaimer</vt:lpstr>
      <vt:lpstr>今國里程碑</vt:lpstr>
      <vt:lpstr>營運成果(年度比較)</vt:lpstr>
      <vt:lpstr>營業毛利率</vt:lpstr>
      <vt:lpstr>營業收入</vt:lpstr>
      <vt:lpstr>產品別主要營業收入及占比</vt:lpstr>
      <vt:lpstr>未來發展項目</vt:lpstr>
      <vt:lpstr>未來發展項目</vt:lpstr>
      <vt:lpstr>投影片 10</vt:lpstr>
      <vt:lpstr>Kinko AR/VR/MR Capability</vt:lpstr>
      <vt:lpstr>投影片 12</vt:lpstr>
      <vt:lpstr>投影片 13</vt:lpstr>
      <vt:lpstr>AR smart glasses is the future platform for AI</vt:lpstr>
      <vt:lpstr>投影片 15</vt:lpstr>
      <vt:lpstr>投影片 16</vt:lpstr>
      <vt:lpstr>投影片 17</vt:lpstr>
      <vt:lpstr>Car accident</vt:lpstr>
      <vt:lpstr>投影片 19</vt:lpstr>
      <vt:lpstr>投影片 20</vt:lpstr>
      <vt:lpstr>投影片 21</vt:lpstr>
      <vt:lpstr>投影片 22</vt:lpstr>
      <vt:lpstr>投影片 23</vt:lpstr>
      <vt:lpstr>投影片 24</vt:lpstr>
      <vt:lpstr>投影片 25</vt:lpstr>
      <vt:lpstr>投影片 26</vt:lpstr>
      <vt:lpstr>投影片 27</vt:lpstr>
      <vt:lpstr>投影片 28</vt:lpstr>
      <vt:lpstr>Meta Orion AI smart glasses (Optics&gt;65%) 2025</vt:lpstr>
      <vt:lpstr>Android XR </vt:lpstr>
      <vt:lpstr>Kinko XR-smart glasses business strategy (Key components)</vt:lpstr>
      <vt:lpstr>XR Smart Glasses (元宇宙)</vt:lpstr>
      <vt:lpstr>投影片 33</vt:lpstr>
      <vt:lpstr>Waveguide Technology</vt:lpstr>
      <vt:lpstr>投影片 35</vt:lpstr>
      <vt:lpstr>投影片 36</vt:lpstr>
      <vt:lpstr>SRG+ Waveguides technology </vt:lpstr>
      <vt:lpstr>Kinko NIL imprinting Technology</vt:lpstr>
      <vt:lpstr>Mini-Projector Technology</vt:lpstr>
      <vt:lpstr>Light Engine</vt:lpstr>
      <vt:lpstr>AR smart glasses R &amp; D location</vt:lpstr>
      <vt:lpstr>Roadmap (Meta, Google, Apple, Samsung, SNAP, Amazon…etc.)</vt:lpstr>
      <vt:lpstr>投影片 43</vt:lpstr>
      <vt:lpstr>投影片 44</vt:lpstr>
      <vt:lpstr>Thank You Angus.wu@kinko-optical.com</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封面標題</dc:title>
  <dc:creator>白佳玉</dc:creator>
  <cp:lastModifiedBy>nian19</cp:lastModifiedBy>
  <cp:revision>795</cp:revision>
  <dcterms:created xsi:type="dcterms:W3CDTF">2018-10-16T05:36:31Z</dcterms:created>
  <dcterms:modified xsi:type="dcterms:W3CDTF">2025-11-25T08:31:36Z</dcterms:modified>
</cp:coreProperties>
</file>