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Default Extension="svg" ContentType="image/svg+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gif" ContentType="image/gif"/>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ppt/charts/chart1.xml" ContentType="application/vnd.openxmlformats-officedocument.drawingml.char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p:sldMasterIdLst>
    <p:sldMasterId id="2147483648" r:id="rId1"/>
  </p:sldMasterIdLst>
  <p:notesMasterIdLst>
    <p:notesMasterId r:id="rId27"/>
  </p:notesMasterIdLst>
  <p:handoutMasterIdLst>
    <p:handoutMasterId r:id="rId28"/>
  </p:handoutMasterIdLst>
  <p:sldIdLst>
    <p:sldId id="256" r:id="rId2"/>
    <p:sldId id="318" r:id="rId3"/>
    <p:sldId id="317" r:id="rId4"/>
    <p:sldId id="337" r:id="rId5"/>
    <p:sldId id="356" r:id="rId6"/>
    <p:sldId id="328" r:id="rId7"/>
    <p:sldId id="355" r:id="rId8"/>
    <p:sldId id="324" r:id="rId9"/>
    <p:sldId id="326" r:id="rId10"/>
    <p:sldId id="359" r:id="rId11"/>
    <p:sldId id="339" r:id="rId12"/>
    <p:sldId id="340" r:id="rId13"/>
    <p:sldId id="341" r:id="rId14"/>
    <p:sldId id="342" r:id="rId15"/>
    <p:sldId id="343" r:id="rId16"/>
    <p:sldId id="344" r:id="rId17"/>
    <p:sldId id="345" r:id="rId18"/>
    <p:sldId id="346" r:id="rId19"/>
    <p:sldId id="347" r:id="rId20"/>
    <p:sldId id="348" r:id="rId21"/>
    <p:sldId id="349" r:id="rId22"/>
    <p:sldId id="350" r:id="rId23"/>
    <p:sldId id="351" r:id="rId24"/>
    <p:sldId id="352" r:id="rId25"/>
    <p:sldId id="306" r:id="rId26"/>
  </p:sldIdLst>
  <p:sldSz cx="12190413" cy="6859588"/>
  <p:notesSz cx="6858000" cy="9144000"/>
  <p:defaultTextStyle>
    <a:defPPr>
      <a:defRPr lang="zh-TW"/>
    </a:defPPr>
    <a:lvl1pPr marL="0" algn="l" defTabSz="1088502" rtl="0" eaLnBrk="1" latinLnBrk="0" hangingPunct="1">
      <a:defRPr sz="2100" kern="1200">
        <a:solidFill>
          <a:schemeClr val="tx1"/>
        </a:solidFill>
        <a:latin typeface="+mn-lt"/>
        <a:ea typeface="+mn-ea"/>
        <a:cs typeface="+mn-cs"/>
      </a:defRPr>
    </a:lvl1pPr>
    <a:lvl2pPr marL="544251" algn="l" defTabSz="1088502" rtl="0" eaLnBrk="1" latinLnBrk="0" hangingPunct="1">
      <a:defRPr sz="2100" kern="1200">
        <a:solidFill>
          <a:schemeClr val="tx1"/>
        </a:solidFill>
        <a:latin typeface="+mn-lt"/>
        <a:ea typeface="+mn-ea"/>
        <a:cs typeface="+mn-cs"/>
      </a:defRPr>
    </a:lvl2pPr>
    <a:lvl3pPr marL="1088502" algn="l" defTabSz="1088502" rtl="0" eaLnBrk="1" latinLnBrk="0" hangingPunct="1">
      <a:defRPr sz="2100" kern="1200">
        <a:solidFill>
          <a:schemeClr val="tx1"/>
        </a:solidFill>
        <a:latin typeface="+mn-lt"/>
        <a:ea typeface="+mn-ea"/>
        <a:cs typeface="+mn-cs"/>
      </a:defRPr>
    </a:lvl3pPr>
    <a:lvl4pPr marL="1632753" algn="l" defTabSz="1088502" rtl="0" eaLnBrk="1" latinLnBrk="0" hangingPunct="1">
      <a:defRPr sz="2100" kern="1200">
        <a:solidFill>
          <a:schemeClr val="tx1"/>
        </a:solidFill>
        <a:latin typeface="+mn-lt"/>
        <a:ea typeface="+mn-ea"/>
        <a:cs typeface="+mn-cs"/>
      </a:defRPr>
    </a:lvl4pPr>
    <a:lvl5pPr marL="2177004" algn="l" defTabSz="1088502" rtl="0" eaLnBrk="1" latinLnBrk="0" hangingPunct="1">
      <a:defRPr sz="2100" kern="1200">
        <a:solidFill>
          <a:schemeClr val="tx1"/>
        </a:solidFill>
        <a:latin typeface="+mn-lt"/>
        <a:ea typeface="+mn-ea"/>
        <a:cs typeface="+mn-cs"/>
      </a:defRPr>
    </a:lvl5pPr>
    <a:lvl6pPr marL="2721254" algn="l" defTabSz="1088502" rtl="0" eaLnBrk="1" latinLnBrk="0" hangingPunct="1">
      <a:defRPr sz="2100" kern="1200">
        <a:solidFill>
          <a:schemeClr val="tx1"/>
        </a:solidFill>
        <a:latin typeface="+mn-lt"/>
        <a:ea typeface="+mn-ea"/>
        <a:cs typeface="+mn-cs"/>
      </a:defRPr>
    </a:lvl6pPr>
    <a:lvl7pPr marL="3265505" algn="l" defTabSz="1088502" rtl="0" eaLnBrk="1" latinLnBrk="0" hangingPunct="1">
      <a:defRPr sz="2100" kern="1200">
        <a:solidFill>
          <a:schemeClr val="tx1"/>
        </a:solidFill>
        <a:latin typeface="+mn-lt"/>
        <a:ea typeface="+mn-ea"/>
        <a:cs typeface="+mn-cs"/>
      </a:defRPr>
    </a:lvl7pPr>
    <a:lvl8pPr marL="3809756" algn="l" defTabSz="1088502" rtl="0" eaLnBrk="1" latinLnBrk="0" hangingPunct="1">
      <a:defRPr sz="2100" kern="1200">
        <a:solidFill>
          <a:schemeClr val="tx1"/>
        </a:solidFill>
        <a:latin typeface="+mn-lt"/>
        <a:ea typeface="+mn-ea"/>
        <a:cs typeface="+mn-cs"/>
      </a:defRPr>
    </a:lvl8pPr>
    <a:lvl9pPr marL="4354007" algn="l" defTabSz="1088502" rtl="0" eaLnBrk="1" latinLnBrk="0" hangingPunct="1">
      <a:defRPr sz="21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1">
          <p15:clr>
            <a:srgbClr val="A4A3A4"/>
          </p15:clr>
        </p15:guide>
        <p15:guide id="2" pos="3840">
          <p15:clr>
            <a:srgbClr val="A4A3A4"/>
          </p15:clr>
        </p15:guide>
      </p15:sldGuideLst>
    </p:ext>
    <p:ext uri="{2D200454-40CA-4A62-9FC3-DE9A4176ACB9}">
      <p15:notesGuideLst xmlns=""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BB7B7"/>
    <a:srgbClr val="FAA0A0"/>
    <a:srgbClr val="6099B9"/>
    <a:srgbClr val="FF7F50"/>
    <a:srgbClr val="DE0000"/>
    <a:srgbClr val="D00000"/>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中等深淺樣式 2 - 輔色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93296810-A885-4BE3-A3E7-6D5BEEA58F35}" styleName="中等深淺樣式 2 - 輔色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559" autoAdjust="0"/>
    <p:restoredTop sz="94660"/>
  </p:normalViewPr>
  <p:slideViewPr>
    <p:cSldViewPr>
      <p:cViewPr varScale="1">
        <p:scale>
          <a:sx n="66" d="100"/>
          <a:sy n="66" d="100"/>
        </p:scale>
        <p:origin x="-1122" y="-114"/>
      </p:cViewPr>
      <p:guideLst>
        <p:guide orient="horz" pos="2161"/>
        <p:guide pos="3840"/>
      </p:guideLst>
    </p:cSldViewPr>
  </p:slideViewPr>
  <p:notesTextViewPr>
    <p:cViewPr>
      <p:scale>
        <a:sx n="100" d="100"/>
        <a:sy n="100" d="100"/>
      </p:scale>
      <p:origin x="0" y="0"/>
    </p:cViewPr>
  </p:notesTextViewPr>
  <p:sorterViewPr>
    <p:cViewPr>
      <p:scale>
        <a:sx n="66" d="100"/>
        <a:sy n="66" d="100"/>
      </p:scale>
      <p:origin x="0" y="0"/>
    </p:cViewPr>
  </p:sorterViewPr>
  <p:notesViewPr>
    <p:cSldViewPr>
      <p:cViewPr varScale="1">
        <p:scale>
          <a:sx n="81" d="100"/>
          <a:sy n="81" d="100"/>
        </p:scale>
        <p:origin x="-2088" y="-84"/>
      </p:cViewPr>
      <p:guideLst>
        <p:guide orient="horz" pos="2880"/>
        <p:guide pos="2160"/>
      </p:guideLst>
    </p:cSldViewPr>
  </p:notes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viewProps" Target="viewProps.xml"/></Relationships>
</file>

<file path=ppt/charts/_rels/chart1.xml.rels><?xml version="1.0" encoding="UTF-8" standalone="yes"?>
<Relationships xmlns="http://schemas.openxmlformats.org/package/2006/relationships"><Relationship Id="rId1" Type="http://schemas.openxmlformats.org/officeDocument/2006/relationships/oleObject" Target="file:///E:\Desktop\&#32858;&#23542;&#30406;\desktable\KINKO\&#27861;&#35498;&#26371;\2024&#27861;&#35498;\2024&#24180;&#38598;&#22296;&#29986;&#21697;&#21029;&#29151;&#25910;&#32113;&#35336;-1025.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zh-TW"/>
  <c:chart>
    <c:plotArea>
      <c:layout>
        <c:manualLayout>
          <c:layoutTarget val="inner"/>
          <c:xMode val="edge"/>
          <c:yMode val="edge"/>
          <c:x val="0.24426371980174286"/>
          <c:y val="2.3969619059901779E-2"/>
          <c:w val="0.7524886304119166"/>
          <c:h val="0.89118232844468559"/>
        </c:manualLayout>
      </c:layout>
      <c:lineChart>
        <c:grouping val="standard"/>
        <c:ser>
          <c:idx val="0"/>
          <c:order val="0"/>
          <c:tx>
            <c:strRef>
              <c:f>'網頁公告資料-產品別-已更新至2024'!$R$5</c:f>
              <c:strCache>
                <c:ptCount val="1"/>
                <c:pt idx="0">
                  <c:v>遠紅外線鏡頭   </c:v>
                </c:pt>
              </c:strCache>
            </c:strRef>
          </c:tx>
          <c:dLbls>
            <c:showVal val="1"/>
          </c:dLbls>
          <c:cat>
            <c:strRef>
              <c:f>'網頁公告資料-產品別-已更新至2024'!$S$4:$U$4</c:f>
              <c:strCache>
                <c:ptCount val="3"/>
                <c:pt idx="0">
                  <c:v>2022 年</c:v>
                </c:pt>
                <c:pt idx="1">
                  <c:v>2023 年 </c:v>
                </c:pt>
                <c:pt idx="2">
                  <c:v>2024 年1~9月</c:v>
                </c:pt>
              </c:strCache>
            </c:strRef>
          </c:cat>
          <c:val>
            <c:numRef>
              <c:f>'網頁公告資料-產品別-已更新至2024'!$S$5:$U$5</c:f>
              <c:numCache>
                <c:formatCode>0.00%</c:formatCode>
                <c:ptCount val="3"/>
                <c:pt idx="0">
                  <c:v>0.17050000000000001</c:v>
                </c:pt>
                <c:pt idx="1">
                  <c:v>0.13300000000000001</c:v>
                </c:pt>
                <c:pt idx="2">
                  <c:v>0.24200000000000021</c:v>
                </c:pt>
              </c:numCache>
            </c:numRef>
          </c:val>
        </c:ser>
        <c:ser>
          <c:idx val="1"/>
          <c:order val="1"/>
          <c:tx>
            <c:strRef>
              <c:f>'網頁公告資料-產品別-已更新至2024'!$R$6</c:f>
              <c:strCache>
                <c:ptCount val="1"/>
                <c:pt idx="0">
                  <c:v>車載鏡頭 / 鏡片 </c:v>
                </c:pt>
              </c:strCache>
            </c:strRef>
          </c:tx>
          <c:dLbls>
            <c:showVal val="1"/>
          </c:dLbls>
          <c:cat>
            <c:strRef>
              <c:f>'網頁公告資料-產品別-已更新至2024'!$S$4:$U$4</c:f>
              <c:strCache>
                <c:ptCount val="3"/>
                <c:pt idx="0">
                  <c:v>2022 年</c:v>
                </c:pt>
                <c:pt idx="1">
                  <c:v>2023 年 </c:v>
                </c:pt>
                <c:pt idx="2">
                  <c:v>2024 年1~9月</c:v>
                </c:pt>
              </c:strCache>
            </c:strRef>
          </c:cat>
          <c:val>
            <c:numRef>
              <c:f>'網頁公告資料-產品別-已更新至2024'!$S$6:$U$6</c:f>
              <c:numCache>
                <c:formatCode>0.00%</c:formatCode>
                <c:ptCount val="3"/>
                <c:pt idx="0">
                  <c:v>9.4200000000000006E-2</c:v>
                </c:pt>
                <c:pt idx="1">
                  <c:v>0.10600000000000002</c:v>
                </c:pt>
                <c:pt idx="2">
                  <c:v>0.13900000000000001</c:v>
                </c:pt>
              </c:numCache>
            </c:numRef>
          </c:val>
        </c:ser>
        <c:ser>
          <c:idx val="2"/>
          <c:order val="2"/>
          <c:tx>
            <c:strRef>
              <c:f>'網頁公告資料-產品別-已更新至2024'!$R$7</c:f>
              <c:strCache>
                <c:ptCount val="1"/>
                <c:pt idx="0">
                  <c:v>單眼大口徑鏡片 </c:v>
                </c:pt>
              </c:strCache>
            </c:strRef>
          </c:tx>
          <c:dLbls>
            <c:showVal val="1"/>
          </c:dLbls>
          <c:cat>
            <c:strRef>
              <c:f>'網頁公告資料-產品別-已更新至2024'!$S$4:$U$4</c:f>
              <c:strCache>
                <c:ptCount val="3"/>
                <c:pt idx="0">
                  <c:v>2022 年</c:v>
                </c:pt>
                <c:pt idx="1">
                  <c:v>2023 年 </c:v>
                </c:pt>
                <c:pt idx="2">
                  <c:v>2024 年1~9月</c:v>
                </c:pt>
              </c:strCache>
            </c:strRef>
          </c:cat>
          <c:val>
            <c:numRef>
              <c:f>'網頁公告資料-產品別-已更新至2024'!$S$7:$U$7</c:f>
              <c:numCache>
                <c:formatCode>0.00%</c:formatCode>
                <c:ptCount val="3"/>
                <c:pt idx="0">
                  <c:v>0.29350000000000032</c:v>
                </c:pt>
                <c:pt idx="1">
                  <c:v>0.23700000000000004</c:v>
                </c:pt>
                <c:pt idx="2">
                  <c:v>0.23400000000000001</c:v>
                </c:pt>
              </c:numCache>
            </c:numRef>
          </c:val>
        </c:ser>
        <c:ser>
          <c:idx val="3"/>
          <c:order val="3"/>
          <c:tx>
            <c:strRef>
              <c:f>'網頁公告資料-產品別-已更新至2024'!$R$8</c:f>
              <c:strCache>
                <c:ptCount val="1"/>
                <c:pt idx="0">
                  <c:v>物聯網鏡頭 </c:v>
                </c:pt>
              </c:strCache>
            </c:strRef>
          </c:tx>
          <c:dLbls>
            <c:showVal val="1"/>
          </c:dLbls>
          <c:cat>
            <c:strRef>
              <c:f>'網頁公告資料-產品別-已更新至2024'!$S$4:$U$4</c:f>
              <c:strCache>
                <c:ptCount val="3"/>
                <c:pt idx="0">
                  <c:v>2022 年</c:v>
                </c:pt>
                <c:pt idx="1">
                  <c:v>2023 年 </c:v>
                </c:pt>
                <c:pt idx="2">
                  <c:v>2024 年1~9月</c:v>
                </c:pt>
              </c:strCache>
            </c:strRef>
          </c:cat>
          <c:val>
            <c:numRef>
              <c:f>'網頁公告資料-產品別-已更新至2024'!$S$8:$U$8</c:f>
              <c:numCache>
                <c:formatCode>0.00%</c:formatCode>
                <c:ptCount val="3"/>
                <c:pt idx="0">
                  <c:v>0.32590000000000102</c:v>
                </c:pt>
                <c:pt idx="1">
                  <c:v>0.37600000000000078</c:v>
                </c:pt>
                <c:pt idx="2">
                  <c:v>0.24000000000000021</c:v>
                </c:pt>
              </c:numCache>
            </c:numRef>
          </c:val>
        </c:ser>
        <c:ser>
          <c:idx val="4"/>
          <c:order val="4"/>
          <c:tx>
            <c:strRef>
              <c:f>'網頁公告資料-產品別-已更新至2024'!$R$9</c:f>
              <c:strCache>
                <c:ptCount val="1"/>
                <c:pt idx="0">
                  <c:v>其它 </c:v>
                </c:pt>
              </c:strCache>
            </c:strRef>
          </c:tx>
          <c:dLbls>
            <c:showVal val="1"/>
          </c:dLbls>
          <c:cat>
            <c:strRef>
              <c:f>'網頁公告資料-產品別-已更新至2024'!$S$4:$U$4</c:f>
              <c:strCache>
                <c:ptCount val="3"/>
                <c:pt idx="0">
                  <c:v>2022 年</c:v>
                </c:pt>
                <c:pt idx="1">
                  <c:v>2023 年 </c:v>
                </c:pt>
                <c:pt idx="2">
                  <c:v>2024 年1~9月</c:v>
                </c:pt>
              </c:strCache>
            </c:strRef>
          </c:cat>
          <c:val>
            <c:numRef>
              <c:f>'網頁公告資料-產品別-已更新至2024'!$S$9:$U$9</c:f>
              <c:numCache>
                <c:formatCode>0.00%</c:formatCode>
                <c:ptCount val="3"/>
                <c:pt idx="0">
                  <c:v>0.1159</c:v>
                </c:pt>
                <c:pt idx="1">
                  <c:v>0.14800000000000021</c:v>
                </c:pt>
                <c:pt idx="2">
                  <c:v>0.14500000000000021</c:v>
                </c:pt>
              </c:numCache>
            </c:numRef>
          </c:val>
        </c:ser>
        <c:marker val="1"/>
        <c:axId val="140842112"/>
        <c:axId val="140843648"/>
      </c:lineChart>
      <c:catAx>
        <c:axId val="140842112"/>
        <c:scaling>
          <c:orientation val="minMax"/>
        </c:scaling>
        <c:axPos val="b"/>
        <c:tickLblPos val="nextTo"/>
        <c:crossAx val="140843648"/>
        <c:crosses val="autoZero"/>
        <c:auto val="1"/>
        <c:lblAlgn val="ctr"/>
        <c:lblOffset val="100"/>
      </c:catAx>
      <c:valAx>
        <c:axId val="140843648"/>
        <c:scaling>
          <c:orientation val="minMax"/>
        </c:scaling>
        <c:axPos val="l"/>
        <c:majorGridlines/>
        <c:numFmt formatCode="0.00%" sourceLinked="1"/>
        <c:tickLblPos val="nextTo"/>
        <c:crossAx val="140842112"/>
        <c:crosses val="autoZero"/>
        <c:crossBetween val="between"/>
      </c:valAx>
    </c:plotArea>
    <c:legend>
      <c:legendPos val="r"/>
      <c:layout>
        <c:manualLayout>
          <c:xMode val="edge"/>
          <c:yMode val="edge"/>
          <c:x val="1.261647335000296E-2"/>
          <c:y val="6.6524646472706436E-2"/>
          <c:w val="0.17495251249139762"/>
          <c:h val="0.84842313358032262"/>
        </c:manualLayout>
      </c:layout>
      <c:txPr>
        <a:bodyPr/>
        <a:lstStyle/>
        <a:p>
          <a:pPr>
            <a:defRPr sz="1700" baseline="0">
              <a:latin typeface="標楷體" pitchFamily="65" charset="-120"/>
              <a:ea typeface="標楷體" pitchFamily="65" charset="-120"/>
            </a:defRPr>
          </a:pPr>
          <a:endParaRPr lang="zh-TW"/>
        </a:p>
      </c:txPr>
    </c:legend>
    <c:plotVisOnly val="1"/>
  </c:chart>
  <c:externalData r:id="rId1"/>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15B3AE73-339E-4388-92B9-B43C42E0E322}" type="datetimeFigureOut">
              <a:rPr lang="zh-TW" altLang="en-US" smtClean="0"/>
              <a:pPr/>
              <a:t>2024/11/18</a:t>
            </a:fld>
            <a:endParaRPr lang="zh-TW" altLang="en-US"/>
          </a:p>
        </p:txBody>
      </p:sp>
      <p:sp>
        <p:nvSpPr>
          <p:cNvPr id="4" name="頁尾版面配置區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zh-TW" altLang="en-US"/>
          </a:p>
        </p:txBody>
      </p:sp>
      <p:sp>
        <p:nvSpPr>
          <p:cNvPr id="5" name="投影片編號版面配置區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48DD204A-3BC7-4505-8441-30EEBD10B6E6}" type="slidenum">
              <a:rPr lang="zh-TW" altLang="en-US" smtClean="0"/>
              <a:pPr/>
              <a:t>‹#›</a:t>
            </a:fld>
            <a:endParaRPr lang="zh-TW" altLang="en-US"/>
          </a:p>
        </p:txBody>
      </p:sp>
    </p:spTree>
    <p:extLst>
      <p:ext uri="{BB962C8B-B14F-4D97-AF65-F5344CB8AC3E}">
        <p14:creationId xmlns="" xmlns:p14="http://schemas.microsoft.com/office/powerpoint/2010/main" val="129436071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88A7CF5-8498-46BE-82B6-FD82777A4313}" type="datetimeFigureOut">
              <a:rPr lang="zh-TW" altLang="en-US" smtClean="0"/>
              <a:pPr/>
              <a:t>2024/11/18</a:t>
            </a:fld>
            <a:endParaRPr lang="zh-TW" altLang="en-US"/>
          </a:p>
        </p:txBody>
      </p:sp>
      <p:sp>
        <p:nvSpPr>
          <p:cNvPr id="4" name="投影片圖像版面配置區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endParaRPr lang="zh-TW" altLang="en-US"/>
          </a:p>
        </p:txBody>
      </p:sp>
      <p:sp>
        <p:nvSpPr>
          <p:cNvPr id="5" name="備忘稿版面配置區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6" name="頁尾版面配置區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TW" altLang="en-US"/>
          </a:p>
        </p:txBody>
      </p:sp>
      <p:sp>
        <p:nvSpPr>
          <p:cNvPr id="7" name="投影片編號版面配置區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7E7989E-EBC6-423D-8B06-D94A91C2D721}" type="slidenum">
              <a:rPr lang="zh-TW" altLang="en-US" smtClean="0"/>
              <a:pPr/>
              <a:t>‹#›</a:t>
            </a:fld>
            <a:endParaRPr lang="zh-TW" altLang="en-US"/>
          </a:p>
        </p:txBody>
      </p:sp>
    </p:spTree>
    <p:extLst>
      <p:ext uri="{BB962C8B-B14F-4D97-AF65-F5344CB8AC3E}">
        <p14:creationId xmlns="" xmlns:p14="http://schemas.microsoft.com/office/powerpoint/2010/main" val="36825994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p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2" name="Google Shape;162;p5: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 xmlns:p14="http://schemas.microsoft.com/office/powerpoint/2010/main" val="21876760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endParaRPr lang="zh-TW" altLang="en-US" dirty="0"/>
          </a:p>
        </p:txBody>
      </p:sp>
      <p:sp>
        <p:nvSpPr>
          <p:cNvPr id="4" name="投影片編號版面配置區 3"/>
          <p:cNvSpPr>
            <a:spLocks noGrp="1"/>
          </p:cNvSpPr>
          <p:nvPr>
            <p:ph type="sldNum" sz="quarter" idx="10"/>
          </p:nvPr>
        </p:nvSpPr>
        <p:spPr/>
        <p:txBody>
          <a:bodyPr/>
          <a:lstStyle/>
          <a:p>
            <a:fld id="{57E7989E-EBC6-423D-8B06-D94A91C2D721}" type="slidenum">
              <a:rPr lang="zh-TW" altLang="en-US" smtClean="0"/>
              <a:pPr/>
              <a:t>4</a:t>
            </a:fld>
            <a:endParaRPr lang="zh-TW" altLang="en-US"/>
          </a:p>
        </p:txBody>
      </p:sp>
    </p:spTree>
    <p:extLst>
      <p:ext uri="{BB962C8B-B14F-4D97-AF65-F5344CB8AC3E}">
        <p14:creationId xmlns="" xmlns:p14="http://schemas.microsoft.com/office/powerpoint/2010/main" val="14687771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57E7989E-EBC6-423D-8B06-D94A91C2D721}" type="slidenum">
              <a:rPr lang="zh-TW" altLang="en-US" smtClean="0"/>
              <a:pPr/>
              <a:t>7</a:t>
            </a:fld>
            <a:endParaRPr lang="zh-TW" altLang="en-US"/>
          </a:p>
        </p:txBody>
      </p:sp>
    </p:spTree>
    <p:extLst>
      <p:ext uri="{BB962C8B-B14F-4D97-AF65-F5344CB8AC3E}">
        <p14:creationId xmlns="" xmlns:p14="http://schemas.microsoft.com/office/powerpoint/2010/main" val="1858007438"/>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png"/><Relationship Id="rId7" Type="http://schemas.openxmlformats.org/officeDocument/2006/relationships/image" Target="../media/image6.jpe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3.jpeg"/><Relationship Id="rId9" Type="http://schemas.openxmlformats.org/officeDocument/2006/relationships/image" Target="../media/image8.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6.jpeg"/><Relationship Id="rId2" Type="http://schemas.openxmlformats.org/officeDocument/2006/relationships/image" Target="../media/image3.jpeg"/><Relationship Id="rId1" Type="http://schemas.openxmlformats.org/officeDocument/2006/relationships/slideMaster" Target="../slideMasters/slideMaster1.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5.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19" name="流程圖: 程序 18"/>
          <p:cNvSpPr/>
          <p:nvPr userDrawn="1"/>
        </p:nvSpPr>
        <p:spPr>
          <a:xfrm>
            <a:off x="0" y="6094090"/>
            <a:ext cx="12190413" cy="765498"/>
          </a:xfrm>
          <a:prstGeom prst="flowChartProcess">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108850" tIns="54425" rIns="108850" bIns="54425" rtlCol="0" anchor="ctr"/>
          <a:lstStyle/>
          <a:p>
            <a:pPr algn="ctr"/>
            <a:endParaRPr lang="zh-TW" altLang="en-US"/>
          </a:p>
        </p:txBody>
      </p:sp>
      <p:sp>
        <p:nvSpPr>
          <p:cNvPr id="2" name="標題 1"/>
          <p:cNvSpPr>
            <a:spLocks noGrp="1"/>
          </p:cNvSpPr>
          <p:nvPr>
            <p:ph type="ctrTitle"/>
          </p:nvPr>
        </p:nvSpPr>
        <p:spPr>
          <a:xfrm>
            <a:off x="335316" y="1989301"/>
            <a:ext cx="6716896" cy="1470365"/>
          </a:xfrm>
        </p:spPr>
        <p:txBody>
          <a:bodyPr/>
          <a:lstStyle>
            <a:lvl1pPr>
              <a:defRPr>
                <a:latin typeface="標楷體" pitchFamily="65" charset="-120"/>
                <a:ea typeface="標楷體" pitchFamily="65" charset="-120"/>
              </a:defRPr>
            </a:lvl1pPr>
          </a:lstStyle>
          <a:p>
            <a:r>
              <a:rPr lang="zh-TW" altLang="en-US" dirty="0" smtClean="0"/>
              <a:t>按一下以編輯母片標題樣式</a:t>
            </a:r>
            <a:endParaRPr lang="zh-TW" altLang="en-US" dirty="0"/>
          </a:p>
        </p:txBody>
      </p:sp>
      <p:sp>
        <p:nvSpPr>
          <p:cNvPr id="3" name="副標題 2"/>
          <p:cNvSpPr>
            <a:spLocks noGrp="1"/>
          </p:cNvSpPr>
          <p:nvPr>
            <p:ph type="subTitle" idx="1"/>
          </p:nvPr>
        </p:nvSpPr>
        <p:spPr>
          <a:xfrm>
            <a:off x="335316" y="3861942"/>
            <a:ext cx="6335879" cy="936321"/>
          </a:xfrm>
        </p:spPr>
        <p:txBody>
          <a:bodyPr/>
          <a:lstStyle>
            <a:lvl1pPr marL="0" indent="0" algn="ctr">
              <a:buNone/>
              <a:defRPr>
                <a:solidFill>
                  <a:schemeClr val="tx1">
                    <a:tint val="75000"/>
                  </a:schemeClr>
                </a:solidFill>
                <a:latin typeface="標楷體" pitchFamily="65" charset="-120"/>
                <a:ea typeface="標楷體" pitchFamily="65" charset="-120"/>
              </a:defRPr>
            </a:lvl1pPr>
            <a:lvl2pPr marL="544251" indent="0" algn="ctr">
              <a:buNone/>
              <a:defRPr>
                <a:solidFill>
                  <a:schemeClr val="tx1">
                    <a:tint val="75000"/>
                  </a:schemeClr>
                </a:solidFill>
              </a:defRPr>
            </a:lvl2pPr>
            <a:lvl3pPr marL="1088502" indent="0" algn="ctr">
              <a:buNone/>
              <a:defRPr>
                <a:solidFill>
                  <a:schemeClr val="tx1">
                    <a:tint val="75000"/>
                  </a:schemeClr>
                </a:solidFill>
              </a:defRPr>
            </a:lvl3pPr>
            <a:lvl4pPr marL="1632753" indent="0" algn="ctr">
              <a:buNone/>
              <a:defRPr>
                <a:solidFill>
                  <a:schemeClr val="tx1">
                    <a:tint val="75000"/>
                  </a:schemeClr>
                </a:solidFill>
              </a:defRPr>
            </a:lvl4pPr>
            <a:lvl5pPr marL="2177004" indent="0" algn="ctr">
              <a:buNone/>
              <a:defRPr>
                <a:solidFill>
                  <a:schemeClr val="tx1">
                    <a:tint val="75000"/>
                  </a:schemeClr>
                </a:solidFill>
              </a:defRPr>
            </a:lvl5pPr>
            <a:lvl6pPr marL="2721254" indent="0" algn="ctr">
              <a:buNone/>
              <a:defRPr>
                <a:solidFill>
                  <a:schemeClr val="tx1">
                    <a:tint val="75000"/>
                  </a:schemeClr>
                </a:solidFill>
              </a:defRPr>
            </a:lvl6pPr>
            <a:lvl7pPr marL="3265505" indent="0" algn="ctr">
              <a:buNone/>
              <a:defRPr>
                <a:solidFill>
                  <a:schemeClr val="tx1">
                    <a:tint val="75000"/>
                  </a:schemeClr>
                </a:solidFill>
              </a:defRPr>
            </a:lvl7pPr>
            <a:lvl8pPr marL="3809756" indent="0" algn="ctr">
              <a:buNone/>
              <a:defRPr>
                <a:solidFill>
                  <a:schemeClr val="tx1">
                    <a:tint val="75000"/>
                  </a:schemeClr>
                </a:solidFill>
              </a:defRPr>
            </a:lvl8pPr>
            <a:lvl9pPr marL="4354007" indent="0" algn="ctr">
              <a:buNone/>
              <a:defRPr>
                <a:solidFill>
                  <a:schemeClr val="tx1">
                    <a:tint val="75000"/>
                  </a:schemeClr>
                </a:solidFill>
              </a:defRPr>
            </a:lvl9pPr>
          </a:lstStyle>
          <a:p>
            <a:r>
              <a:rPr lang="zh-TW" altLang="en-US" smtClean="0"/>
              <a:t>按一下以編輯母片副標題樣式</a:t>
            </a:r>
            <a:endParaRPr lang="zh-TW" altLang="en-US"/>
          </a:p>
        </p:txBody>
      </p:sp>
      <p:sp>
        <p:nvSpPr>
          <p:cNvPr id="4" name="日期版面配置區 3"/>
          <p:cNvSpPr>
            <a:spLocks noGrp="1"/>
          </p:cNvSpPr>
          <p:nvPr>
            <p:ph type="dt" sz="half" idx="10"/>
          </p:nvPr>
        </p:nvSpPr>
        <p:spPr>
          <a:xfrm>
            <a:off x="514472" y="6376952"/>
            <a:ext cx="2844430" cy="365210"/>
          </a:xfrm>
        </p:spPr>
        <p:txBody>
          <a:bodyPr/>
          <a:lstStyle/>
          <a:p>
            <a:fld id="{1CFAD1E9-FA75-4919-B592-DA90B226754E}" type="datetime1">
              <a:rPr lang="zh-TW" altLang="en-US" smtClean="0"/>
              <a:pPr/>
              <a:t>2024/11/18</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8" name="流程圖: 程序 7"/>
          <p:cNvSpPr/>
          <p:nvPr userDrawn="1"/>
        </p:nvSpPr>
        <p:spPr>
          <a:xfrm>
            <a:off x="0" y="1"/>
            <a:ext cx="12190413" cy="909514"/>
          </a:xfrm>
          <a:prstGeom prst="flowChartProcess">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108850" tIns="54425" rIns="108850" bIns="54425" rtlCol="0" anchor="ctr"/>
          <a:lstStyle/>
          <a:p>
            <a:pPr algn="ctr"/>
            <a:endParaRPr lang="zh-TW" altLang="en-US"/>
          </a:p>
        </p:txBody>
      </p:sp>
      <p:sp>
        <p:nvSpPr>
          <p:cNvPr id="21" name="矩形 20"/>
          <p:cNvSpPr/>
          <p:nvPr userDrawn="1"/>
        </p:nvSpPr>
        <p:spPr>
          <a:xfrm>
            <a:off x="256" y="6670904"/>
            <a:ext cx="12190157" cy="72025"/>
          </a:xfrm>
          <a:prstGeom prst="rect">
            <a:avLst/>
          </a:prstGeom>
          <a:solidFill>
            <a:srgbClr val="FF000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850" tIns="54425" rIns="108850" bIns="54425" rtlCol="0" anchor="ctr"/>
          <a:lstStyle/>
          <a:p>
            <a:pPr algn="ctr"/>
            <a:endParaRPr lang="zh-TW" altLang="en-US"/>
          </a:p>
        </p:txBody>
      </p:sp>
      <p:sp>
        <p:nvSpPr>
          <p:cNvPr id="22" name="矩形 21"/>
          <p:cNvSpPr/>
          <p:nvPr userDrawn="1"/>
        </p:nvSpPr>
        <p:spPr>
          <a:xfrm>
            <a:off x="0" y="6787563"/>
            <a:ext cx="12190413" cy="72025"/>
          </a:xfrm>
          <a:prstGeom prst="rect">
            <a:avLst/>
          </a:prstGeom>
          <a:solidFill>
            <a:srgbClr val="0000FF">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850" tIns="54425" rIns="108850" bIns="54425" rtlCol="0" anchor="ctr"/>
          <a:lstStyle/>
          <a:p>
            <a:pPr algn="ctr"/>
            <a:endParaRPr lang="zh-TW" altLang="en-US"/>
          </a:p>
        </p:txBody>
      </p:sp>
      <p:pic>
        <p:nvPicPr>
          <p:cNvPr id="24" name="圖片 23" descr="200.png"/>
          <p:cNvPicPr>
            <a:picLocks noChangeAspect="1"/>
          </p:cNvPicPr>
          <p:nvPr userDrawn="1"/>
        </p:nvPicPr>
        <p:blipFill>
          <a:blip r:embed="rId2" cstate="print"/>
          <a:srcRect l="20139" t="15973"/>
          <a:stretch>
            <a:fillRect/>
          </a:stretch>
        </p:blipFill>
        <p:spPr>
          <a:xfrm>
            <a:off x="0" y="0"/>
            <a:ext cx="4380576" cy="1280762"/>
          </a:xfrm>
          <a:prstGeom prst="rect">
            <a:avLst/>
          </a:prstGeom>
        </p:spPr>
      </p:pic>
      <p:pic>
        <p:nvPicPr>
          <p:cNvPr id="25" name="圖片 24" descr="300.png"/>
          <p:cNvPicPr>
            <a:picLocks noChangeAspect="1"/>
          </p:cNvPicPr>
          <p:nvPr userDrawn="1"/>
        </p:nvPicPr>
        <p:blipFill>
          <a:blip r:embed="rId3" cstate="print"/>
          <a:srcRect r="32774" b="34874"/>
          <a:stretch>
            <a:fillRect/>
          </a:stretch>
        </p:blipFill>
        <p:spPr>
          <a:xfrm>
            <a:off x="8255445" y="5866924"/>
            <a:ext cx="3934967" cy="992664"/>
          </a:xfrm>
          <a:prstGeom prst="rect">
            <a:avLst/>
          </a:prstGeom>
        </p:spPr>
      </p:pic>
      <p:grpSp>
        <p:nvGrpSpPr>
          <p:cNvPr id="28" name="群組 19"/>
          <p:cNvGrpSpPr/>
          <p:nvPr userDrawn="1"/>
        </p:nvGrpSpPr>
        <p:grpSpPr>
          <a:xfrm>
            <a:off x="479379" y="85476"/>
            <a:ext cx="2765668" cy="1141509"/>
            <a:chOff x="0" y="-27384"/>
            <a:chExt cx="1979712" cy="1168331"/>
          </a:xfrm>
        </p:grpSpPr>
        <p:pic>
          <p:nvPicPr>
            <p:cNvPr id="29" name="圖片 28" descr="今國 LOGO.JPG"/>
            <p:cNvPicPr>
              <a:picLocks noChangeAspect="1"/>
            </p:cNvPicPr>
            <p:nvPr/>
          </p:nvPicPr>
          <p:blipFill>
            <a:blip r:embed="rId4" cstate="print"/>
            <a:srcRect t="7945" b="40250"/>
            <a:stretch>
              <a:fillRect/>
            </a:stretch>
          </p:blipFill>
          <p:spPr>
            <a:xfrm>
              <a:off x="0" y="-27384"/>
              <a:ext cx="1979712" cy="648072"/>
            </a:xfrm>
            <a:prstGeom prst="rect">
              <a:avLst/>
            </a:prstGeom>
          </p:spPr>
        </p:pic>
        <p:sp>
          <p:nvSpPr>
            <p:cNvPr id="30" name="文字方塊 29"/>
            <p:cNvSpPr txBox="1"/>
            <p:nvPr/>
          </p:nvSpPr>
          <p:spPr>
            <a:xfrm>
              <a:off x="144430" y="810189"/>
              <a:ext cx="1784524" cy="330758"/>
            </a:xfrm>
            <a:prstGeom prst="rect">
              <a:avLst/>
            </a:prstGeom>
            <a:noFill/>
          </p:spPr>
          <p:txBody>
            <a:bodyPr wrap="none" rtlCol="0">
              <a:spAutoFit/>
            </a:bodyPr>
            <a:lstStyle/>
            <a:p>
              <a:r>
                <a:rPr lang="zh-TW" altLang="en-US" sz="1500" b="1" dirty="0" smtClean="0">
                  <a:latin typeface="微軟正黑體" pitchFamily="34" charset="-120"/>
                  <a:ea typeface="微軟正黑體" pitchFamily="34" charset="-120"/>
                </a:rPr>
                <a:t>今國光學工業股份有限公司</a:t>
              </a:r>
              <a:endParaRPr lang="zh-TW" altLang="en-US" sz="1500" b="1" dirty="0">
                <a:latin typeface="微軟正黑體" pitchFamily="34" charset="-120"/>
                <a:ea typeface="微軟正黑體" pitchFamily="34" charset="-120"/>
              </a:endParaRPr>
            </a:p>
          </p:txBody>
        </p:sp>
        <p:pic>
          <p:nvPicPr>
            <p:cNvPr id="31" name="圖片 30" descr="今國 LOGO.JPG"/>
            <p:cNvPicPr>
              <a:picLocks noChangeAspect="1"/>
            </p:cNvPicPr>
            <p:nvPr/>
          </p:nvPicPr>
          <p:blipFill>
            <a:blip r:embed="rId4" cstate="print"/>
            <a:srcRect t="57561" b="11369"/>
            <a:stretch>
              <a:fillRect/>
            </a:stretch>
          </p:blipFill>
          <p:spPr>
            <a:xfrm>
              <a:off x="85686" y="582133"/>
              <a:ext cx="1467080" cy="216024"/>
            </a:xfrm>
            <a:prstGeom prst="rect">
              <a:avLst/>
            </a:prstGeom>
          </p:spPr>
        </p:pic>
      </p:grpSp>
      <p:pic>
        <p:nvPicPr>
          <p:cNvPr id="32" name="圖片 31" descr="300.png"/>
          <p:cNvPicPr>
            <a:picLocks noChangeAspect="1"/>
          </p:cNvPicPr>
          <p:nvPr userDrawn="1"/>
        </p:nvPicPr>
        <p:blipFill>
          <a:blip r:embed="rId3" cstate="print"/>
          <a:srcRect r="32774" b="34874"/>
          <a:stretch>
            <a:fillRect/>
          </a:stretch>
        </p:blipFill>
        <p:spPr>
          <a:xfrm>
            <a:off x="7727177" y="5866926"/>
            <a:ext cx="4463237" cy="992663"/>
          </a:xfrm>
          <a:prstGeom prst="rect">
            <a:avLst/>
          </a:prstGeom>
        </p:spPr>
      </p:pic>
      <p:pic>
        <p:nvPicPr>
          <p:cNvPr id="33" name="Picture 2" descr="C:\Users\mandy23123\Pictures\監控.jpg"/>
          <p:cNvPicPr>
            <a:picLocks noChangeAspect="1" noChangeArrowheads="1"/>
          </p:cNvPicPr>
          <p:nvPr userDrawn="1"/>
        </p:nvPicPr>
        <p:blipFill>
          <a:blip r:embed="rId5" cstate="print">
            <a:clrChange>
              <a:clrFrom>
                <a:srgbClr val="FFFFFF"/>
              </a:clrFrom>
              <a:clrTo>
                <a:srgbClr val="FFFFFF">
                  <a:alpha val="0"/>
                </a:srgbClr>
              </a:clrTo>
            </a:clrChange>
          </a:blip>
          <a:srcRect/>
          <a:stretch>
            <a:fillRect/>
          </a:stretch>
        </p:blipFill>
        <p:spPr bwMode="auto">
          <a:xfrm rot="521612">
            <a:off x="8984210" y="3972823"/>
            <a:ext cx="3491087" cy="2619262"/>
          </a:xfrm>
          <a:prstGeom prst="rect">
            <a:avLst/>
          </a:prstGeom>
          <a:noFill/>
        </p:spPr>
      </p:pic>
      <p:pic>
        <p:nvPicPr>
          <p:cNvPr id="34" name="圖片 3" descr="image007"/>
          <p:cNvPicPr>
            <a:picLocks noChangeAspect="1" noChangeArrowheads="1"/>
          </p:cNvPicPr>
          <p:nvPr userDrawn="1"/>
        </p:nvPicPr>
        <p:blipFill>
          <a:blip r:embed="rId6" cstate="print">
            <a:clrChange>
              <a:clrFrom>
                <a:srgbClr val="FFFFFF"/>
              </a:clrFrom>
              <a:clrTo>
                <a:srgbClr val="FFFFFF">
                  <a:alpha val="0"/>
                </a:srgbClr>
              </a:clrTo>
            </a:clrChange>
          </a:blip>
          <a:srcRect/>
          <a:stretch>
            <a:fillRect/>
          </a:stretch>
        </p:blipFill>
        <p:spPr bwMode="auto">
          <a:xfrm>
            <a:off x="9935134" y="6487169"/>
            <a:ext cx="2255279" cy="327784"/>
          </a:xfrm>
          <a:prstGeom prst="rect">
            <a:avLst/>
          </a:prstGeom>
          <a:noFill/>
          <a:ln w="9525">
            <a:noFill/>
            <a:miter lim="800000"/>
            <a:headEnd/>
            <a:tailEnd/>
          </a:ln>
        </p:spPr>
      </p:pic>
      <p:pic>
        <p:nvPicPr>
          <p:cNvPr id="35" name="Picture 5" descr="C:\Users\mandy23123\Pictures\車載.jpg"/>
          <p:cNvPicPr>
            <a:picLocks noChangeAspect="1" noChangeArrowheads="1"/>
          </p:cNvPicPr>
          <p:nvPr userDrawn="1"/>
        </p:nvPicPr>
        <p:blipFill>
          <a:blip r:embed="rId7" cstate="print">
            <a:clrChange>
              <a:clrFrom>
                <a:srgbClr val="FFFFFF"/>
              </a:clrFrom>
              <a:clrTo>
                <a:srgbClr val="FFFFFF">
                  <a:alpha val="0"/>
                </a:srgbClr>
              </a:clrTo>
            </a:clrChange>
          </a:blip>
          <a:srcRect/>
          <a:stretch>
            <a:fillRect/>
          </a:stretch>
        </p:blipFill>
        <p:spPr bwMode="auto">
          <a:xfrm rot="1466274">
            <a:off x="8705602" y="3588577"/>
            <a:ext cx="1305896" cy="979776"/>
          </a:xfrm>
          <a:prstGeom prst="rect">
            <a:avLst/>
          </a:prstGeom>
          <a:noFill/>
        </p:spPr>
      </p:pic>
      <p:pic>
        <p:nvPicPr>
          <p:cNvPr id="36" name="Picture 6" descr="C:\Users\mandy23123\Pictures\手機.jpg"/>
          <p:cNvPicPr>
            <a:picLocks noChangeAspect="1" noChangeArrowheads="1"/>
          </p:cNvPicPr>
          <p:nvPr userDrawn="1"/>
        </p:nvPicPr>
        <p:blipFill>
          <a:blip r:embed="rId8" cstate="print">
            <a:clrChange>
              <a:clrFrom>
                <a:srgbClr val="FFFFFF"/>
              </a:clrFrom>
              <a:clrTo>
                <a:srgbClr val="FFFFFF">
                  <a:alpha val="0"/>
                </a:srgbClr>
              </a:clrTo>
            </a:clrChange>
          </a:blip>
          <a:srcRect/>
          <a:stretch>
            <a:fillRect/>
          </a:stretch>
        </p:blipFill>
        <p:spPr bwMode="auto">
          <a:xfrm>
            <a:off x="8207167" y="5585970"/>
            <a:ext cx="1409550" cy="1057545"/>
          </a:xfrm>
          <a:prstGeom prst="rect">
            <a:avLst/>
          </a:prstGeom>
          <a:noFill/>
        </p:spPr>
      </p:pic>
      <p:pic>
        <p:nvPicPr>
          <p:cNvPr id="37" name="Picture 8" descr="C:\Users\mandy23123\Pictures\fish eye.jpg"/>
          <p:cNvPicPr>
            <a:picLocks noChangeAspect="1" noChangeArrowheads="1"/>
          </p:cNvPicPr>
          <p:nvPr userDrawn="1"/>
        </p:nvPicPr>
        <p:blipFill>
          <a:blip r:embed="rId9" cstate="print">
            <a:clrChange>
              <a:clrFrom>
                <a:srgbClr val="FFFFFF"/>
              </a:clrFrom>
              <a:clrTo>
                <a:srgbClr val="FFFFFF">
                  <a:alpha val="0"/>
                </a:srgbClr>
              </a:clrTo>
            </a:clrChange>
          </a:blip>
          <a:srcRect/>
          <a:stretch>
            <a:fillRect/>
          </a:stretch>
        </p:blipFill>
        <p:spPr bwMode="auto">
          <a:xfrm>
            <a:off x="8015171" y="4510165"/>
            <a:ext cx="1313551" cy="985521"/>
          </a:xfrm>
          <a:prstGeom prst="rect">
            <a:avLst/>
          </a:prstGeom>
          <a:noFill/>
        </p:spPr>
      </p:pic>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p>
            <a:fld id="{1ADB28F0-7443-4136-835A-33405759300E}" type="datetime1">
              <a:rPr lang="zh-TW" altLang="en-US" smtClean="0"/>
              <a:pPr/>
              <a:t>2024/11/18</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73DA0BB7-265A-403C-9275-D587AB510EDC}" type="slidenum">
              <a:rPr lang="zh-TW" altLang="en-US" smtClean="0"/>
              <a:pPr/>
              <a:t>‹#›</a:t>
            </a:fld>
            <a:endParaRPr lang="zh-TW"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7290440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a:xfrm>
            <a:off x="623311" y="188684"/>
            <a:ext cx="6335879" cy="720247"/>
          </a:xfrm>
        </p:spPr>
        <p:txBody>
          <a:bodyPr>
            <a:normAutofit/>
          </a:bodyPr>
          <a:lstStyle>
            <a:lvl1pPr algn="l">
              <a:defRPr sz="4800">
                <a:latin typeface="標楷體" pitchFamily="65" charset="-120"/>
                <a:ea typeface="標楷體" pitchFamily="65" charset="-120"/>
              </a:defRPr>
            </a:lvl1pPr>
          </a:lstStyle>
          <a:p>
            <a:r>
              <a:rPr lang="zh-TW" altLang="en-US" dirty="0" smtClean="0"/>
              <a:t>按一下以編輯母片標題樣式</a:t>
            </a:r>
            <a:endParaRPr lang="zh-TW" altLang="en-US" dirty="0"/>
          </a:p>
        </p:txBody>
      </p:sp>
      <p:sp>
        <p:nvSpPr>
          <p:cNvPr id="3" name="內容版面配置區 2"/>
          <p:cNvSpPr>
            <a:spLocks noGrp="1"/>
          </p:cNvSpPr>
          <p:nvPr>
            <p:ph idx="1"/>
          </p:nvPr>
        </p:nvSpPr>
        <p:spPr>
          <a:xfrm>
            <a:off x="335317" y="1269054"/>
            <a:ext cx="11519780" cy="4969702"/>
          </a:xfrm>
        </p:spPr>
        <p:txBody>
          <a:bodyPr/>
          <a:lstStyle>
            <a:lvl1pPr>
              <a:defRPr>
                <a:latin typeface="標楷體" pitchFamily="65" charset="-120"/>
                <a:ea typeface="標楷體" pitchFamily="65" charset="-120"/>
              </a:defRPr>
            </a:lvl1pPr>
            <a:lvl2pPr>
              <a:defRPr>
                <a:latin typeface="標楷體" pitchFamily="65" charset="-120"/>
                <a:ea typeface="標楷體" pitchFamily="65" charset="-120"/>
              </a:defRPr>
            </a:lvl2pPr>
            <a:lvl3pPr>
              <a:defRPr>
                <a:latin typeface="標楷體" pitchFamily="65" charset="-120"/>
                <a:ea typeface="標楷體" pitchFamily="65" charset="-120"/>
              </a:defRPr>
            </a:lvl3pPr>
            <a:lvl4pPr>
              <a:defRPr>
                <a:latin typeface="標楷體" pitchFamily="65" charset="-120"/>
                <a:ea typeface="標楷體" pitchFamily="65" charset="-120"/>
              </a:defRPr>
            </a:lvl4pPr>
            <a:lvl5pPr>
              <a:defRPr>
                <a:latin typeface="標楷體" pitchFamily="65" charset="-120"/>
                <a:ea typeface="標楷體" pitchFamily="65" charset="-120"/>
              </a:defRPr>
            </a:lvl5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9" name="Text Box 3"/>
          <p:cNvSpPr txBox="1">
            <a:spLocks noChangeArrowheads="1"/>
          </p:cNvSpPr>
          <p:nvPr userDrawn="1"/>
        </p:nvSpPr>
        <p:spPr bwMode="auto">
          <a:xfrm>
            <a:off x="0" y="6481454"/>
            <a:ext cx="12190413" cy="404724"/>
          </a:xfrm>
          <a:prstGeom prst="rect">
            <a:avLst/>
          </a:prstGeom>
          <a:solidFill>
            <a:srgbClr val="C00000">
              <a:alpha val="89999"/>
            </a:srgbClr>
          </a:solidFill>
          <a:ln w="9525">
            <a:noFill/>
            <a:miter lim="800000"/>
            <a:headEnd/>
            <a:tailEnd/>
          </a:ln>
          <a:effectLst/>
        </p:spPr>
        <p:txBody>
          <a:bodyPr lIns="103168" tIns="51584" rIns="103168" bIns="51584"/>
          <a:lstStyle/>
          <a:p>
            <a:pPr fontAlgn="auto">
              <a:spcBef>
                <a:spcPct val="50000"/>
              </a:spcBef>
              <a:spcAft>
                <a:spcPts val="0"/>
              </a:spcAft>
              <a:defRPr/>
            </a:pPr>
            <a:r>
              <a:rPr kumimoji="0" lang="en-US" altLang="zh-TW" sz="1900" b="1" i="1" dirty="0">
                <a:solidFill>
                  <a:schemeClr val="bg1"/>
                </a:solidFill>
                <a:effectLst>
                  <a:outerShdw blurRad="38100" dist="38100" dir="2700000" algn="tl">
                    <a:srgbClr val="000000"/>
                  </a:outerShdw>
                </a:effectLst>
                <a:ea typeface="標楷體" pitchFamily="65" charset="-120"/>
                <a:cs typeface="Arial" pitchFamily="34" charset="0"/>
              </a:rPr>
              <a:t>Kinko Optical CO., LTD.</a:t>
            </a:r>
            <a:endParaRPr kumimoji="0" lang="zh-TW" altLang="en-US" sz="1900" b="1" i="1" dirty="0">
              <a:solidFill>
                <a:schemeClr val="bg1"/>
              </a:solidFill>
              <a:effectLst>
                <a:outerShdw blurRad="38100" dist="38100" dir="2700000" algn="tl">
                  <a:srgbClr val="000000"/>
                </a:outerShdw>
              </a:effectLst>
              <a:ea typeface="標楷體" pitchFamily="65" charset="-120"/>
              <a:cs typeface="Arial" pitchFamily="34" charset="0"/>
            </a:endParaRPr>
          </a:p>
        </p:txBody>
      </p:sp>
      <p:sp>
        <p:nvSpPr>
          <p:cNvPr id="10" name="矩形 9"/>
          <p:cNvSpPr/>
          <p:nvPr userDrawn="1"/>
        </p:nvSpPr>
        <p:spPr>
          <a:xfrm>
            <a:off x="143321" y="188684"/>
            <a:ext cx="335262" cy="720247"/>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108850" tIns="54425" rIns="108850" bIns="54425" rtlCol="0" anchor="ctr"/>
          <a:lstStyle/>
          <a:p>
            <a:pPr algn="ctr"/>
            <a:endParaRPr lang="zh-TW" altLang="en-US"/>
          </a:p>
        </p:txBody>
      </p:sp>
      <p:sp>
        <p:nvSpPr>
          <p:cNvPr id="6" name="投影片編號版面配置區 5"/>
          <p:cNvSpPr>
            <a:spLocks noGrp="1"/>
          </p:cNvSpPr>
          <p:nvPr>
            <p:ph type="sldNum" sz="quarter" idx="12"/>
          </p:nvPr>
        </p:nvSpPr>
        <p:spPr>
          <a:xfrm>
            <a:off x="9345983" y="6526855"/>
            <a:ext cx="2844430" cy="365210"/>
          </a:xfrm>
        </p:spPr>
        <p:txBody>
          <a:bodyPr/>
          <a:lstStyle>
            <a:lvl1pPr>
              <a:defRPr sz="1800" b="1">
                <a:solidFill>
                  <a:schemeClr val="bg1"/>
                </a:solidFill>
              </a:defRPr>
            </a:lvl1pPr>
          </a:lstStyle>
          <a:p>
            <a:fld id="{73DA0BB7-265A-403C-9275-D587AB510EDC}" type="slidenum">
              <a:rPr lang="zh-TW" altLang="en-US" smtClean="0"/>
              <a:pPr/>
              <a:t>‹#›</a:t>
            </a:fld>
            <a:endParaRPr lang="zh-TW" altLang="en-US"/>
          </a:p>
        </p:txBody>
      </p:sp>
      <p:sp>
        <p:nvSpPr>
          <p:cNvPr id="15" name="文字方塊 14"/>
          <p:cNvSpPr txBox="1"/>
          <p:nvPr/>
        </p:nvSpPr>
        <p:spPr>
          <a:xfrm>
            <a:off x="10554304" y="216075"/>
            <a:ext cx="1780784" cy="600164"/>
          </a:xfrm>
          <a:prstGeom prst="rect">
            <a:avLst/>
          </a:prstGeom>
          <a:noFill/>
        </p:spPr>
        <p:txBody>
          <a:bodyPr wrap="square" rtlCol="0">
            <a:spAutoFit/>
          </a:bodyPr>
          <a:lstStyle/>
          <a:p>
            <a:r>
              <a:rPr lang="en-US" altLang="zh-TW" sz="3300" b="1" i="1" dirty="0" smtClean="0">
                <a:solidFill>
                  <a:srgbClr val="C00000"/>
                </a:solidFill>
                <a:latin typeface="Cambria" pitchFamily="18" charset="0"/>
                <a:ea typeface="Cambria" pitchFamily="18" charset="0"/>
                <a:cs typeface="Arial Unicode MS" pitchFamily="34" charset="-120"/>
              </a:rPr>
              <a:t>KINKO</a:t>
            </a:r>
            <a:endParaRPr lang="zh-TW" altLang="en-US" sz="3300" b="1" i="1" dirty="0">
              <a:solidFill>
                <a:srgbClr val="C00000"/>
              </a:solidFill>
              <a:latin typeface="Cambria" pitchFamily="18" charset="0"/>
              <a:ea typeface="Arial Unicode MS" pitchFamily="34" charset="-120"/>
              <a:cs typeface="Arial Unicode MS" pitchFamily="34" charset="-120"/>
            </a:endParaRPr>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區段標題">
    <p:spTree>
      <p:nvGrpSpPr>
        <p:cNvPr id="1" name=""/>
        <p:cNvGrpSpPr/>
        <p:nvPr/>
      </p:nvGrpSpPr>
      <p:grpSpPr>
        <a:xfrm>
          <a:off x="0" y="0"/>
          <a:ext cx="0" cy="0"/>
          <a:chOff x="0" y="0"/>
          <a:chExt cx="0" cy="0"/>
        </a:xfrm>
      </p:grpSpPr>
      <p:sp>
        <p:nvSpPr>
          <p:cNvPr id="4" name="日期版面配置區 3"/>
          <p:cNvSpPr>
            <a:spLocks noGrp="1"/>
          </p:cNvSpPr>
          <p:nvPr>
            <p:ph type="dt" sz="half" idx="10"/>
          </p:nvPr>
        </p:nvSpPr>
        <p:spPr/>
        <p:txBody>
          <a:bodyPr/>
          <a:lstStyle/>
          <a:p>
            <a:fld id="{E4314CD4-98FA-4BD8-9560-E54D9F3F8661}" type="datetime1">
              <a:rPr lang="zh-TW" altLang="en-US" smtClean="0"/>
              <a:pPr/>
              <a:t>2024/11/18</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a:xfrm>
            <a:off x="9345983" y="6494379"/>
            <a:ext cx="2844430" cy="365210"/>
          </a:xfrm>
        </p:spPr>
        <p:txBody>
          <a:bodyPr/>
          <a:lstStyle>
            <a:lvl1pPr>
              <a:defRPr b="1">
                <a:solidFill>
                  <a:schemeClr val="tx1"/>
                </a:solidFill>
              </a:defRPr>
            </a:lvl1pPr>
          </a:lstStyle>
          <a:p>
            <a:fld id="{73DA0BB7-265A-403C-9275-D587AB510EDC}" type="slidenum">
              <a:rPr lang="zh-TW" altLang="en-US" smtClean="0"/>
              <a:pPr/>
              <a:t>‹#›</a:t>
            </a:fld>
            <a:endParaRPr lang="zh-TW" altLang="en-US"/>
          </a:p>
        </p:txBody>
      </p:sp>
      <p:sp>
        <p:nvSpPr>
          <p:cNvPr id="10" name="標題 1"/>
          <p:cNvSpPr>
            <a:spLocks noGrp="1"/>
          </p:cNvSpPr>
          <p:nvPr>
            <p:ph type="title"/>
          </p:nvPr>
        </p:nvSpPr>
        <p:spPr>
          <a:xfrm>
            <a:off x="335317" y="548807"/>
            <a:ext cx="7583855" cy="720247"/>
          </a:xfrm>
        </p:spPr>
        <p:txBody>
          <a:bodyPr>
            <a:noAutofit/>
          </a:bodyPr>
          <a:lstStyle>
            <a:lvl1pPr algn="l">
              <a:defRPr sz="4300">
                <a:latin typeface="標楷體" pitchFamily="65" charset="-120"/>
                <a:ea typeface="標楷體" pitchFamily="65" charset="-120"/>
              </a:defRPr>
            </a:lvl1pPr>
          </a:lstStyle>
          <a:p>
            <a:r>
              <a:rPr lang="zh-TW" altLang="en-US" dirty="0" smtClean="0"/>
              <a:t>按一下以編輯母片標題樣式</a:t>
            </a:r>
            <a:endParaRPr lang="zh-TW" altLang="en-US" dirty="0"/>
          </a:p>
        </p:txBody>
      </p:sp>
      <p:sp>
        <p:nvSpPr>
          <p:cNvPr id="11" name="內容版面配置區 2"/>
          <p:cNvSpPr>
            <a:spLocks noGrp="1"/>
          </p:cNvSpPr>
          <p:nvPr>
            <p:ph idx="1"/>
          </p:nvPr>
        </p:nvSpPr>
        <p:spPr>
          <a:xfrm>
            <a:off x="335317" y="1269054"/>
            <a:ext cx="11519780" cy="4969702"/>
          </a:xfrm>
        </p:spPr>
        <p:txBody>
          <a:bodyPr/>
          <a:lstStyle>
            <a:lvl1pPr>
              <a:defRPr>
                <a:latin typeface="標楷體" pitchFamily="65" charset="-120"/>
                <a:ea typeface="標楷體" pitchFamily="65" charset="-120"/>
              </a:defRPr>
            </a:lvl1pPr>
            <a:lvl2pPr>
              <a:defRPr>
                <a:latin typeface="標楷體" pitchFamily="65" charset="-120"/>
                <a:ea typeface="標楷體" pitchFamily="65" charset="-120"/>
              </a:defRPr>
            </a:lvl2pPr>
            <a:lvl3pPr>
              <a:defRPr>
                <a:latin typeface="標楷體" pitchFamily="65" charset="-120"/>
                <a:ea typeface="標楷體" pitchFamily="65" charset="-120"/>
              </a:defRPr>
            </a:lvl3pPr>
            <a:lvl4pPr>
              <a:defRPr>
                <a:latin typeface="標楷體" pitchFamily="65" charset="-120"/>
                <a:ea typeface="標楷體" pitchFamily="65" charset="-120"/>
              </a:defRPr>
            </a:lvl4pPr>
            <a:lvl5pPr>
              <a:defRPr>
                <a:latin typeface="標楷體" pitchFamily="65" charset="-120"/>
                <a:ea typeface="標楷體" pitchFamily="65" charset="-120"/>
              </a:defRPr>
            </a:lvl5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兩項物件">
    <p:spTree>
      <p:nvGrpSpPr>
        <p:cNvPr id="1" name=""/>
        <p:cNvGrpSpPr/>
        <p:nvPr/>
      </p:nvGrpSpPr>
      <p:grpSpPr>
        <a:xfrm>
          <a:off x="0" y="0"/>
          <a:ext cx="0" cy="0"/>
          <a:chOff x="0" y="0"/>
          <a:chExt cx="0" cy="0"/>
        </a:xfrm>
      </p:grpSpPr>
      <p:sp>
        <p:nvSpPr>
          <p:cNvPr id="4" name="內容版面配置區 3"/>
          <p:cNvSpPr>
            <a:spLocks noGrp="1"/>
          </p:cNvSpPr>
          <p:nvPr>
            <p:ph sz="half" idx="2"/>
          </p:nvPr>
        </p:nvSpPr>
        <p:spPr>
          <a:xfrm>
            <a:off x="5711214" y="1485128"/>
            <a:ext cx="5384099" cy="4527011"/>
          </a:xfrm>
        </p:spPr>
        <p:txBody>
          <a:bodyPr/>
          <a:lstStyle>
            <a:lvl1pPr>
              <a:defRPr sz="3300"/>
            </a:lvl1pPr>
            <a:lvl2pPr>
              <a:defRPr sz="2900"/>
            </a:lvl2pPr>
            <a:lvl3pPr>
              <a:defRPr sz="2400"/>
            </a:lvl3pPr>
            <a:lvl4pPr>
              <a:defRPr sz="2100"/>
            </a:lvl4pPr>
            <a:lvl5pPr>
              <a:defRPr sz="2100"/>
            </a:lvl5pPr>
            <a:lvl6pPr>
              <a:defRPr sz="2100"/>
            </a:lvl6pPr>
            <a:lvl7pPr>
              <a:defRPr sz="2100"/>
            </a:lvl7pPr>
            <a:lvl8pPr>
              <a:defRPr sz="2100"/>
            </a:lvl8pPr>
            <a:lvl9pPr>
              <a:defRPr sz="2100"/>
            </a:lvl9pPr>
          </a:lstStyle>
          <a:p>
            <a:pPr lvl="0"/>
            <a:r>
              <a:rPr lang="zh-TW" altLang="en-US" dirty="0" smtClean="0"/>
              <a:t>按一下以編輯母片文字樣式</a:t>
            </a:r>
          </a:p>
          <a:p>
            <a:pPr lvl="1"/>
            <a:r>
              <a:rPr lang="zh-TW" altLang="en-US" dirty="0" smtClean="0"/>
              <a:t>第二層</a:t>
            </a:r>
          </a:p>
          <a:p>
            <a:pPr lvl="2"/>
            <a:r>
              <a:rPr lang="zh-TW" altLang="en-US" dirty="0" smtClean="0"/>
              <a:t>第三層</a:t>
            </a:r>
          </a:p>
          <a:p>
            <a:pPr lvl="3"/>
            <a:r>
              <a:rPr lang="zh-TW" altLang="en-US" dirty="0" smtClean="0"/>
              <a:t>第四層</a:t>
            </a:r>
          </a:p>
          <a:p>
            <a:pPr lvl="4"/>
            <a:r>
              <a:rPr lang="zh-TW" altLang="en-US" dirty="0" smtClean="0"/>
              <a:t>第五層</a:t>
            </a:r>
            <a:endParaRPr lang="zh-TW" altLang="en-US" dirty="0"/>
          </a:p>
        </p:txBody>
      </p:sp>
      <p:sp>
        <p:nvSpPr>
          <p:cNvPr id="5" name="日期版面配置區 4"/>
          <p:cNvSpPr>
            <a:spLocks noGrp="1"/>
          </p:cNvSpPr>
          <p:nvPr>
            <p:ph type="dt" sz="half" idx="10"/>
          </p:nvPr>
        </p:nvSpPr>
        <p:spPr/>
        <p:txBody>
          <a:bodyPr/>
          <a:lstStyle/>
          <a:p>
            <a:fld id="{5E4CC83E-787A-491E-A5B5-EA8292E18096}" type="datetime1">
              <a:rPr lang="zh-TW" altLang="en-US" smtClean="0"/>
              <a:pPr/>
              <a:t>2024/11/18</a:t>
            </a:fld>
            <a:endParaRPr lang="zh-TW" altLang="en-US"/>
          </a:p>
        </p:txBody>
      </p:sp>
      <p:sp>
        <p:nvSpPr>
          <p:cNvPr id="6" name="頁尾版面配置區 5"/>
          <p:cNvSpPr>
            <a:spLocks noGrp="1"/>
          </p:cNvSpPr>
          <p:nvPr>
            <p:ph type="ftr" sz="quarter" idx="11"/>
          </p:nvPr>
        </p:nvSpPr>
        <p:spPr/>
        <p:txBody>
          <a:bodyPr/>
          <a:lstStyle/>
          <a:p>
            <a:endParaRPr lang="zh-TW" altLang="en-US"/>
          </a:p>
        </p:txBody>
      </p:sp>
      <p:grpSp>
        <p:nvGrpSpPr>
          <p:cNvPr id="8" name="组合 4"/>
          <p:cNvGrpSpPr/>
          <p:nvPr userDrawn="1"/>
        </p:nvGrpSpPr>
        <p:grpSpPr>
          <a:xfrm>
            <a:off x="1199301" y="1773227"/>
            <a:ext cx="2951689" cy="3025037"/>
            <a:chOff x="2328918" y="1577773"/>
            <a:chExt cx="4245990" cy="4234827"/>
          </a:xfrm>
        </p:grpSpPr>
        <p:sp>
          <p:nvSpPr>
            <p:cNvPr id="9" name="椭圆 1"/>
            <p:cNvSpPr/>
            <p:nvPr/>
          </p:nvSpPr>
          <p:spPr>
            <a:xfrm>
              <a:off x="2328918" y="1758126"/>
              <a:ext cx="3971604" cy="3971605"/>
            </a:xfrm>
            <a:prstGeom prst="ellipse">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00" dirty="0"/>
            </a:p>
          </p:txBody>
        </p:sp>
        <p:sp>
          <p:nvSpPr>
            <p:cNvPr id="10" name="椭圆 2"/>
            <p:cNvSpPr/>
            <p:nvPr/>
          </p:nvSpPr>
          <p:spPr>
            <a:xfrm>
              <a:off x="2603304" y="1840995"/>
              <a:ext cx="3971604" cy="3971605"/>
            </a:xfrm>
            <a:prstGeom prst="ellipse">
              <a:avLst/>
            </a:prstGeom>
            <a:noFill/>
            <a:ln w="762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00" dirty="0"/>
            </a:p>
          </p:txBody>
        </p:sp>
        <p:sp>
          <p:nvSpPr>
            <p:cNvPr id="11" name="椭圆 3"/>
            <p:cNvSpPr/>
            <p:nvPr/>
          </p:nvSpPr>
          <p:spPr>
            <a:xfrm>
              <a:off x="2472780" y="1577773"/>
              <a:ext cx="3971606" cy="3971605"/>
            </a:xfrm>
            <a:prstGeom prst="ellipse">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00" dirty="0"/>
            </a:p>
          </p:txBody>
        </p:sp>
      </p:grpSp>
      <p:sp>
        <p:nvSpPr>
          <p:cNvPr id="12" name="文字方塊 11"/>
          <p:cNvSpPr txBox="1"/>
          <p:nvPr userDrawn="1"/>
        </p:nvSpPr>
        <p:spPr>
          <a:xfrm>
            <a:off x="1558702" y="2781722"/>
            <a:ext cx="2495952" cy="1202520"/>
          </a:xfrm>
          <a:prstGeom prst="rect">
            <a:avLst/>
          </a:prstGeom>
          <a:noFill/>
        </p:spPr>
        <p:txBody>
          <a:bodyPr wrap="square" lIns="108850" tIns="54425" rIns="108850" bIns="54425" rtlCol="0">
            <a:spAutoFit/>
          </a:bodyPr>
          <a:lstStyle/>
          <a:p>
            <a:r>
              <a:rPr lang="zh-TW" altLang="en-US" sz="7100" b="1" dirty="0" smtClean="0">
                <a:latin typeface="標楷體" pitchFamily="65" charset="-120"/>
                <a:ea typeface="標楷體" pitchFamily="65" charset="-120"/>
              </a:rPr>
              <a:t>目錄</a:t>
            </a:r>
            <a:endParaRPr lang="zh-TW" altLang="en-US" sz="7100" b="1" dirty="0">
              <a:latin typeface="標楷體" pitchFamily="65" charset="-120"/>
              <a:ea typeface="標楷體" pitchFamily="65" charset="-120"/>
            </a:endParaRPr>
          </a:p>
        </p:txBody>
      </p:sp>
      <p:sp>
        <p:nvSpPr>
          <p:cNvPr id="13" name="任意多边形 81"/>
          <p:cNvSpPr/>
          <p:nvPr userDrawn="1"/>
        </p:nvSpPr>
        <p:spPr>
          <a:xfrm>
            <a:off x="10919742" y="1"/>
            <a:ext cx="1270671" cy="6859589"/>
          </a:xfrm>
          <a:custGeom>
            <a:avLst/>
            <a:gdLst>
              <a:gd name="connsiteX0" fmla="*/ 0 w 1082438"/>
              <a:gd name="connsiteY0" fmla="*/ 0 h 3465068"/>
              <a:gd name="connsiteX1" fmla="*/ 1082438 w 1082438"/>
              <a:gd name="connsiteY1" fmla="*/ 0 h 3465068"/>
              <a:gd name="connsiteX2" fmla="*/ 1082438 w 1082438"/>
              <a:gd name="connsiteY2" fmla="*/ 3465068 h 3465068"/>
              <a:gd name="connsiteX3" fmla="*/ 42084 w 1082438"/>
              <a:gd name="connsiteY3" fmla="*/ 59181 h 3465068"/>
              <a:gd name="connsiteX4" fmla="*/ 0 w 1082438"/>
              <a:gd name="connsiteY4" fmla="*/ 0 h 34650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2438" h="3465068">
                <a:moveTo>
                  <a:pt x="0" y="0"/>
                </a:moveTo>
                <a:lnTo>
                  <a:pt x="1082438" y="0"/>
                </a:lnTo>
                <a:lnTo>
                  <a:pt x="1082438" y="3465068"/>
                </a:lnTo>
                <a:cubicBezTo>
                  <a:pt x="1082438" y="2203451"/>
                  <a:pt x="698909" y="1031411"/>
                  <a:pt x="42084" y="59181"/>
                </a:cubicBezTo>
                <a:lnTo>
                  <a:pt x="0" y="0"/>
                </a:lnTo>
                <a:close/>
              </a:path>
            </a:pathLst>
          </a:cu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lIns="108850" tIns="54425" rIns="108850" bIns="54425" rtlCol="0" anchor="ctr"/>
          <a:lstStyle/>
          <a:p>
            <a:pPr algn="ctr"/>
            <a:endParaRPr lang="zh-CN" altLang="en-US"/>
          </a:p>
        </p:txBody>
      </p:sp>
      <p:sp>
        <p:nvSpPr>
          <p:cNvPr id="14" name="任意多边形 82"/>
          <p:cNvSpPr/>
          <p:nvPr userDrawn="1"/>
        </p:nvSpPr>
        <p:spPr>
          <a:xfrm flipH="1">
            <a:off x="1" y="0"/>
            <a:ext cx="1198661" cy="6896114"/>
          </a:xfrm>
          <a:custGeom>
            <a:avLst/>
            <a:gdLst>
              <a:gd name="connsiteX0" fmla="*/ 1032049 w 1032049"/>
              <a:gd name="connsiteY0" fmla="*/ 0 h 3392932"/>
              <a:gd name="connsiteX1" fmla="*/ 1032049 w 1032049"/>
              <a:gd name="connsiteY1" fmla="*/ 3392932 h 3392932"/>
              <a:gd name="connsiteX2" fmla="*/ 0 w 1032049"/>
              <a:gd name="connsiteY2" fmla="*/ 3392932 h 3392932"/>
              <a:gd name="connsiteX3" fmla="*/ 150144 w 1032049"/>
              <a:gd name="connsiteY3" fmla="*/ 3158730 h 3392932"/>
              <a:gd name="connsiteX4" fmla="*/ 1032049 w 1032049"/>
              <a:gd name="connsiteY4" fmla="*/ 0 h 33929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2049" h="3392932">
                <a:moveTo>
                  <a:pt x="1032049" y="0"/>
                </a:moveTo>
                <a:lnTo>
                  <a:pt x="1032049" y="3392932"/>
                </a:lnTo>
                <a:lnTo>
                  <a:pt x="0" y="3392932"/>
                </a:lnTo>
                <a:lnTo>
                  <a:pt x="150144" y="3158730"/>
                </a:lnTo>
                <a:cubicBezTo>
                  <a:pt x="709778" y="2237695"/>
                  <a:pt x="1032049" y="1156483"/>
                  <a:pt x="1032049" y="0"/>
                </a:cubicBez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108850" tIns="54425" rIns="108850" bIns="54425" rtlCol="0" anchor="ctr"/>
          <a:lstStyle/>
          <a:p>
            <a:pPr algn="ctr"/>
            <a:endParaRPr lang="zh-CN" altLang="en-US"/>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609521" y="1535469"/>
            <a:ext cx="5386216" cy="639910"/>
          </a:xfrm>
        </p:spPr>
        <p:txBody>
          <a:bodyPr anchor="b"/>
          <a:lstStyle>
            <a:lvl1pPr marL="0" indent="0">
              <a:buNone/>
              <a:defRPr sz="2900" b="1"/>
            </a:lvl1pPr>
            <a:lvl2pPr marL="544251" indent="0">
              <a:buNone/>
              <a:defRPr sz="2400" b="1"/>
            </a:lvl2pPr>
            <a:lvl3pPr marL="1088502" indent="0">
              <a:buNone/>
              <a:defRPr sz="2100" b="1"/>
            </a:lvl3pPr>
            <a:lvl4pPr marL="1632753" indent="0">
              <a:buNone/>
              <a:defRPr sz="1900" b="1"/>
            </a:lvl4pPr>
            <a:lvl5pPr marL="2177004" indent="0">
              <a:buNone/>
              <a:defRPr sz="1900" b="1"/>
            </a:lvl5pPr>
            <a:lvl6pPr marL="2721254" indent="0">
              <a:buNone/>
              <a:defRPr sz="1900" b="1"/>
            </a:lvl6pPr>
            <a:lvl7pPr marL="3265505" indent="0">
              <a:buNone/>
              <a:defRPr sz="1900" b="1"/>
            </a:lvl7pPr>
            <a:lvl8pPr marL="3809756" indent="0">
              <a:buNone/>
              <a:defRPr sz="1900" b="1"/>
            </a:lvl8pPr>
            <a:lvl9pPr marL="4354007" indent="0">
              <a:buNone/>
              <a:defRPr sz="1900" b="1"/>
            </a:lvl9pPr>
          </a:lstStyle>
          <a:p>
            <a:pPr lvl="0"/>
            <a:r>
              <a:rPr lang="zh-TW" altLang="en-US" smtClean="0"/>
              <a:t>按一下以編輯母片文字樣式</a:t>
            </a:r>
          </a:p>
        </p:txBody>
      </p:sp>
      <p:sp>
        <p:nvSpPr>
          <p:cNvPr id="4" name="內容版面配置區 3"/>
          <p:cNvSpPr>
            <a:spLocks noGrp="1"/>
          </p:cNvSpPr>
          <p:nvPr>
            <p:ph sz="half" idx="2"/>
          </p:nvPr>
        </p:nvSpPr>
        <p:spPr>
          <a:xfrm>
            <a:off x="609521" y="2175379"/>
            <a:ext cx="5386216" cy="3952203"/>
          </a:xfrm>
        </p:spPr>
        <p:txBody>
          <a:bodyPr/>
          <a:lstStyle>
            <a:lvl1pPr>
              <a:defRPr sz="2900"/>
            </a:lvl1pPr>
            <a:lvl2pPr>
              <a:defRPr sz="2400"/>
            </a:lvl2pPr>
            <a:lvl3pPr>
              <a:defRPr sz="2100"/>
            </a:lvl3pPr>
            <a:lvl4pPr>
              <a:defRPr sz="1900"/>
            </a:lvl4pPr>
            <a:lvl5pPr>
              <a:defRPr sz="1900"/>
            </a:lvl5pPr>
            <a:lvl6pPr>
              <a:defRPr sz="1900"/>
            </a:lvl6pPr>
            <a:lvl7pPr>
              <a:defRPr sz="1900"/>
            </a:lvl7pPr>
            <a:lvl8pPr>
              <a:defRPr sz="1900"/>
            </a:lvl8pPr>
            <a:lvl9pPr>
              <a:defRPr sz="19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文字版面配置區 4"/>
          <p:cNvSpPr>
            <a:spLocks noGrp="1"/>
          </p:cNvSpPr>
          <p:nvPr>
            <p:ph type="body" sz="quarter" idx="3"/>
          </p:nvPr>
        </p:nvSpPr>
        <p:spPr>
          <a:xfrm>
            <a:off x="6192561" y="1535469"/>
            <a:ext cx="5388332" cy="639910"/>
          </a:xfrm>
        </p:spPr>
        <p:txBody>
          <a:bodyPr anchor="b"/>
          <a:lstStyle>
            <a:lvl1pPr marL="0" indent="0">
              <a:buNone/>
              <a:defRPr sz="2900" b="1"/>
            </a:lvl1pPr>
            <a:lvl2pPr marL="544251" indent="0">
              <a:buNone/>
              <a:defRPr sz="2400" b="1"/>
            </a:lvl2pPr>
            <a:lvl3pPr marL="1088502" indent="0">
              <a:buNone/>
              <a:defRPr sz="2100" b="1"/>
            </a:lvl3pPr>
            <a:lvl4pPr marL="1632753" indent="0">
              <a:buNone/>
              <a:defRPr sz="1900" b="1"/>
            </a:lvl4pPr>
            <a:lvl5pPr marL="2177004" indent="0">
              <a:buNone/>
              <a:defRPr sz="1900" b="1"/>
            </a:lvl5pPr>
            <a:lvl6pPr marL="2721254" indent="0">
              <a:buNone/>
              <a:defRPr sz="1900" b="1"/>
            </a:lvl6pPr>
            <a:lvl7pPr marL="3265505" indent="0">
              <a:buNone/>
              <a:defRPr sz="1900" b="1"/>
            </a:lvl7pPr>
            <a:lvl8pPr marL="3809756" indent="0">
              <a:buNone/>
              <a:defRPr sz="1900" b="1"/>
            </a:lvl8pPr>
            <a:lvl9pPr marL="4354007" indent="0">
              <a:buNone/>
              <a:defRPr sz="1900" b="1"/>
            </a:lvl9pPr>
          </a:lstStyle>
          <a:p>
            <a:pPr lvl="0"/>
            <a:r>
              <a:rPr lang="zh-TW" altLang="en-US" smtClean="0"/>
              <a:t>按一下以編輯母片文字樣式</a:t>
            </a:r>
          </a:p>
        </p:txBody>
      </p:sp>
      <p:sp>
        <p:nvSpPr>
          <p:cNvPr id="6" name="內容版面配置區 5"/>
          <p:cNvSpPr>
            <a:spLocks noGrp="1"/>
          </p:cNvSpPr>
          <p:nvPr>
            <p:ph sz="quarter" idx="4"/>
          </p:nvPr>
        </p:nvSpPr>
        <p:spPr>
          <a:xfrm>
            <a:off x="6192561" y="2175379"/>
            <a:ext cx="5388332" cy="3952203"/>
          </a:xfrm>
        </p:spPr>
        <p:txBody>
          <a:bodyPr/>
          <a:lstStyle>
            <a:lvl1pPr>
              <a:defRPr sz="2900"/>
            </a:lvl1pPr>
            <a:lvl2pPr>
              <a:defRPr sz="2400"/>
            </a:lvl2pPr>
            <a:lvl3pPr>
              <a:defRPr sz="2100"/>
            </a:lvl3pPr>
            <a:lvl4pPr>
              <a:defRPr sz="1900"/>
            </a:lvl4pPr>
            <a:lvl5pPr>
              <a:defRPr sz="1900"/>
            </a:lvl5pPr>
            <a:lvl6pPr>
              <a:defRPr sz="1900"/>
            </a:lvl6pPr>
            <a:lvl7pPr>
              <a:defRPr sz="1900"/>
            </a:lvl7pPr>
            <a:lvl8pPr>
              <a:defRPr sz="1900"/>
            </a:lvl8pPr>
            <a:lvl9pPr>
              <a:defRPr sz="19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7" name="日期版面配置區 6"/>
          <p:cNvSpPr>
            <a:spLocks noGrp="1"/>
          </p:cNvSpPr>
          <p:nvPr>
            <p:ph type="dt" sz="half" idx="10"/>
          </p:nvPr>
        </p:nvSpPr>
        <p:spPr/>
        <p:txBody>
          <a:bodyPr/>
          <a:lstStyle/>
          <a:p>
            <a:fld id="{86BA136E-1A25-481B-8EA4-572876291E0C}" type="datetime1">
              <a:rPr lang="zh-TW" altLang="en-US" smtClean="0"/>
              <a:pPr/>
              <a:t>2024/11/18</a:t>
            </a:fld>
            <a:endParaRPr lang="zh-TW" altLang="en-US"/>
          </a:p>
        </p:txBody>
      </p:sp>
      <p:sp>
        <p:nvSpPr>
          <p:cNvPr id="8" name="頁尾版面配置區 7"/>
          <p:cNvSpPr>
            <a:spLocks noGrp="1"/>
          </p:cNvSpPr>
          <p:nvPr>
            <p:ph type="ftr" sz="quarter" idx="11"/>
          </p:nvPr>
        </p:nvSpPr>
        <p:spPr/>
        <p:txBody>
          <a:bodyPr/>
          <a:lstStyle/>
          <a:p>
            <a:endParaRPr lang="zh-TW" altLang="en-US"/>
          </a:p>
        </p:txBody>
      </p:sp>
      <p:sp>
        <p:nvSpPr>
          <p:cNvPr id="9" name="投影片編號版面配置區 8"/>
          <p:cNvSpPr>
            <a:spLocks noGrp="1"/>
          </p:cNvSpPr>
          <p:nvPr>
            <p:ph type="sldNum" sz="quarter" idx="12"/>
          </p:nvPr>
        </p:nvSpPr>
        <p:spPr/>
        <p:txBody>
          <a:bodyPr/>
          <a:lstStyle/>
          <a:p>
            <a:fld id="{73DA0BB7-265A-403C-9275-D587AB510EDC}" type="slidenum">
              <a:rPr lang="zh-TW" altLang="en-US" smtClean="0"/>
              <a:pPr/>
              <a:t>‹#›</a:t>
            </a:fld>
            <a:endParaRPr lang="zh-TW"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日期版面配置區 2"/>
          <p:cNvSpPr>
            <a:spLocks noGrp="1"/>
          </p:cNvSpPr>
          <p:nvPr>
            <p:ph type="dt" sz="half" idx="10"/>
          </p:nvPr>
        </p:nvSpPr>
        <p:spPr/>
        <p:txBody>
          <a:bodyPr/>
          <a:lstStyle/>
          <a:p>
            <a:fld id="{E6114A10-00B2-4C01-874F-C063E2FF302D}" type="datetime1">
              <a:rPr lang="zh-TW" altLang="en-US" smtClean="0"/>
              <a:pPr/>
              <a:t>2024/11/18</a:t>
            </a:fld>
            <a:endParaRPr lang="zh-TW" altLang="en-US"/>
          </a:p>
        </p:txBody>
      </p:sp>
      <p:sp>
        <p:nvSpPr>
          <p:cNvPr id="4" name="頁尾版面配置區 3"/>
          <p:cNvSpPr>
            <a:spLocks noGrp="1"/>
          </p:cNvSpPr>
          <p:nvPr>
            <p:ph type="ftr" sz="quarter" idx="11"/>
          </p:nvPr>
        </p:nvSpPr>
        <p:spPr/>
        <p:txBody>
          <a:bodyPr/>
          <a:lstStyle/>
          <a:p>
            <a:endParaRPr lang="zh-TW" altLang="en-US"/>
          </a:p>
        </p:txBody>
      </p:sp>
      <p:sp>
        <p:nvSpPr>
          <p:cNvPr id="5" name="投影片編號版面配置區 4"/>
          <p:cNvSpPr>
            <a:spLocks noGrp="1"/>
          </p:cNvSpPr>
          <p:nvPr>
            <p:ph type="sldNum" sz="quarter" idx="12"/>
          </p:nvPr>
        </p:nvSpPr>
        <p:spPr/>
        <p:txBody>
          <a:bodyPr/>
          <a:lstStyle/>
          <a:p>
            <a:fld id="{73DA0BB7-265A-403C-9275-D587AB510EDC}" type="slidenum">
              <a:rPr lang="zh-TW" altLang="en-US" smtClean="0"/>
              <a:pPr/>
              <a:t>‹#›</a:t>
            </a:fld>
            <a:endParaRPr lang="zh-TW" altLang="en-US"/>
          </a:p>
        </p:txBody>
      </p:sp>
      <p:sp>
        <p:nvSpPr>
          <p:cNvPr id="6" name="任意多边形 81"/>
          <p:cNvSpPr/>
          <p:nvPr userDrawn="1"/>
        </p:nvSpPr>
        <p:spPr>
          <a:xfrm>
            <a:off x="10747350" y="1"/>
            <a:ext cx="1443063" cy="6859589"/>
          </a:xfrm>
          <a:custGeom>
            <a:avLst/>
            <a:gdLst>
              <a:gd name="connsiteX0" fmla="*/ 0 w 1082438"/>
              <a:gd name="connsiteY0" fmla="*/ 0 h 3465068"/>
              <a:gd name="connsiteX1" fmla="*/ 1082438 w 1082438"/>
              <a:gd name="connsiteY1" fmla="*/ 0 h 3465068"/>
              <a:gd name="connsiteX2" fmla="*/ 1082438 w 1082438"/>
              <a:gd name="connsiteY2" fmla="*/ 3465068 h 3465068"/>
              <a:gd name="connsiteX3" fmla="*/ 42084 w 1082438"/>
              <a:gd name="connsiteY3" fmla="*/ 59181 h 3465068"/>
              <a:gd name="connsiteX4" fmla="*/ 0 w 1082438"/>
              <a:gd name="connsiteY4" fmla="*/ 0 h 34650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2438" h="3465068">
                <a:moveTo>
                  <a:pt x="0" y="0"/>
                </a:moveTo>
                <a:lnTo>
                  <a:pt x="1082438" y="0"/>
                </a:lnTo>
                <a:lnTo>
                  <a:pt x="1082438" y="3465068"/>
                </a:lnTo>
                <a:cubicBezTo>
                  <a:pt x="1082438" y="2203451"/>
                  <a:pt x="698909" y="1031411"/>
                  <a:pt x="42084" y="59181"/>
                </a:cubicBezTo>
                <a:lnTo>
                  <a:pt x="0" y="0"/>
                </a:lnTo>
                <a:close/>
              </a:path>
            </a:pathLst>
          </a:cu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lIns="108850" tIns="54425" rIns="108850" bIns="54425" rtlCol="0" anchor="ctr"/>
          <a:lstStyle/>
          <a:p>
            <a:pPr algn="ctr"/>
            <a:endParaRPr lang="zh-CN" altLang="en-US"/>
          </a:p>
        </p:txBody>
      </p:sp>
      <p:sp>
        <p:nvSpPr>
          <p:cNvPr id="7" name="任意多边形 82"/>
          <p:cNvSpPr/>
          <p:nvPr userDrawn="1"/>
        </p:nvSpPr>
        <p:spPr>
          <a:xfrm flipH="1">
            <a:off x="1" y="0"/>
            <a:ext cx="1375886" cy="6896114"/>
          </a:xfrm>
          <a:custGeom>
            <a:avLst/>
            <a:gdLst>
              <a:gd name="connsiteX0" fmla="*/ 1032049 w 1032049"/>
              <a:gd name="connsiteY0" fmla="*/ 0 h 3392932"/>
              <a:gd name="connsiteX1" fmla="*/ 1032049 w 1032049"/>
              <a:gd name="connsiteY1" fmla="*/ 3392932 h 3392932"/>
              <a:gd name="connsiteX2" fmla="*/ 0 w 1032049"/>
              <a:gd name="connsiteY2" fmla="*/ 3392932 h 3392932"/>
              <a:gd name="connsiteX3" fmla="*/ 150144 w 1032049"/>
              <a:gd name="connsiteY3" fmla="*/ 3158730 h 3392932"/>
              <a:gd name="connsiteX4" fmla="*/ 1032049 w 1032049"/>
              <a:gd name="connsiteY4" fmla="*/ 0 h 33929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2049" h="3392932">
                <a:moveTo>
                  <a:pt x="1032049" y="0"/>
                </a:moveTo>
                <a:lnTo>
                  <a:pt x="1032049" y="3392932"/>
                </a:lnTo>
                <a:lnTo>
                  <a:pt x="0" y="3392932"/>
                </a:lnTo>
                <a:lnTo>
                  <a:pt x="150144" y="3158730"/>
                </a:lnTo>
                <a:cubicBezTo>
                  <a:pt x="709778" y="2237695"/>
                  <a:pt x="1032049" y="1156483"/>
                  <a:pt x="1032049" y="0"/>
                </a:cubicBez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108850" tIns="54425" rIns="108850" bIns="54425" rtlCol="0" anchor="ctr"/>
          <a:lstStyle/>
          <a:p>
            <a:pPr algn="ctr"/>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空白">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p:txBody>
          <a:bodyPr/>
          <a:lstStyle/>
          <a:p>
            <a:fld id="{1E136F07-80C3-4B77-BA3D-9E1BCC157084}" type="datetime1">
              <a:rPr lang="zh-TW" altLang="en-US" smtClean="0"/>
              <a:pPr/>
              <a:t>2024/11/18</a:t>
            </a:fld>
            <a:endParaRPr lang="zh-TW" altLang="en-US"/>
          </a:p>
        </p:txBody>
      </p:sp>
      <p:sp>
        <p:nvSpPr>
          <p:cNvPr id="3" name="頁尾版面配置區 2"/>
          <p:cNvSpPr>
            <a:spLocks noGrp="1"/>
          </p:cNvSpPr>
          <p:nvPr>
            <p:ph type="ftr" sz="quarter" idx="11"/>
          </p:nvPr>
        </p:nvSpPr>
        <p:spPr/>
        <p:txBody>
          <a:bodyPr/>
          <a:lstStyle/>
          <a:p>
            <a:endParaRPr lang="zh-TW" altLang="en-US"/>
          </a:p>
        </p:txBody>
      </p:sp>
      <p:sp>
        <p:nvSpPr>
          <p:cNvPr id="4" name="投影片編號版面配置區 3"/>
          <p:cNvSpPr>
            <a:spLocks noGrp="1"/>
          </p:cNvSpPr>
          <p:nvPr>
            <p:ph type="sldNum" sz="quarter" idx="12"/>
          </p:nvPr>
        </p:nvSpPr>
        <p:spPr/>
        <p:txBody>
          <a:bodyPr/>
          <a:lstStyle/>
          <a:p>
            <a:fld id="{73DA0BB7-265A-403C-9275-D587AB510EDC}" type="slidenum">
              <a:rPr lang="zh-TW" altLang="en-US" smtClean="0"/>
              <a:pPr/>
              <a:t>‹#›</a:t>
            </a:fld>
            <a:endParaRPr lang="zh-TW" altLang="en-US"/>
          </a:p>
        </p:txBody>
      </p:sp>
      <p:sp>
        <p:nvSpPr>
          <p:cNvPr id="5" name="任意多边形 81"/>
          <p:cNvSpPr/>
          <p:nvPr userDrawn="1"/>
        </p:nvSpPr>
        <p:spPr>
          <a:xfrm>
            <a:off x="10747350" y="1"/>
            <a:ext cx="1443063" cy="6859589"/>
          </a:xfrm>
          <a:custGeom>
            <a:avLst/>
            <a:gdLst>
              <a:gd name="connsiteX0" fmla="*/ 0 w 1082438"/>
              <a:gd name="connsiteY0" fmla="*/ 0 h 3465068"/>
              <a:gd name="connsiteX1" fmla="*/ 1082438 w 1082438"/>
              <a:gd name="connsiteY1" fmla="*/ 0 h 3465068"/>
              <a:gd name="connsiteX2" fmla="*/ 1082438 w 1082438"/>
              <a:gd name="connsiteY2" fmla="*/ 3465068 h 3465068"/>
              <a:gd name="connsiteX3" fmla="*/ 42084 w 1082438"/>
              <a:gd name="connsiteY3" fmla="*/ 59181 h 3465068"/>
              <a:gd name="connsiteX4" fmla="*/ 0 w 1082438"/>
              <a:gd name="connsiteY4" fmla="*/ 0 h 34650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2438" h="3465068">
                <a:moveTo>
                  <a:pt x="0" y="0"/>
                </a:moveTo>
                <a:lnTo>
                  <a:pt x="1082438" y="0"/>
                </a:lnTo>
                <a:lnTo>
                  <a:pt x="1082438" y="3465068"/>
                </a:lnTo>
                <a:cubicBezTo>
                  <a:pt x="1082438" y="2203451"/>
                  <a:pt x="698909" y="1031411"/>
                  <a:pt x="42084" y="59181"/>
                </a:cubicBezTo>
                <a:lnTo>
                  <a:pt x="0" y="0"/>
                </a:lnTo>
                <a:close/>
              </a:path>
            </a:pathLst>
          </a:cu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lIns="108850" tIns="54425" rIns="108850" bIns="54425" rtlCol="0" anchor="ctr"/>
          <a:lstStyle/>
          <a:p>
            <a:pPr algn="ctr"/>
            <a:endParaRPr lang="zh-CN" altLang="en-US"/>
          </a:p>
        </p:txBody>
      </p:sp>
      <p:sp>
        <p:nvSpPr>
          <p:cNvPr id="6" name="任意多边形 82"/>
          <p:cNvSpPr/>
          <p:nvPr userDrawn="1"/>
        </p:nvSpPr>
        <p:spPr>
          <a:xfrm flipH="1">
            <a:off x="1" y="0"/>
            <a:ext cx="1375886" cy="6896114"/>
          </a:xfrm>
          <a:custGeom>
            <a:avLst/>
            <a:gdLst>
              <a:gd name="connsiteX0" fmla="*/ 1032049 w 1032049"/>
              <a:gd name="connsiteY0" fmla="*/ 0 h 3392932"/>
              <a:gd name="connsiteX1" fmla="*/ 1032049 w 1032049"/>
              <a:gd name="connsiteY1" fmla="*/ 3392932 h 3392932"/>
              <a:gd name="connsiteX2" fmla="*/ 0 w 1032049"/>
              <a:gd name="connsiteY2" fmla="*/ 3392932 h 3392932"/>
              <a:gd name="connsiteX3" fmla="*/ 150144 w 1032049"/>
              <a:gd name="connsiteY3" fmla="*/ 3158730 h 3392932"/>
              <a:gd name="connsiteX4" fmla="*/ 1032049 w 1032049"/>
              <a:gd name="connsiteY4" fmla="*/ 0 h 33929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2049" h="3392932">
                <a:moveTo>
                  <a:pt x="1032049" y="0"/>
                </a:moveTo>
                <a:lnTo>
                  <a:pt x="1032049" y="3392932"/>
                </a:lnTo>
                <a:lnTo>
                  <a:pt x="0" y="3392932"/>
                </a:lnTo>
                <a:lnTo>
                  <a:pt x="150144" y="3158730"/>
                </a:lnTo>
                <a:cubicBezTo>
                  <a:pt x="709778" y="2237695"/>
                  <a:pt x="1032049" y="1156483"/>
                  <a:pt x="1032049" y="0"/>
                </a:cubicBez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108850" tIns="54425" rIns="108850" bIns="54425" rtlCol="0" anchor="ctr"/>
          <a:lstStyle/>
          <a:p>
            <a:pPr algn="ctr"/>
            <a:endParaRPr lang="zh-CN" altLang="en-US"/>
          </a:p>
        </p:txBody>
      </p:sp>
      <p:sp>
        <p:nvSpPr>
          <p:cNvPr id="9" name="標題 1"/>
          <p:cNvSpPr>
            <a:spLocks noGrp="1"/>
          </p:cNvSpPr>
          <p:nvPr>
            <p:ph type="title"/>
          </p:nvPr>
        </p:nvSpPr>
        <p:spPr>
          <a:xfrm>
            <a:off x="527313" y="2277399"/>
            <a:ext cx="10971372" cy="1143265"/>
          </a:xfrm>
        </p:spPr>
        <p:txBody>
          <a:bodyPr/>
          <a:lstStyle>
            <a:lvl1pPr>
              <a:defRPr>
                <a:latin typeface="標楷體" pitchFamily="65" charset="-120"/>
                <a:ea typeface="標楷體" pitchFamily="65" charset="-120"/>
              </a:defRPr>
            </a:lvl1pPr>
          </a:lstStyle>
          <a:p>
            <a:r>
              <a:rPr lang="zh-TW" altLang="en-US" dirty="0" smtClean="0"/>
              <a:t>按一下以編輯母片標題樣式</a:t>
            </a:r>
            <a:endParaRPr lang="zh-TW" altLang="en-US" dirty="0"/>
          </a:p>
        </p:txBody>
      </p:sp>
      <p:grpSp>
        <p:nvGrpSpPr>
          <p:cNvPr id="24" name="群組 14"/>
          <p:cNvGrpSpPr/>
          <p:nvPr userDrawn="1"/>
        </p:nvGrpSpPr>
        <p:grpSpPr>
          <a:xfrm>
            <a:off x="277610" y="98180"/>
            <a:ext cx="2765668" cy="1141509"/>
            <a:chOff x="0" y="-27384"/>
            <a:chExt cx="1979712" cy="1168331"/>
          </a:xfrm>
        </p:grpSpPr>
        <p:pic>
          <p:nvPicPr>
            <p:cNvPr id="25" name="圖片 24" descr="今國 LOGO.JPG"/>
            <p:cNvPicPr>
              <a:picLocks noChangeAspect="1"/>
            </p:cNvPicPr>
            <p:nvPr/>
          </p:nvPicPr>
          <p:blipFill>
            <a:blip r:embed="rId2" cstate="print"/>
            <a:srcRect t="7945" b="40250"/>
            <a:stretch>
              <a:fillRect/>
            </a:stretch>
          </p:blipFill>
          <p:spPr>
            <a:xfrm>
              <a:off x="0" y="-27384"/>
              <a:ext cx="1979712" cy="648072"/>
            </a:xfrm>
            <a:prstGeom prst="rect">
              <a:avLst/>
            </a:prstGeom>
          </p:spPr>
        </p:pic>
        <p:sp>
          <p:nvSpPr>
            <p:cNvPr id="26" name="文字方塊 25"/>
            <p:cNvSpPr txBox="1"/>
            <p:nvPr/>
          </p:nvSpPr>
          <p:spPr>
            <a:xfrm>
              <a:off x="144430" y="810189"/>
              <a:ext cx="1784524" cy="330758"/>
            </a:xfrm>
            <a:prstGeom prst="rect">
              <a:avLst/>
            </a:prstGeom>
            <a:noFill/>
          </p:spPr>
          <p:txBody>
            <a:bodyPr wrap="none" rtlCol="0">
              <a:spAutoFit/>
            </a:bodyPr>
            <a:lstStyle/>
            <a:p>
              <a:r>
                <a:rPr lang="zh-TW" altLang="en-US" sz="1500" b="1" dirty="0" smtClean="0">
                  <a:latin typeface="微軟正黑體" pitchFamily="34" charset="-120"/>
                  <a:ea typeface="微軟正黑體" pitchFamily="34" charset="-120"/>
                </a:rPr>
                <a:t>今國光學工業股份有限公司</a:t>
              </a:r>
              <a:endParaRPr lang="zh-TW" altLang="en-US" sz="1500" b="1" dirty="0">
                <a:latin typeface="微軟正黑體" pitchFamily="34" charset="-120"/>
                <a:ea typeface="微軟正黑體" pitchFamily="34" charset="-120"/>
              </a:endParaRPr>
            </a:p>
          </p:txBody>
        </p:sp>
        <p:pic>
          <p:nvPicPr>
            <p:cNvPr id="27" name="圖片 26" descr="今國 LOGO.JPG"/>
            <p:cNvPicPr>
              <a:picLocks noChangeAspect="1"/>
            </p:cNvPicPr>
            <p:nvPr/>
          </p:nvPicPr>
          <p:blipFill>
            <a:blip r:embed="rId2" cstate="print"/>
            <a:srcRect t="57561" b="11369"/>
            <a:stretch>
              <a:fillRect/>
            </a:stretch>
          </p:blipFill>
          <p:spPr>
            <a:xfrm>
              <a:off x="85686" y="582133"/>
              <a:ext cx="1467080" cy="216024"/>
            </a:xfrm>
            <a:prstGeom prst="rect">
              <a:avLst/>
            </a:prstGeom>
          </p:spPr>
        </p:pic>
      </p:grpSp>
      <p:sp>
        <p:nvSpPr>
          <p:cNvPr id="28" name="投影片編號版面配置區 3"/>
          <p:cNvSpPr txBox="1">
            <a:spLocks/>
          </p:cNvSpPr>
          <p:nvPr userDrawn="1"/>
        </p:nvSpPr>
        <p:spPr>
          <a:xfrm>
            <a:off x="8736463" y="6357822"/>
            <a:ext cx="2844430" cy="365210"/>
          </a:xfrm>
          <a:prstGeom prst="rect">
            <a:avLst/>
          </a:prstGeom>
        </p:spPr>
        <p:txBody>
          <a:bodyPr vert="horz" lIns="108850" tIns="54425" rIns="108850" bIns="54425" rtlCol="0" anchor="ctr"/>
          <a:lstStyle/>
          <a:p>
            <a:pPr marL="0" marR="0" lvl="0" indent="0" algn="r" defTabSz="1088502" rtl="0" eaLnBrk="1" fontAlgn="auto" latinLnBrk="0" hangingPunct="1">
              <a:lnSpc>
                <a:spcPct val="100000"/>
              </a:lnSpc>
              <a:spcBef>
                <a:spcPts val="0"/>
              </a:spcBef>
              <a:spcAft>
                <a:spcPts val="0"/>
              </a:spcAft>
              <a:buClrTx/>
              <a:buSzTx/>
              <a:buFontTx/>
              <a:buNone/>
              <a:tabLst/>
              <a:defRPr/>
            </a:pPr>
            <a:fld id="{73DA0BB7-265A-403C-9275-D587AB510EDC}" type="slidenum">
              <a:rPr kumimoji="0" lang="zh-TW" altLang="en-US" sz="1400" b="0" i="0" u="none" strike="noStrike" kern="1200" cap="none" spc="0" normalizeH="0" baseline="0" noProof="0" smtClean="0">
                <a:ln>
                  <a:noFill/>
                </a:ln>
                <a:solidFill>
                  <a:schemeClr val="tx1">
                    <a:tint val="75000"/>
                  </a:schemeClr>
                </a:solidFill>
                <a:effectLst/>
                <a:uLnTx/>
                <a:uFillTx/>
                <a:latin typeface="+mn-lt"/>
                <a:ea typeface="+mn-ea"/>
                <a:cs typeface="+mn-cs"/>
              </a:rPr>
              <a:pPr marL="0" marR="0" lvl="0" indent="0" algn="r" defTabSz="1088502" rtl="0" eaLnBrk="1" fontAlgn="auto" latinLnBrk="0" hangingPunct="1">
                <a:lnSpc>
                  <a:spcPct val="100000"/>
                </a:lnSpc>
                <a:spcBef>
                  <a:spcPts val="0"/>
                </a:spcBef>
                <a:spcAft>
                  <a:spcPts val="0"/>
                </a:spcAft>
                <a:buClrTx/>
                <a:buSzTx/>
                <a:buFontTx/>
                <a:buNone/>
                <a:tabLst/>
                <a:defRPr/>
              </a:pPr>
              <a:t>‹#›</a:t>
            </a:fld>
            <a:endParaRPr kumimoji="0" lang="zh-TW" altLang="en-US" sz="1400" b="0" i="0" u="none" strike="noStrike" kern="1200" cap="none" spc="0" normalizeH="0" baseline="0" noProof="0">
              <a:ln>
                <a:noFill/>
              </a:ln>
              <a:solidFill>
                <a:schemeClr val="tx1">
                  <a:tint val="75000"/>
                </a:schemeClr>
              </a:solidFill>
              <a:effectLst/>
              <a:uLnTx/>
              <a:uFillTx/>
              <a:latin typeface="+mn-lt"/>
              <a:ea typeface="+mn-ea"/>
              <a:cs typeface="+mn-cs"/>
            </a:endParaRPr>
          </a:p>
        </p:txBody>
      </p:sp>
      <p:pic>
        <p:nvPicPr>
          <p:cNvPr id="29" name="Picture 2" descr="C:\Users\mandy23123\Pictures\監控.jpg"/>
          <p:cNvPicPr>
            <a:picLocks noChangeAspect="1" noChangeArrowheads="1"/>
          </p:cNvPicPr>
          <p:nvPr userDrawn="1"/>
        </p:nvPicPr>
        <p:blipFill>
          <a:blip r:embed="rId3" cstate="print">
            <a:clrChange>
              <a:clrFrom>
                <a:srgbClr val="FFFFFF"/>
              </a:clrFrom>
              <a:clrTo>
                <a:srgbClr val="FFFFFF">
                  <a:alpha val="0"/>
                </a:srgbClr>
              </a:clrTo>
            </a:clrChange>
          </a:blip>
          <a:srcRect/>
          <a:stretch>
            <a:fillRect/>
          </a:stretch>
        </p:blipFill>
        <p:spPr bwMode="auto">
          <a:xfrm rot="521612">
            <a:off x="8984210" y="3972823"/>
            <a:ext cx="3491087" cy="2619262"/>
          </a:xfrm>
          <a:prstGeom prst="rect">
            <a:avLst/>
          </a:prstGeom>
          <a:noFill/>
        </p:spPr>
      </p:pic>
      <p:pic>
        <p:nvPicPr>
          <p:cNvPr id="30" name="圖片 3" descr="image007"/>
          <p:cNvPicPr>
            <a:picLocks noChangeAspect="1" noChangeArrowheads="1"/>
          </p:cNvPicPr>
          <p:nvPr userDrawn="1"/>
        </p:nvPicPr>
        <p:blipFill>
          <a:blip r:embed="rId4" cstate="print">
            <a:clrChange>
              <a:clrFrom>
                <a:srgbClr val="FFFFFF"/>
              </a:clrFrom>
              <a:clrTo>
                <a:srgbClr val="FFFFFF">
                  <a:alpha val="0"/>
                </a:srgbClr>
              </a:clrTo>
            </a:clrChange>
          </a:blip>
          <a:srcRect/>
          <a:stretch>
            <a:fillRect/>
          </a:stretch>
        </p:blipFill>
        <p:spPr bwMode="auto">
          <a:xfrm>
            <a:off x="9935134" y="6487169"/>
            <a:ext cx="2255279" cy="327784"/>
          </a:xfrm>
          <a:prstGeom prst="rect">
            <a:avLst/>
          </a:prstGeom>
          <a:noFill/>
          <a:ln w="9525">
            <a:noFill/>
            <a:miter lim="800000"/>
            <a:headEnd/>
            <a:tailEnd/>
          </a:ln>
        </p:spPr>
      </p:pic>
      <p:pic>
        <p:nvPicPr>
          <p:cNvPr id="31" name="Picture 6" descr="C:\Users\mandy23123\Pictures\手機.jpg"/>
          <p:cNvPicPr>
            <a:picLocks noChangeAspect="1" noChangeArrowheads="1"/>
          </p:cNvPicPr>
          <p:nvPr userDrawn="1"/>
        </p:nvPicPr>
        <p:blipFill>
          <a:blip r:embed="rId5" cstate="print">
            <a:clrChange>
              <a:clrFrom>
                <a:srgbClr val="FFFFFF"/>
              </a:clrFrom>
              <a:clrTo>
                <a:srgbClr val="FFFFFF">
                  <a:alpha val="0"/>
                </a:srgbClr>
              </a:clrTo>
            </a:clrChange>
          </a:blip>
          <a:srcRect/>
          <a:stretch>
            <a:fillRect/>
          </a:stretch>
        </p:blipFill>
        <p:spPr bwMode="auto">
          <a:xfrm>
            <a:off x="8207167" y="5585970"/>
            <a:ext cx="1409550" cy="1057545"/>
          </a:xfrm>
          <a:prstGeom prst="rect">
            <a:avLst/>
          </a:prstGeom>
          <a:noFill/>
        </p:spPr>
      </p:pic>
      <p:pic>
        <p:nvPicPr>
          <p:cNvPr id="32" name="Picture 8" descr="C:\Users\mandy23123\Pictures\fish eye.jpg"/>
          <p:cNvPicPr>
            <a:picLocks noChangeAspect="1" noChangeArrowheads="1"/>
          </p:cNvPicPr>
          <p:nvPr userDrawn="1"/>
        </p:nvPicPr>
        <p:blipFill>
          <a:blip r:embed="rId6" cstate="print">
            <a:clrChange>
              <a:clrFrom>
                <a:srgbClr val="FFFFFF"/>
              </a:clrFrom>
              <a:clrTo>
                <a:srgbClr val="FFFFFF">
                  <a:alpha val="0"/>
                </a:srgbClr>
              </a:clrTo>
            </a:clrChange>
          </a:blip>
          <a:srcRect/>
          <a:stretch>
            <a:fillRect/>
          </a:stretch>
        </p:blipFill>
        <p:spPr bwMode="auto">
          <a:xfrm>
            <a:off x="8015171" y="4510165"/>
            <a:ext cx="1313551" cy="985521"/>
          </a:xfrm>
          <a:prstGeom prst="rect">
            <a:avLst/>
          </a:prstGeom>
          <a:noFill/>
        </p:spPr>
      </p:pic>
      <p:pic>
        <p:nvPicPr>
          <p:cNvPr id="33" name="Picture 5" descr="C:\Users\mandy23123\Pictures\車載.jpg"/>
          <p:cNvPicPr>
            <a:picLocks noChangeAspect="1" noChangeArrowheads="1"/>
          </p:cNvPicPr>
          <p:nvPr userDrawn="1"/>
        </p:nvPicPr>
        <p:blipFill>
          <a:blip r:embed="rId7" cstate="print">
            <a:clrChange>
              <a:clrFrom>
                <a:srgbClr val="FFFFFF"/>
              </a:clrFrom>
              <a:clrTo>
                <a:srgbClr val="FFFFFF">
                  <a:alpha val="0"/>
                </a:srgbClr>
              </a:clrTo>
            </a:clrChange>
          </a:blip>
          <a:srcRect/>
          <a:stretch>
            <a:fillRect/>
          </a:stretch>
        </p:blipFill>
        <p:spPr bwMode="auto">
          <a:xfrm rot="1466274">
            <a:off x="8705602" y="3588577"/>
            <a:ext cx="1305896" cy="979776"/>
          </a:xfrm>
          <a:prstGeom prst="rect">
            <a:avLst/>
          </a:prstGeom>
          <a:noFill/>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609521" y="273113"/>
            <a:ext cx="4010562" cy="1162319"/>
          </a:xfrm>
        </p:spPr>
        <p:txBody>
          <a:bodyPr anchor="b"/>
          <a:lstStyle>
            <a:lvl1pPr algn="l">
              <a:defRPr sz="2400" b="1"/>
            </a:lvl1pPr>
          </a:lstStyle>
          <a:p>
            <a:r>
              <a:rPr lang="zh-TW" altLang="en-US" smtClean="0"/>
              <a:t>按一下以編輯母片標題樣式</a:t>
            </a:r>
            <a:endParaRPr lang="zh-TW" altLang="en-US"/>
          </a:p>
        </p:txBody>
      </p:sp>
      <p:sp>
        <p:nvSpPr>
          <p:cNvPr id="3" name="內容版面配置區 2"/>
          <p:cNvSpPr>
            <a:spLocks noGrp="1"/>
          </p:cNvSpPr>
          <p:nvPr>
            <p:ph idx="1"/>
          </p:nvPr>
        </p:nvSpPr>
        <p:spPr>
          <a:xfrm>
            <a:off x="4766113" y="273114"/>
            <a:ext cx="6814779" cy="5854468"/>
          </a:xfrm>
        </p:spPr>
        <p:txBody>
          <a:bodyPr/>
          <a:lstStyle>
            <a:lvl1pPr>
              <a:defRPr sz="3800"/>
            </a:lvl1pPr>
            <a:lvl2pPr>
              <a:defRPr sz="3300"/>
            </a:lvl2pPr>
            <a:lvl3pPr>
              <a:defRPr sz="2900"/>
            </a:lvl3pPr>
            <a:lvl4pPr>
              <a:defRPr sz="2400"/>
            </a:lvl4pPr>
            <a:lvl5pPr>
              <a:defRPr sz="2400"/>
            </a:lvl5pPr>
            <a:lvl6pPr>
              <a:defRPr sz="2400"/>
            </a:lvl6pPr>
            <a:lvl7pPr>
              <a:defRPr sz="2400"/>
            </a:lvl7pPr>
            <a:lvl8pPr>
              <a:defRPr sz="2400"/>
            </a:lvl8pPr>
            <a:lvl9pPr>
              <a:defRPr sz="24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文字版面配置區 3"/>
          <p:cNvSpPr>
            <a:spLocks noGrp="1"/>
          </p:cNvSpPr>
          <p:nvPr>
            <p:ph type="body" sz="half" idx="2"/>
          </p:nvPr>
        </p:nvSpPr>
        <p:spPr>
          <a:xfrm>
            <a:off x="609521" y="1435433"/>
            <a:ext cx="4010562" cy="4692149"/>
          </a:xfrm>
        </p:spPr>
        <p:txBody>
          <a:bodyPr/>
          <a:lstStyle>
            <a:lvl1pPr marL="0" indent="0">
              <a:buNone/>
              <a:defRPr sz="1700"/>
            </a:lvl1pPr>
            <a:lvl2pPr marL="544251" indent="0">
              <a:buNone/>
              <a:defRPr sz="1400"/>
            </a:lvl2pPr>
            <a:lvl3pPr marL="1088502" indent="0">
              <a:buNone/>
              <a:defRPr sz="1200"/>
            </a:lvl3pPr>
            <a:lvl4pPr marL="1632753" indent="0">
              <a:buNone/>
              <a:defRPr sz="1100"/>
            </a:lvl4pPr>
            <a:lvl5pPr marL="2177004" indent="0">
              <a:buNone/>
              <a:defRPr sz="1100"/>
            </a:lvl5pPr>
            <a:lvl6pPr marL="2721254" indent="0">
              <a:buNone/>
              <a:defRPr sz="1100"/>
            </a:lvl6pPr>
            <a:lvl7pPr marL="3265505" indent="0">
              <a:buNone/>
              <a:defRPr sz="1100"/>
            </a:lvl7pPr>
            <a:lvl8pPr marL="3809756" indent="0">
              <a:buNone/>
              <a:defRPr sz="1100"/>
            </a:lvl8pPr>
            <a:lvl9pPr marL="4354007" indent="0">
              <a:buNone/>
              <a:defRPr sz="1100"/>
            </a:lvl9pPr>
          </a:lstStyle>
          <a:p>
            <a:pPr lvl="0"/>
            <a:r>
              <a:rPr lang="zh-TW" altLang="en-US" smtClean="0"/>
              <a:t>按一下以編輯母片文字樣式</a:t>
            </a:r>
          </a:p>
        </p:txBody>
      </p:sp>
      <p:sp>
        <p:nvSpPr>
          <p:cNvPr id="5" name="日期版面配置區 4"/>
          <p:cNvSpPr>
            <a:spLocks noGrp="1"/>
          </p:cNvSpPr>
          <p:nvPr>
            <p:ph type="dt" sz="half" idx="10"/>
          </p:nvPr>
        </p:nvSpPr>
        <p:spPr/>
        <p:txBody>
          <a:bodyPr/>
          <a:lstStyle/>
          <a:p>
            <a:fld id="{F4FE9EB1-0857-4280-8E8F-8C8CDB037D74}" type="datetime1">
              <a:rPr lang="zh-TW" altLang="en-US" smtClean="0"/>
              <a:pPr/>
              <a:t>2024/11/18</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73DA0BB7-265A-403C-9275-D587AB510EDC}" type="slidenum">
              <a:rPr lang="zh-TW" altLang="en-US" smtClean="0"/>
              <a:pPr/>
              <a:t>‹#›</a:t>
            </a:fld>
            <a:endParaRPr lang="zh-TW"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2389406" y="4801712"/>
            <a:ext cx="7314248" cy="566869"/>
          </a:xfrm>
        </p:spPr>
        <p:txBody>
          <a:bodyPr anchor="b"/>
          <a:lstStyle>
            <a:lvl1pPr algn="l">
              <a:defRPr sz="2400" b="1"/>
            </a:lvl1pPr>
          </a:lstStyle>
          <a:p>
            <a:r>
              <a:rPr lang="zh-TW" altLang="en-US" smtClean="0"/>
              <a:t>按一下以編輯母片標題樣式</a:t>
            </a:r>
            <a:endParaRPr lang="zh-TW" altLang="en-US"/>
          </a:p>
        </p:txBody>
      </p:sp>
      <p:sp>
        <p:nvSpPr>
          <p:cNvPr id="3" name="圖片版面配置區 2"/>
          <p:cNvSpPr>
            <a:spLocks noGrp="1"/>
          </p:cNvSpPr>
          <p:nvPr>
            <p:ph type="pic" idx="1"/>
          </p:nvPr>
        </p:nvSpPr>
        <p:spPr>
          <a:xfrm>
            <a:off x="2389406" y="612917"/>
            <a:ext cx="7314248" cy="4115753"/>
          </a:xfrm>
        </p:spPr>
        <p:txBody>
          <a:bodyPr/>
          <a:lstStyle>
            <a:lvl1pPr marL="0" indent="0">
              <a:buNone/>
              <a:defRPr sz="3800"/>
            </a:lvl1pPr>
            <a:lvl2pPr marL="544251" indent="0">
              <a:buNone/>
              <a:defRPr sz="3300"/>
            </a:lvl2pPr>
            <a:lvl3pPr marL="1088502" indent="0">
              <a:buNone/>
              <a:defRPr sz="2900"/>
            </a:lvl3pPr>
            <a:lvl4pPr marL="1632753" indent="0">
              <a:buNone/>
              <a:defRPr sz="2400"/>
            </a:lvl4pPr>
            <a:lvl5pPr marL="2177004" indent="0">
              <a:buNone/>
              <a:defRPr sz="2400"/>
            </a:lvl5pPr>
            <a:lvl6pPr marL="2721254" indent="0">
              <a:buNone/>
              <a:defRPr sz="2400"/>
            </a:lvl6pPr>
            <a:lvl7pPr marL="3265505" indent="0">
              <a:buNone/>
              <a:defRPr sz="2400"/>
            </a:lvl7pPr>
            <a:lvl8pPr marL="3809756" indent="0">
              <a:buNone/>
              <a:defRPr sz="2400"/>
            </a:lvl8pPr>
            <a:lvl9pPr marL="4354007" indent="0">
              <a:buNone/>
              <a:defRPr sz="2400"/>
            </a:lvl9pPr>
          </a:lstStyle>
          <a:p>
            <a:endParaRPr lang="zh-TW" altLang="en-US"/>
          </a:p>
        </p:txBody>
      </p:sp>
      <p:sp>
        <p:nvSpPr>
          <p:cNvPr id="4" name="文字版面配置區 3"/>
          <p:cNvSpPr>
            <a:spLocks noGrp="1"/>
          </p:cNvSpPr>
          <p:nvPr>
            <p:ph type="body" sz="half" idx="2"/>
          </p:nvPr>
        </p:nvSpPr>
        <p:spPr>
          <a:xfrm>
            <a:off x="2389406" y="5368581"/>
            <a:ext cx="7314248" cy="805048"/>
          </a:xfrm>
        </p:spPr>
        <p:txBody>
          <a:bodyPr/>
          <a:lstStyle>
            <a:lvl1pPr marL="0" indent="0">
              <a:buNone/>
              <a:defRPr sz="1700"/>
            </a:lvl1pPr>
            <a:lvl2pPr marL="544251" indent="0">
              <a:buNone/>
              <a:defRPr sz="1400"/>
            </a:lvl2pPr>
            <a:lvl3pPr marL="1088502" indent="0">
              <a:buNone/>
              <a:defRPr sz="1200"/>
            </a:lvl3pPr>
            <a:lvl4pPr marL="1632753" indent="0">
              <a:buNone/>
              <a:defRPr sz="1100"/>
            </a:lvl4pPr>
            <a:lvl5pPr marL="2177004" indent="0">
              <a:buNone/>
              <a:defRPr sz="1100"/>
            </a:lvl5pPr>
            <a:lvl6pPr marL="2721254" indent="0">
              <a:buNone/>
              <a:defRPr sz="1100"/>
            </a:lvl6pPr>
            <a:lvl7pPr marL="3265505" indent="0">
              <a:buNone/>
              <a:defRPr sz="1100"/>
            </a:lvl7pPr>
            <a:lvl8pPr marL="3809756" indent="0">
              <a:buNone/>
              <a:defRPr sz="1100"/>
            </a:lvl8pPr>
            <a:lvl9pPr marL="4354007" indent="0">
              <a:buNone/>
              <a:defRPr sz="1100"/>
            </a:lvl9pPr>
          </a:lstStyle>
          <a:p>
            <a:pPr lvl="0"/>
            <a:r>
              <a:rPr lang="zh-TW" altLang="en-US" smtClean="0"/>
              <a:t>按一下以編輯母片文字樣式</a:t>
            </a:r>
          </a:p>
        </p:txBody>
      </p:sp>
      <p:sp>
        <p:nvSpPr>
          <p:cNvPr id="5" name="日期版面配置區 4"/>
          <p:cNvSpPr>
            <a:spLocks noGrp="1"/>
          </p:cNvSpPr>
          <p:nvPr>
            <p:ph type="dt" sz="half" idx="10"/>
          </p:nvPr>
        </p:nvSpPr>
        <p:spPr/>
        <p:txBody>
          <a:bodyPr/>
          <a:lstStyle/>
          <a:p>
            <a:fld id="{C84516F0-5D3A-4C0F-B091-268BEEC47995}" type="datetime1">
              <a:rPr lang="zh-TW" altLang="en-US" smtClean="0"/>
              <a:pPr/>
              <a:t>2024/11/18</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73DA0BB7-265A-403C-9275-D587AB510EDC}" type="slidenum">
              <a:rPr lang="zh-TW" altLang="en-US" smtClean="0"/>
              <a:pPr/>
              <a:t>‹#›</a:t>
            </a:fld>
            <a:endParaRPr lang="zh-TW"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標題版面配置區 1"/>
          <p:cNvSpPr>
            <a:spLocks noGrp="1"/>
          </p:cNvSpPr>
          <p:nvPr>
            <p:ph type="title"/>
          </p:nvPr>
        </p:nvSpPr>
        <p:spPr>
          <a:xfrm>
            <a:off x="609521" y="274701"/>
            <a:ext cx="10971372" cy="1143265"/>
          </a:xfrm>
          <a:prstGeom prst="rect">
            <a:avLst/>
          </a:prstGeom>
        </p:spPr>
        <p:txBody>
          <a:bodyPr vert="horz" lIns="108850" tIns="54425" rIns="108850" bIns="54425" rtlCol="0" anchor="ctr">
            <a:normAutofit/>
          </a:body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609521" y="1600571"/>
            <a:ext cx="10971372" cy="4527011"/>
          </a:xfrm>
          <a:prstGeom prst="rect">
            <a:avLst/>
          </a:prstGeom>
        </p:spPr>
        <p:txBody>
          <a:bodyPr vert="horz" lIns="108850" tIns="54425" rIns="108850" bIns="54425" rtlCol="0">
            <a:normAutofit/>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2"/>
          </p:nvPr>
        </p:nvSpPr>
        <p:spPr>
          <a:xfrm>
            <a:off x="609521" y="6357822"/>
            <a:ext cx="2844430" cy="365210"/>
          </a:xfrm>
          <a:prstGeom prst="rect">
            <a:avLst/>
          </a:prstGeom>
        </p:spPr>
        <p:txBody>
          <a:bodyPr vert="horz" lIns="108850" tIns="54425" rIns="108850" bIns="54425" rtlCol="0" anchor="ctr"/>
          <a:lstStyle>
            <a:lvl1pPr algn="l">
              <a:defRPr sz="1400">
                <a:solidFill>
                  <a:schemeClr val="tx1">
                    <a:tint val="75000"/>
                  </a:schemeClr>
                </a:solidFill>
              </a:defRPr>
            </a:lvl1pPr>
          </a:lstStyle>
          <a:p>
            <a:fld id="{DC897EF5-5A46-4318-AB2A-69ADC8B780A1}" type="datetime1">
              <a:rPr lang="zh-TW" altLang="en-US" smtClean="0"/>
              <a:pPr/>
              <a:t>2024/11/18</a:t>
            </a:fld>
            <a:endParaRPr lang="zh-TW" altLang="en-US"/>
          </a:p>
        </p:txBody>
      </p:sp>
      <p:sp>
        <p:nvSpPr>
          <p:cNvPr id="5" name="頁尾版面配置區 4"/>
          <p:cNvSpPr>
            <a:spLocks noGrp="1"/>
          </p:cNvSpPr>
          <p:nvPr>
            <p:ph type="ftr" sz="quarter" idx="3"/>
          </p:nvPr>
        </p:nvSpPr>
        <p:spPr>
          <a:xfrm>
            <a:off x="4165058" y="6357822"/>
            <a:ext cx="3860297" cy="365210"/>
          </a:xfrm>
          <a:prstGeom prst="rect">
            <a:avLst/>
          </a:prstGeom>
        </p:spPr>
        <p:txBody>
          <a:bodyPr vert="horz" lIns="108850" tIns="54425" rIns="108850" bIns="54425" rtlCol="0" anchor="ctr"/>
          <a:lstStyle>
            <a:lvl1pPr algn="ctr">
              <a:defRPr sz="1400">
                <a:solidFill>
                  <a:schemeClr val="tx1">
                    <a:tint val="75000"/>
                  </a:schemeClr>
                </a:solidFill>
              </a:defRPr>
            </a:lvl1pPr>
          </a:lstStyle>
          <a:p>
            <a:endParaRPr lang="zh-TW" altLang="en-US"/>
          </a:p>
        </p:txBody>
      </p:sp>
      <p:sp>
        <p:nvSpPr>
          <p:cNvPr id="6" name="投影片編號版面配置區 5"/>
          <p:cNvSpPr>
            <a:spLocks noGrp="1"/>
          </p:cNvSpPr>
          <p:nvPr>
            <p:ph type="sldNum" sz="quarter" idx="4"/>
          </p:nvPr>
        </p:nvSpPr>
        <p:spPr>
          <a:xfrm>
            <a:off x="8736463" y="6357822"/>
            <a:ext cx="2844430" cy="365210"/>
          </a:xfrm>
          <a:prstGeom prst="rect">
            <a:avLst/>
          </a:prstGeom>
        </p:spPr>
        <p:txBody>
          <a:bodyPr vert="horz" lIns="108850" tIns="54425" rIns="108850" bIns="54425" rtlCol="0" anchor="ctr"/>
          <a:lstStyle>
            <a:lvl1pPr algn="r">
              <a:defRPr sz="1400">
                <a:solidFill>
                  <a:schemeClr val="tx1">
                    <a:tint val="75000"/>
                  </a:schemeClr>
                </a:solidFill>
              </a:defRPr>
            </a:lvl1pPr>
          </a:lstStyle>
          <a:p>
            <a:fld id="{73DA0BB7-265A-403C-9275-D587AB510EDC}" type="slidenum">
              <a:rPr lang="zh-TW" altLang="en-US" smtClean="0"/>
              <a:pPr/>
              <a:t>‹#›</a:t>
            </a:fld>
            <a:endParaRPr lang="zh-TW"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1088502" rtl="0" eaLnBrk="1" latinLnBrk="0" hangingPunct="1">
        <a:spcBef>
          <a:spcPct val="0"/>
        </a:spcBef>
        <a:buNone/>
        <a:defRPr sz="5200" kern="1200">
          <a:solidFill>
            <a:schemeClr val="tx1"/>
          </a:solidFill>
          <a:latin typeface="+mj-lt"/>
          <a:ea typeface="+mj-ea"/>
          <a:cs typeface="+mj-cs"/>
        </a:defRPr>
      </a:lvl1pPr>
    </p:titleStyle>
    <p:bodyStyle>
      <a:lvl1pPr marL="408188" indent="-408188" algn="l" defTabSz="1088502" rtl="0" eaLnBrk="1" latinLnBrk="0" hangingPunct="1">
        <a:spcBef>
          <a:spcPct val="20000"/>
        </a:spcBef>
        <a:buFont typeface="Arial" pitchFamily="34" charset="0"/>
        <a:buChar char="•"/>
        <a:defRPr sz="3800" kern="1200">
          <a:solidFill>
            <a:schemeClr val="tx1"/>
          </a:solidFill>
          <a:latin typeface="+mn-lt"/>
          <a:ea typeface="+mn-ea"/>
          <a:cs typeface="+mn-cs"/>
        </a:defRPr>
      </a:lvl1pPr>
      <a:lvl2pPr marL="884408" indent="-340157" algn="l" defTabSz="1088502" rtl="0" eaLnBrk="1" latinLnBrk="0" hangingPunct="1">
        <a:spcBef>
          <a:spcPct val="20000"/>
        </a:spcBef>
        <a:buFont typeface="Arial" pitchFamily="34" charset="0"/>
        <a:buChar char="–"/>
        <a:defRPr sz="3300" kern="1200">
          <a:solidFill>
            <a:schemeClr val="tx1"/>
          </a:solidFill>
          <a:latin typeface="+mn-lt"/>
          <a:ea typeface="+mn-ea"/>
          <a:cs typeface="+mn-cs"/>
        </a:defRPr>
      </a:lvl2pPr>
      <a:lvl3pPr marL="1360627" indent="-272125" algn="l" defTabSz="1088502" rtl="0" eaLnBrk="1" latinLnBrk="0" hangingPunct="1">
        <a:spcBef>
          <a:spcPct val="20000"/>
        </a:spcBef>
        <a:buFont typeface="Arial" pitchFamily="34" charset="0"/>
        <a:buChar char="•"/>
        <a:defRPr sz="2900" kern="1200">
          <a:solidFill>
            <a:schemeClr val="tx1"/>
          </a:solidFill>
          <a:latin typeface="+mn-lt"/>
          <a:ea typeface="+mn-ea"/>
          <a:cs typeface="+mn-cs"/>
        </a:defRPr>
      </a:lvl3pPr>
      <a:lvl4pPr marL="1904878" indent="-272125" algn="l" defTabSz="1088502" rtl="0" eaLnBrk="1" latinLnBrk="0" hangingPunct="1">
        <a:spcBef>
          <a:spcPct val="20000"/>
        </a:spcBef>
        <a:buFont typeface="Arial" pitchFamily="34" charset="0"/>
        <a:buChar char="–"/>
        <a:defRPr sz="2400" kern="1200">
          <a:solidFill>
            <a:schemeClr val="tx1"/>
          </a:solidFill>
          <a:latin typeface="+mn-lt"/>
          <a:ea typeface="+mn-ea"/>
          <a:cs typeface="+mn-cs"/>
        </a:defRPr>
      </a:lvl4pPr>
      <a:lvl5pPr marL="2449129" indent="-272125" algn="l" defTabSz="1088502" rtl="0" eaLnBrk="1" latinLnBrk="0" hangingPunct="1">
        <a:spcBef>
          <a:spcPct val="20000"/>
        </a:spcBef>
        <a:buFont typeface="Arial" pitchFamily="34" charset="0"/>
        <a:buChar char="»"/>
        <a:defRPr sz="2400" kern="1200">
          <a:solidFill>
            <a:schemeClr val="tx1"/>
          </a:solidFill>
          <a:latin typeface="+mn-lt"/>
          <a:ea typeface="+mn-ea"/>
          <a:cs typeface="+mn-cs"/>
        </a:defRPr>
      </a:lvl5pPr>
      <a:lvl6pPr marL="2993380" indent="-272125" algn="l" defTabSz="1088502"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631" indent="-272125" algn="l" defTabSz="1088502"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1882" indent="-272125" algn="l" defTabSz="1088502"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6132" indent="-272125" algn="l" defTabSz="1088502" rtl="0" eaLnBrk="1" latinLnBrk="0" hangingPunct="1">
        <a:spcBef>
          <a:spcPct val="20000"/>
        </a:spcBef>
        <a:buFont typeface="Arial" pitchFamily="34" charset="0"/>
        <a:buChar char="•"/>
        <a:defRPr sz="2400" kern="1200">
          <a:solidFill>
            <a:schemeClr val="tx1"/>
          </a:solidFill>
          <a:latin typeface="+mn-lt"/>
          <a:ea typeface="+mn-ea"/>
          <a:cs typeface="+mn-cs"/>
        </a:defRPr>
      </a:lvl9pPr>
    </p:bodyStyle>
    <p:otherStyle>
      <a:defPPr>
        <a:defRPr lang="zh-TW"/>
      </a:defPPr>
      <a:lvl1pPr marL="0" algn="l" defTabSz="1088502" rtl="0" eaLnBrk="1" latinLnBrk="0" hangingPunct="1">
        <a:defRPr sz="2100" kern="1200">
          <a:solidFill>
            <a:schemeClr val="tx1"/>
          </a:solidFill>
          <a:latin typeface="+mn-lt"/>
          <a:ea typeface="+mn-ea"/>
          <a:cs typeface="+mn-cs"/>
        </a:defRPr>
      </a:lvl1pPr>
      <a:lvl2pPr marL="544251" algn="l" defTabSz="1088502" rtl="0" eaLnBrk="1" latinLnBrk="0" hangingPunct="1">
        <a:defRPr sz="2100" kern="1200">
          <a:solidFill>
            <a:schemeClr val="tx1"/>
          </a:solidFill>
          <a:latin typeface="+mn-lt"/>
          <a:ea typeface="+mn-ea"/>
          <a:cs typeface="+mn-cs"/>
        </a:defRPr>
      </a:lvl2pPr>
      <a:lvl3pPr marL="1088502" algn="l" defTabSz="1088502" rtl="0" eaLnBrk="1" latinLnBrk="0" hangingPunct="1">
        <a:defRPr sz="2100" kern="1200">
          <a:solidFill>
            <a:schemeClr val="tx1"/>
          </a:solidFill>
          <a:latin typeface="+mn-lt"/>
          <a:ea typeface="+mn-ea"/>
          <a:cs typeface="+mn-cs"/>
        </a:defRPr>
      </a:lvl3pPr>
      <a:lvl4pPr marL="1632753" algn="l" defTabSz="1088502" rtl="0" eaLnBrk="1" latinLnBrk="0" hangingPunct="1">
        <a:defRPr sz="2100" kern="1200">
          <a:solidFill>
            <a:schemeClr val="tx1"/>
          </a:solidFill>
          <a:latin typeface="+mn-lt"/>
          <a:ea typeface="+mn-ea"/>
          <a:cs typeface="+mn-cs"/>
        </a:defRPr>
      </a:lvl4pPr>
      <a:lvl5pPr marL="2177004" algn="l" defTabSz="1088502" rtl="0" eaLnBrk="1" latinLnBrk="0" hangingPunct="1">
        <a:defRPr sz="2100" kern="1200">
          <a:solidFill>
            <a:schemeClr val="tx1"/>
          </a:solidFill>
          <a:latin typeface="+mn-lt"/>
          <a:ea typeface="+mn-ea"/>
          <a:cs typeface="+mn-cs"/>
        </a:defRPr>
      </a:lvl5pPr>
      <a:lvl6pPr marL="2721254" algn="l" defTabSz="1088502" rtl="0" eaLnBrk="1" latinLnBrk="0" hangingPunct="1">
        <a:defRPr sz="2100" kern="1200">
          <a:solidFill>
            <a:schemeClr val="tx1"/>
          </a:solidFill>
          <a:latin typeface="+mn-lt"/>
          <a:ea typeface="+mn-ea"/>
          <a:cs typeface="+mn-cs"/>
        </a:defRPr>
      </a:lvl6pPr>
      <a:lvl7pPr marL="3265505" algn="l" defTabSz="1088502" rtl="0" eaLnBrk="1" latinLnBrk="0" hangingPunct="1">
        <a:defRPr sz="2100" kern="1200">
          <a:solidFill>
            <a:schemeClr val="tx1"/>
          </a:solidFill>
          <a:latin typeface="+mn-lt"/>
          <a:ea typeface="+mn-ea"/>
          <a:cs typeface="+mn-cs"/>
        </a:defRPr>
      </a:lvl7pPr>
      <a:lvl8pPr marL="3809756" algn="l" defTabSz="1088502" rtl="0" eaLnBrk="1" latinLnBrk="0" hangingPunct="1">
        <a:defRPr sz="2100" kern="1200">
          <a:solidFill>
            <a:schemeClr val="tx1"/>
          </a:solidFill>
          <a:latin typeface="+mn-lt"/>
          <a:ea typeface="+mn-ea"/>
          <a:cs typeface="+mn-cs"/>
        </a:defRPr>
      </a:lvl8pPr>
      <a:lvl9pPr marL="4354007" algn="l" defTabSz="1088502" rtl="0" eaLnBrk="1" latinLnBrk="0" hangingPunct="1">
        <a:defRPr sz="21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2.xml"/><Relationship Id="rId5" Type="http://schemas.openxmlformats.org/officeDocument/2006/relationships/image" Target="../media/image43.jpeg"/><Relationship Id="rId4" Type="http://schemas.openxmlformats.org/officeDocument/2006/relationships/image" Target="../media/image42.jpeg"/></Relationships>
</file>

<file path=ppt/slides/_rels/slide1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image" Target="../media/image46.png"/></Relationships>
</file>

<file path=ppt/slides/_rels/slide12.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png"/><Relationship Id="rId1" Type="http://schemas.openxmlformats.org/officeDocument/2006/relationships/slideLayout" Target="../slideLayouts/slideLayout6.xml"/><Relationship Id="rId4" Type="http://schemas.openxmlformats.org/officeDocument/2006/relationships/image" Target="../media/image50.jpeg"/></Relationships>
</file>

<file path=ppt/slides/_rels/slide1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1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58.png"/><Relationship Id="rId7" Type="http://schemas.openxmlformats.org/officeDocument/2006/relationships/image" Target="../media/image62.png"/><Relationship Id="rId2" Type="http://schemas.openxmlformats.org/officeDocument/2006/relationships/image" Target="../media/image57.png"/><Relationship Id="rId1" Type="http://schemas.openxmlformats.org/officeDocument/2006/relationships/slideLayout" Target="../slideLayouts/slideLayout2.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8" Type="http://schemas.openxmlformats.org/officeDocument/2006/relationships/image" Target="../media/image73.jpeg"/><Relationship Id="rId13" Type="http://schemas.openxmlformats.org/officeDocument/2006/relationships/image" Target="../media/image78.gif"/><Relationship Id="rId3" Type="http://schemas.openxmlformats.org/officeDocument/2006/relationships/image" Target="../media/image68.jpeg"/><Relationship Id="rId7" Type="http://schemas.openxmlformats.org/officeDocument/2006/relationships/image" Target="../media/image72.png"/><Relationship Id="rId12" Type="http://schemas.openxmlformats.org/officeDocument/2006/relationships/image" Target="../media/image77.png"/><Relationship Id="rId2" Type="http://schemas.openxmlformats.org/officeDocument/2006/relationships/image" Target="../media/image67.png"/><Relationship Id="rId1" Type="http://schemas.openxmlformats.org/officeDocument/2006/relationships/slideLayout" Target="../slideLayouts/slideLayout6.xml"/><Relationship Id="rId6" Type="http://schemas.openxmlformats.org/officeDocument/2006/relationships/image" Target="../media/image71.jpeg"/><Relationship Id="rId11" Type="http://schemas.openxmlformats.org/officeDocument/2006/relationships/image" Target="../media/image76.png"/><Relationship Id="rId5" Type="http://schemas.openxmlformats.org/officeDocument/2006/relationships/image" Target="../media/image70.jpeg"/><Relationship Id="rId10" Type="http://schemas.openxmlformats.org/officeDocument/2006/relationships/image" Target="../media/image75.png"/><Relationship Id="rId4" Type="http://schemas.openxmlformats.org/officeDocument/2006/relationships/image" Target="../media/image69.png"/><Relationship Id="rId9" Type="http://schemas.openxmlformats.org/officeDocument/2006/relationships/image" Target="../media/image74.jpeg"/></Relationships>
</file>

<file path=ppt/slides/_rels/slide21.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6.xml"/><Relationship Id="rId4" Type="http://schemas.openxmlformats.org/officeDocument/2006/relationships/image" Target="../media/image83.png"/></Relationships>
</file>

<file path=ppt/slides/_rels/slide24.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7"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8" Type="http://schemas.openxmlformats.org/officeDocument/2006/relationships/image" Target="../media/image17.jpeg"/><Relationship Id="rId13" Type="http://schemas.openxmlformats.org/officeDocument/2006/relationships/image" Target="../media/image22.png"/><Relationship Id="rId3" Type="http://schemas.openxmlformats.org/officeDocument/2006/relationships/image" Target="../media/image14.jpeg"/><Relationship Id="rId7" Type="http://schemas.openxmlformats.org/officeDocument/2006/relationships/image" Target="../media/image13.png"/><Relationship Id="rId12" Type="http://schemas.openxmlformats.org/officeDocument/2006/relationships/image" Target="../media/image21.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1.png"/><Relationship Id="rId11" Type="http://schemas.openxmlformats.org/officeDocument/2006/relationships/image" Target="../media/image20.jpeg"/><Relationship Id="rId5" Type="http://schemas.openxmlformats.org/officeDocument/2006/relationships/image" Target="../media/image16.png"/><Relationship Id="rId10" Type="http://schemas.openxmlformats.org/officeDocument/2006/relationships/image" Target="../media/image19.jpeg"/><Relationship Id="rId4" Type="http://schemas.openxmlformats.org/officeDocument/2006/relationships/image" Target="../media/image15.jpeg"/><Relationship Id="rId9" Type="http://schemas.openxmlformats.org/officeDocument/2006/relationships/image" Target="../media/image18.png"/></Relationships>
</file>

<file path=ppt/slides/_rels/slide6.xml.rels><?xml version="1.0" encoding="UTF-8" standalone="yes"?>
<Relationships xmlns="http://schemas.openxmlformats.org/package/2006/relationships"><Relationship Id="rId13" Type="http://schemas.openxmlformats.org/officeDocument/2006/relationships/image" Target="../media/image26.png"/><Relationship Id="rId18" Type="http://schemas.openxmlformats.org/officeDocument/2006/relationships/image" Target="../media/image31.png"/><Relationship Id="rId3" Type="http://schemas.openxmlformats.org/officeDocument/2006/relationships/image" Target="../media/image19.svg"/><Relationship Id="rId12" Type="http://schemas.openxmlformats.org/officeDocument/2006/relationships/image" Target="../media/image25.png"/><Relationship Id="rId7" Type="http://schemas.openxmlformats.org/officeDocument/2006/relationships/image" Target="../media/image23.svg"/><Relationship Id="rId17" Type="http://schemas.openxmlformats.org/officeDocument/2006/relationships/image" Target="../media/image30.png"/><Relationship Id="rId2" Type="http://schemas.openxmlformats.org/officeDocument/2006/relationships/image" Target="../media/image23.png"/><Relationship Id="rId16" Type="http://schemas.openxmlformats.org/officeDocument/2006/relationships/image" Target="../media/image29.png"/><Relationship Id="rId1" Type="http://schemas.openxmlformats.org/officeDocument/2006/relationships/slideLayout" Target="../slideLayouts/slideLayout2.xml"/><Relationship Id="rId11" Type="http://schemas.openxmlformats.org/officeDocument/2006/relationships/image" Target="../media/image27.svg"/><Relationship Id="rId5" Type="http://schemas.openxmlformats.org/officeDocument/2006/relationships/image" Target="../media/image21.svg"/><Relationship Id="rId15" Type="http://schemas.openxmlformats.org/officeDocument/2006/relationships/image" Target="../media/image28.png"/><Relationship Id="rId19" Type="http://schemas.openxmlformats.org/officeDocument/2006/relationships/image" Target="../media/image32.jpeg"/><Relationship Id="rId4" Type="http://schemas.openxmlformats.org/officeDocument/2006/relationships/image" Target="../media/image24.png"/><Relationship Id="rId14" Type="http://schemas.openxmlformats.org/officeDocument/2006/relationships/image" Target="../media/image27.png"/><Relationship Id="rId9" Type="http://schemas.openxmlformats.org/officeDocument/2006/relationships/image" Target="../media/image25.svg"/></Relationships>
</file>

<file path=ppt/slides/_rels/slide7.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image" Target="../media/image33.png"/><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ctrTitle"/>
          </p:nvPr>
        </p:nvSpPr>
        <p:spPr/>
        <p:txBody>
          <a:bodyPr>
            <a:normAutofit fontScale="90000"/>
          </a:bodyPr>
          <a:lstStyle/>
          <a:p>
            <a:pPr algn="l"/>
            <a:r>
              <a:rPr lang="zh-TW" altLang="en-US" b="1" dirty="0" smtClean="0">
                <a:latin typeface="+mn-lt"/>
              </a:rPr>
              <a:t>投資人說明會</a:t>
            </a:r>
            <a:r>
              <a:rPr lang="en-US" altLang="zh-TW" b="1" dirty="0" smtClean="0">
                <a:latin typeface="+mn-lt"/>
              </a:rPr>
              <a:t/>
            </a:r>
            <a:br>
              <a:rPr lang="en-US" altLang="zh-TW" b="1" dirty="0" smtClean="0">
                <a:latin typeface="+mn-lt"/>
              </a:rPr>
            </a:br>
            <a:r>
              <a:rPr lang="en-US" altLang="zh-TW" b="1" dirty="0" smtClean="0">
                <a:latin typeface="+mn-lt"/>
              </a:rPr>
              <a:t>Institutional Investors</a:t>
            </a:r>
            <a:endParaRPr lang="zh-TW" altLang="en-US" b="1" dirty="0">
              <a:latin typeface="+mn-lt"/>
            </a:endParaRPr>
          </a:p>
        </p:txBody>
      </p:sp>
      <p:sp>
        <p:nvSpPr>
          <p:cNvPr id="2" name="文字方塊 1"/>
          <p:cNvSpPr txBox="1"/>
          <p:nvPr/>
        </p:nvSpPr>
        <p:spPr>
          <a:xfrm>
            <a:off x="335316" y="3645818"/>
            <a:ext cx="5464445" cy="830997"/>
          </a:xfrm>
          <a:prstGeom prst="rect">
            <a:avLst/>
          </a:prstGeom>
          <a:noFill/>
        </p:spPr>
        <p:txBody>
          <a:bodyPr wrap="none" rtlCol="0">
            <a:spAutoFit/>
          </a:bodyPr>
          <a:lstStyle/>
          <a:p>
            <a:r>
              <a:rPr lang="zh-TW" altLang="en-US" sz="2400" b="1" dirty="0">
                <a:latin typeface="標楷體" pitchFamily="65" charset="-120"/>
                <a:ea typeface="標楷體" pitchFamily="65" charset="-120"/>
              </a:rPr>
              <a:t>今國光學工業股份有限公司 </a:t>
            </a:r>
            <a:r>
              <a:rPr lang="en-US" altLang="zh-TW" sz="2400" b="1" dirty="0">
                <a:latin typeface="標楷體" pitchFamily="65" charset="-120"/>
                <a:ea typeface="標楷體" pitchFamily="65" charset="-120"/>
              </a:rPr>
              <a:t> </a:t>
            </a:r>
          </a:p>
          <a:p>
            <a:r>
              <a:rPr lang="en-US" altLang="zh-TW" sz="2400" b="1" dirty="0">
                <a:ea typeface="標楷體" pitchFamily="65" charset="-120"/>
              </a:rPr>
              <a:t>Kinko Optical </a:t>
            </a:r>
            <a:r>
              <a:rPr lang="en-US" altLang="zh-TW" sz="2400" b="1" dirty="0" err="1">
                <a:ea typeface="標楷體" pitchFamily="65" charset="-120"/>
              </a:rPr>
              <a:t>CO</a:t>
            </a:r>
            <a:r>
              <a:rPr lang="en-US" altLang="zh-TW" sz="2400" b="1" dirty="0" err="1" smtClean="0">
                <a:ea typeface="標楷體" pitchFamily="65" charset="-120"/>
              </a:rPr>
              <a:t>.,Ltd</a:t>
            </a:r>
            <a:r>
              <a:rPr lang="en-US" altLang="zh-TW" sz="2400" b="1" dirty="0" smtClean="0">
                <a:ea typeface="標楷體" pitchFamily="65" charset="-120"/>
              </a:rPr>
              <a:t>  </a:t>
            </a:r>
            <a:r>
              <a:rPr lang="en-US" altLang="zh-TW" sz="2400" b="1" dirty="0">
                <a:latin typeface="標楷體" pitchFamily="65" charset="-120"/>
                <a:ea typeface="標楷體" pitchFamily="65" charset="-120"/>
              </a:rPr>
              <a:t>/ </a:t>
            </a:r>
            <a:r>
              <a:rPr lang="zh-TW" altLang="en-US" sz="2400" b="1" dirty="0">
                <a:latin typeface="標楷體" pitchFamily="65" charset="-120"/>
                <a:ea typeface="標楷體" pitchFamily="65" charset="-120"/>
              </a:rPr>
              <a:t>股票代碼</a:t>
            </a:r>
            <a:r>
              <a:rPr lang="en-US" altLang="zh-TW" sz="2400" b="1" dirty="0">
                <a:latin typeface="標楷體" pitchFamily="65" charset="-120"/>
                <a:ea typeface="標楷體" pitchFamily="65" charset="-120"/>
              </a:rPr>
              <a:t>:</a:t>
            </a:r>
            <a:r>
              <a:rPr lang="zh-TW" altLang="en-US" sz="2400" b="1" dirty="0">
                <a:latin typeface="標楷體" pitchFamily="65" charset="-120"/>
                <a:ea typeface="標楷體" pitchFamily="65" charset="-120"/>
              </a:rPr>
              <a:t> </a:t>
            </a:r>
            <a:r>
              <a:rPr lang="en-US" altLang="zh-TW" sz="2400" b="1" dirty="0" smtClean="0">
                <a:ea typeface="標楷體" pitchFamily="65" charset="-120"/>
              </a:rPr>
              <a:t>6209</a:t>
            </a:r>
            <a:endParaRPr lang="zh-TW" altLang="en-US" sz="2400" b="1" dirty="0">
              <a:ea typeface="標楷體" pitchFamily="65" charset="-120"/>
            </a:endParaRPr>
          </a:p>
        </p:txBody>
      </p:sp>
      <p:sp>
        <p:nvSpPr>
          <p:cNvPr id="3" name="文字方塊 2"/>
          <p:cNvSpPr txBox="1"/>
          <p:nvPr/>
        </p:nvSpPr>
        <p:spPr>
          <a:xfrm>
            <a:off x="335316" y="5662042"/>
            <a:ext cx="2069797" cy="415498"/>
          </a:xfrm>
          <a:prstGeom prst="rect">
            <a:avLst/>
          </a:prstGeom>
          <a:noFill/>
        </p:spPr>
        <p:txBody>
          <a:bodyPr wrap="none" rtlCol="0">
            <a:spAutoFit/>
          </a:bodyPr>
          <a:lstStyle/>
          <a:p>
            <a:r>
              <a:rPr lang="en-US" altLang="zh-TW" b="1" dirty="0" smtClean="0">
                <a:latin typeface="標楷體" pitchFamily="65" charset="-120"/>
                <a:ea typeface="標楷體" pitchFamily="65" charset="-120"/>
              </a:rPr>
              <a:t>20th </a:t>
            </a:r>
            <a:r>
              <a:rPr lang="en-US" altLang="zh-TW" b="1" dirty="0">
                <a:latin typeface="標楷體" pitchFamily="65" charset="-120"/>
                <a:ea typeface="標楷體" pitchFamily="65" charset="-120"/>
              </a:rPr>
              <a:t>Nov. </a:t>
            </a:r>
            <a:r>
              <a:rPr lang="en-US" altLang="zh-TW" b="1" dirty="0" smtClean="0">
                <a:latin typeface="標楷體" pitchFamily="65" charset="-120"/>
                <a:ea typeface="標楷體" pitchFamily="65" charset="-120"/>
              </a:rPr>
              <a:t>2024</a:t>
            </a:r>
            <a:endParaRPr lang="zh-TW" altLang="en-US" b="1" dirty="0">
              <a:latin typeface="標楷體" pitchFamily="65" charset="-120"/>
              <a:ea typeface="標楷體" pitchFamily="65" charset="-120"/>
            </a:endParaRPr>
          </a:p>
        </p:txBody>
      </p:sp>
    </p:spTree>
  </p:cSld>
  <p:clrMapOvr>
    <a:masterClrMapping/>
  </p:clrMapOvr>
  <p:transition>
    <p:fade thruBlk="1"/>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12"/>
          </p:nvPr>
        </p:nvSpPr>
        <p:spPr/>
        <p:txBody>
          <a:bodyPr/>
          <a:lstStyle/>
          <a:p>
            <a:fld id="{73DA0BB7-265A-403C-9275-D587AB510EDC}" type="slidenum">
              <a:rPr lang="zh-TW" altLang="en-US" smtClean="0"/>
              <a:pPr/>
              <a:t>9</a:t>
            </a:fld>
            <a:endParaRPr lang="zh-TW" altLang="en-US"/>
          </a:p>
        </p:txBody>
      </p:sp>
      <p:pic>
        <p:nvPicPr>
          <p:cNvPr id="5" name="圖片 4" descr="images.jfif"/>
          <p:cNvPicPr>
            <a:picLocks noChangeAspect="1"/>
          </p:cNvPicPr>
          <p:nvPr/>
        </p:nvPicPr>
        <p:blipFill>
          <a:blip r:embed="rId2" cstate="print"/>
          <a:stretch>
            <a:fillRect/>
          </a:stretch>
        </p:blipFill>
        <p:spPr>
          <a:xfrm>
            <a:off x="1846733" y="4110597"/>
            <a:ext cx="3953240" cy="2238794"/>
          </a:xfrm>
          <a:prstGeom prst="roundRect">
            <a:avLst/>
          </a:prstGeom>
        </p:spPr>
      </p:pic>
      <p:sp>
        <p:nvSpPr>
          <p:cNvPr id="8" name="圓角矩形 7"/>
          <p:cNvSpPr/>
          <p:nvPr/>
        </p:nvSpPr>
        <p:spPr bwMode="auto">
          <a:xfrm>
            <a:off x="12190413" y="3501802"/>
            <a:ext cx="914400" cy="914400"/>
          </a:xfrm>
          <a:prstGeom prst="roundRect">
            <a:avLst/>
          </a:prstGeom>
          <a:noFill/>
          <a:ln w="9525">
            <a:noFill/>
            <a:miter lim="800000"/>
            <a:headEnd/>
            <a:tailEnd/>
          </a:ln>
          <a:effectLst/>
        </p:spPr>
        <p:txBody>
          <a:bodyPr vert="horz" wrap="square" lIns="91440" tIns="45720" rIns="91440" bIns="45720" numCol="1" rtlCol="0" anchor="ctr" anchorCtr="0" compatLnSpc="1">
            <a:prstTxWarp prst="textNoShape">
              <a:avLst/>
            </a:prstTxWarp>
            <a:spAutoFit/>
          </a:bodyPr>
          <a:lstStyle/>
          <a:p>
            <a:pPr algn="ctr" defTabSz="914400" fontAlgn="base">
              <a:spcBef>
                <a:spcPts val="500"/>
              </a:spcBef>
              <a:spcAft>
                <a:spcPct val="0"/>
              </a:spcAft>
            </a:pPr>
            <a:endParaRPr lang="zh-TW" altLang="en-US" sz="2400" b="1" dirty="0" smtClean="0">
              <a:latin typeface="微軟正黑體" pitchFamily="34" charset="-120"/>
              <a:ea typeface="微軟正黑體" pitchFamily="34" charset="-120"/>
            </a:endParaRPr>
          </a:p>
        </p:txBody>
      </p:sp>
      <p:pic>
        <p:nvPicPr>
          <p:cNvPr id="9" name="圖片 8" descr="下載.jfif"/>
          <p:cNvPicPr>
            <a:picLocks noChangeAspect="1"/>
          </p:cNvPicPr>
          <p:nvPr/>
        </p:nvPicPr>
        <p:blipFill>
          <a:blip r:embed="rId3" cstate="print"/>
          <a:stretch>
            <a:fillRect/>
          </a:stretch>
        </p:blipFill>
        <p:spPr>
          <a:xfrm>
            <a:off x="6455246" y="1514380"/>
            <a:ext cx="3888432" cy="2203445"/>
          </a:xfrm>
          <a:prstGeom prst="roundRect">
            <a:avLst/>
          </a:prstGeom>
        </p:spPr>
      </p:pic>
      <p:pic>
        <p:nvPicPr>
          <p:cNvPr id="10" name="圖片 9" descr="下載 (1).jfif"/>
          <p:cNvPicPr>
            <a:picLocks noChangeAspect="1"/>
          </p:cNvPicPr>
          <p:nvPr/>
        </p:nvPicPr>
        <p:blipFill>
          <a:blip r:embed="rId4" cstate="print"/>
          <a:stretch>
            <a:fillRect/>
          </a:stretch>
        </p:blipFill>
        <p:spPr>
          <a:xfrm>
            <a:off x="6455246" y="4171476"/>
            <a:ext cx="3888432" cy="2138638"/>
          </a:xfrm>
          <a:prstGeom prst="roundRect">
            <a:avLst/>
          </a:prstGeom>
        </p:spPr>
      </p:pic>
      <p:pic>
        <p:nvPicPr>
          <p:cNvPr id="11" name="圖片 10" descr="下載 (2).jfif"/>
          <p:cNvPicPr>
            <a:picLocks noChangeAspect="1"/>
          </p:cNvPicPr>
          <p:nvPr/>
        </p:nvPicPr>
        <p:blipFill>
          <a:blip r:embed="rId5" cstate="print"/>
          <a:stretch>
            <a:fillRect/>
          </a:stretch>
        </p:blipFill>
        <p:spPr>
          <a:xfrm>
            <a:off x="1846733" y="1514380"/>
            <a:ext cx="3953239" cy="2203445"/>
          </a:xfrm>
          <a:prstGeom prst="roundRect">
            <a:avLst/>
          </a:prstGeom>
        </p:spPr>
      </p:pic>
      <p:sp>
        <p:nvSpPr>
          <p:cNvPr id="13" name="內容版面配置區 2"/>
          <p:cNvSpPr txBox="1">
            <a:spLocks/>
          </p:cNvSpPr>
          <p:nvPr/>
        </p:nvSpPr>
        <p:spPr>
          <a:xfrm>
            <a:off x="-1105594" y="-242614"/>
            <a:ext cx="6383238" cy="2016224"/>
          </a:xfrm>
          <a:prstGeom prst="rect">
            <a:avLst/>
          </a:prstGeom>
          <a:noFill/>
        </p:spPr>
        <p:txBody>
          <a:bodyPr vert="horz" lIns="108850" tIns="54425" rIns="108850" bIns="54425" rtlCol="0">
            <a:normAutofit/>
          </a:bodyPr>
          <a:lstStyle/>
          <a:p>
            <a:pPr marL="408188" marR="0" lvl="0" indent="-408188" algn="l" defTabSz="1088502" rtl="0" eaLnBrk="1" fontAlgn="auto" latinLnBrk="0" hangingPunct="1">
              <a:lnSpc>
                <a:spcPct val="100000"/>
              </a:lnSpc>
              <a:spcBef>
                <a:spcPct val="20000"/>
              </a:spcBef>
              <a:spcAft>
                <a:spcPts val="0"/>
              </a:spcAft>
              <a:buClrTx/>
              <a:buSzTx/>
              <a:buFont typeface="Arial" pitchFamily="34" charset="0"/>
              <a:buNone/>
              <a:tabLst/>
              <a:defRPr/>
            </a:pPr>
            <a:r>
              <a:rPr kumimoji="0" lang="zh-TW" altLang="en-US" sz="9000" b="0" i="0" u="none" strike="noStrike" kern="1200" cap="none" spc="0" normalizeH="0" baseline="0" noProof="0" dirty="0" smtClean="0">
                <a:ln>
                  <a:noFill/>
                </a:ln>
                <a:solidFill>
                  <a:schemeClr val="tx1"/>
                </a:solidFill>
                <a:effectLst/>
                <a:uLnTx/>
                <a:uFillTx/>
                <a:latin typeface="標楷體" pitchFamily="65" charset="-120"/>
                <a:ea typeface="標楷體" pitchFamily="65" charset="-120"/>
                <a:cs typeface="+mn-cs"/>
              </a:rPr>
              <a:t>   附  錄</a:t>
            </a:r>
            <a:endParaRPr kumimoji="0" lang="zh-TW" altLang="en-US" sz="9000" b="0" i="0" u="none" strike="noStrike" kern="1200" cap="none" spc="0" normalizeH="0" baseline="0" noProof="0" dirty="0">
              <a:ln>
                <a:noFill/>
              </a:ln>
              <a:solidFill>
                <a:schemeClr val="tx1"/>
              </a:solidFill>
              <a:effectLst/>
              <a:uLnTx/>
              <a:uFillTx/>
              <a:latin typeface="標楷體" pitchFamily="65" charset="-120"/>
              <a:ea typeface="標楷體" pitchFamily="65" charset="-120"/>
              <a:cs typeface="+mn-cs"/>
            </a:endParaRPr>
          </a:p>
        </p:txBody>
      </p:sp>
    </p:spTree>
  </p:cSld>
  <p:clrMapOvr>
    <a:masterClrMapping/>
  </p:clrMapOvr>
  <p:transition>
    <p:fade thruBlk="1"/>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xmlns="" id="{9156DF66-B6E6-DA41-4898-D956CA45D7E7}"/>
              </a:ext>
            </a:extLst>
          </p:cNvP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1241"/>
            <a:ext cx="12182678" cy="6857107"/>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extBox 1">
            <a:extLst>
              <a:ext uri="{FF2B5EF4-FFF2-40B4-BE49-F238E27FC236}">
                <a16:creationId xmlns:a16="http://schemas.microsoft.com/office/drawing/2014/main" xmlns="" id="{EE4C83AE-04DC-683E-0816-561DB8371A85}"/>
              </a:ext>
            </a:extLst>
          </p:cNvPr>
          <p:cNvSpPr txBox="1"/>
          <p:nvPr/>
        </p:nvSpPr>
        <p:spPr>
          <a:xfrm>
            <a:off x="4292570" y="4790216"/>
            <a:ext cx="3858759" cy="1938740"/>
          </a:xfrm>
          <a:prstGeom prst="rect">
            <a:avLst/>
          </a:prstGeom>
          <a:noFill/>
        </p:spPr>
        <p:txBody>
          <a:bodyPr wrap="none" rtlCol="0">
            <a:spAutoFit/>
          </a:bodyPr>
          <a:lstStyle/>
          <a:p>
            <a:pPr algn="ctr"/>
            <a:r>
              <a:rPr lang="en-US" sz="4000" dirty="0">
                <a:solidFill>
                  <a:schemeClr val="bg1"/>
                </a:solidFill>
              </a:rPr>
              <a:t>The gateways </a:t>
            </a:r>
          </a:p>
          <a:p>
            <a:pPr algn="ctr"/>
            <a:r>
              <a:rPr lang="en-US" sz="4000" dirty="0">
                <a:solidFill>
                  <a:schemeClr val="bg1"/>
                </a:solidFill>
              </a:rPr>
              <a:t>to the metaverse:</a:t>
            </a:r>
            <a:br>
              <a:rPr lang="en-US" sz="4000" dirty="0">
                <a:solidFill>
                  <a:schemeClr val="bg1"/>
                </a:solidFill>
              </a:rPr>
            </a:br>
            <a:r>
              <a:rPr lang="en-US" sz="4000" dirty="0">
                <a:solidFill>
                  <a:schemeClr val="bg1"/>
                </a:solidFill>
              </a:rPr>
              <a:t>AR VR MR?</a:t>
            </a:r>
          </a:p>
        </p:txBody>
      </p:sp>
      <p:pic>
        <p:nvPicPr>
          <p:cNvPr id="3" name="Picture 2">
            <a:extLst>
              <a:ext uri="{FF2B5EF4-FFF2-40B4-BE49-F238E27FC236}">
                <a16:creationId xmlns:a16="http://schemas.microsoft.com/office/drawing/2014/main" xmlns="" id="{C4E8A376-0C7C-C147-9ACD-62D4031E03FC}"/>
              </a:ext>
            </a:extLst>
          </p:cNvPr>
          <p:cNvPicPr>
            <a:picLocks noChangeAspect="1"/>
          </p:cNvPicPr>
          <p:nvPr/>
        </p:nvPicPr>
        <p:blipFill>
          <a:blip r:embed="rId3" cstate="print"/>
          <a:stretch>
            <a:fillRect/>
          </a:stretch>
        </p:blipFill>
        <p:spPr>
          <a:xfrm>
            <a:off x="2084389" y="130633"/>
            <a:ext cx="8013899" cy="6504614"/>
          </a:xfrm>
          <a:prstGeom prst="rect">
            <a:avLst/>
          </a:prstGeom>
        </p:spPr>
      </p:pic>
      <p:pic>
        <p:nvPicPr>
          <p:cNvPr id="5" name="Picture 4">
            <a:extLst>
              <a:ext uri="{FF2B5EF4-FFF2-40B4-BE49-F238E27FC236}">
                <a16:creationId xmlns:a16="http://schemas.microsoft.com/office/drawing/2014/main" xmlns="" id="{7743A34D-F2E3-AB52-7F94-1E68AC208C00}"/>
              </a:ext>
            </a:extLst>
          </p:cNvPr>
          <p:cNvPicPr>
            <a:picLocks noChangeAspect="1"/>
          </p:cNvPicPr>
          <p:nvPr/>
        </p:nvPicPr>
        <p:blipFill>
          <a:blip r:embed="rId4" cstate="print"/>
          <a:stretch>
            <a:fillRect/>
          </a:stretch>
        </p:blipFill>
        <p:spPr>
          <a:xfrm>
            <a:off x="5375125" y="693491"/>
            <a:ext cx="2036523" cy="1375882"/>
          </a:xfrm>
          <a:prstGeom prst="rect">
            <a:avLst/>
          </a:prstGeom>
        </p:spPr>
      </p:pic>
      <p:pic>
        <p:nvPicPr>
          <p:cNvPr id="9" name="Picture 8">
            <a:extLst>
              <a:ext uri="{FF2B5EF4-FFF2-40B4-BE49-F238E27FC236}">
                <a16:creationId xmlns:a16="http://schemas.microsoft.com/office/drawing/2014/main" xmlns="" id="{B2E813A2-3858-C46C-E822-D37EB143DCCC}"/>
              </a:ext>
            </a:extLst>
          </p:cNvPr>
          <p:cNvPicPr>
            <a:picLocks noChangeAspect="1"/>
          </p:cNvPicPr>
          <p:nvPr/>
        </p:nvPicPr>
        <p:blipFill>
          <a:blip r:embed="rId5" cstate="print"/>
          <a:stretch>
            <a:fillRect/>
          </a:stretch>
        </p:blipFill>
        <p:spPr>
          <a:xfrm>
            <a:off x="5519142" y="2477186"/>
            <a:ext cx="1584176" cy="1639826"/>
          </a:xfrm>
          <a:prstGeom prst="rect">
            <a:avLst/>
          </a:prstGeom>
        </p:spPr>
      </p:pic>
    </p:spTree>
    <p:extLst>
      <p:ext uri="{BB962C8B-B14F-4D97-AF65-F5344CB8AC3E}">
        <p14:creationId xmlns:p14="http://schemas.microsoft.com/office/powerpoint/2010/main" xmlns="" val="255957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B7A8B53-5E73-4768-1982-655BA13292A4}"/>
              </a:ext>
            </a:extLst>
          </p:cNvPr>
          <p:cNvSpPr>
            <a:spLocks noGrp="1"/>
          </p:cNvSpPr>
          <p:nvPr>
            <p:ph type="title"/>
          </p:nvPr>
        </p:nvSpPr>
        <p:spPr>
          <a:xfrm>
            <a:off x="334566" y="136556"/>
            <a:ext cx="10971372" cy="1143265"/>
          </a:xfrm>
        </p:spPr>
        <p:txBody>
          <a:bodyPr>
            <a:normAutofit/>
          </a:bodyPr>
          <a:lstStyle/>
          <a:p>
            <a:r>
              <a:rPr lang="en-US" altLang="zh-TW" sz="4400" dirty="0"/>
              <a:t>AR smart glasses is the future platform for AI</a:t>
            </a:r>
            <a:endParaRPr lang="zh-TW" altLang="en-US" sz="4400" dirty="0"/>
          </a:p>
        </p:txBody>
      </p:sp>
      <p:sp>
        <p:nvSpPr>
          <p:cNvPr id="3" name="Slide Number Placeholder 2">
            <a:extLst>
              <a:ext uri="{FF2B5EF4-FFF2-40B4-BE49-F238E27FC236}">
                <a16:creationId xmlns:a16="http://schemas.microsoft.com/office/drawing/2014/main" xmlns="" id="{33B08091-35A2-0F5A-7ED4-2AF01EC56299}"/>
              </a:ext>
            </a:extLst>
          </p:cNvPr>
          <p:cNvSpPr>
            <a:spLocks noGrp="1"/>
          </p:cNvSpPr>
          <p:nvPr>
            <p:ph type="sldNum" sz="quarter" idx="12"/>
          </p:nvPr>
        </p:nvSpPr>
        <p:spPr/>
        <p:txBody>
          <a:bodyPr/>
          <a:lstStyle/>
          <a:p>
            <a:fld id="{73DA0BB7-265A-403C-9275-D587AB510EDC}" type="slidenum">
              <a:rPr lang="zh-TW" altLang="en-US" smtClean="0"/>
              <a:pPr/>
              <a:t>11</a:t>
            </a:fld>
            <a:endParaRPr lang="zh-TW" altLang="en-US"/>
          </a:p>
        </p:txBody>
      </p:sp>
      <p:pic>
        <p:nvPicPr>
          <p:cNvPr id="4" name="Picture 3">
            <a:extLst>
              <a:ext uri="{FF2B5EF4-FFF2-40B4-BE49-F238E27FC236}">
                <a16:creationId xmlns:a16="http://schemas.microsoft.com/office/drawing/2014/main" xmlns="" id="{D4749EC7-ABB8-3410-0E19-88D9F0550DA9}"/>
              </a:ext>
            </a:extLst>
          </p:cNvPr>
          <p:cNvPicPr>
            <a:picLocks noChangeAspect="1"/>
          </p:cNvPicPr>
          <p:nvPr/>
        </p:nvPicPr>
        <p:blipFill>
          <a:blip r:embed="rId2" cstate="print"/>
          <a:stretch>
            <a:fillRect/>
          </a:stretch>
        </p:blipFill>
        <p:spPr>
          <a:xfrm>
            <a:off x="838622" y="1485578"/>
            <a:ext cx="5148859" cy="2900524"/>
          </a:xfrm>
          <a:prstGeom prst="rect">
            <a:avLst/>
          </a:prstGeom>
        </p:spPr>
      </p:pic>
      <p:pic>
        <p:nvPicPr>
          <p:cNvPr id="2050" name="Picture 2" descr="Meta's futuristic Orion AR Glasses have Holographic Displays and Neural  Control. Apple should take notes - Yanko Design">
            <a:extLst>
              <a:ext uri="{FF2B5EF4-FFF2-40B4-BE49-F238E27FC236}">
                <a16:creationId xmlns:a16="http://schemas.microsoft.com/office/drawing/2014/main" xmlns="" id="{AD777E18-018E-1FDC-6028-8161183423AE}"/>
              </a:ext>
            </a:extLst>
          </p:cNvPr>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342678" y="5057943"/>
            <a:ext cx="2664296" cy="1665089"/>
          </a:xfrm>
          <a:prstGeom prst="rect">
            <a:avLst/>
          </a:prstGeom>
          <a:noFill/>
          <a:extLst>
            <a:ext uri="{909E8E84-426E-40DD-AFC4-6F175D3DCCD1}">
              <a14:hiddenFill xmlns:a14="http://schemas.microsoft.com/office/drawing/2010/main" xmlns="">
                <a:solidFill>
                  <a:srgbClr val="FFFFFF"/>
                </a:solidFill>
              </a14:hiddenFill>
            </a:ext>
          </a:extLst>
        </p:spPr>
      </p:pic>
      <p:pic>
        <p:nvPicPr>
          <p:cNvPr id="2052" name="Picture 4" descr="Meta Missed Out on Smartphones. Can Smart Glasses Make Up for It? | WIRED">
            <a:extLst>
              <a:ext uri="{FF2B5EF4-FFF2-40B4-BE49-F238E27FC236}">
                <a16:creationId xmlns:a16="http://schemas.microsoft.com/office/drawing/2014/main" xmlns="" id="{65878621-FF73-DB66-BD74-BB4E98674A29}"/>
              </a:ext>
            </a:extLst>
          </p:cNvPr>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6553582" y="2279971"/>
            <a:ext cx="4138013" cy="3103690"/>
          </a:xfrm>
          <a:prstGeom prst="rect">
            <a:avLst/>
          </a:prstGeom>
          <a:noFill/>
          <a:extLst>
            <a:ext uri="{909E8E84-426E-40DD-AFC4-6F175D3DCCD1}">
              <a14:hiddenFill xmlns:a14="http://schemas.microsoft.com/office/drawing/2010/main" xmlns="">
                <a:solidFill>
                  <a:srgbClr val="FFFFFF"/>
                </a:solidFill>
              </a14:hiddenFill>
            </a:ext>
          </a:extLst>
        </p:spPr>
      </p:pic>
      <p:sp>
        <p:nvSpPr>
          <p:cNvPr id="5" name="TextBox 4">
            <a:extLst>
              <a:ext uri="{FF2B5EF4-FFF2-40B4-BE49-F238E27FC236}">
                <a16:creationId xmlns:a16="http://schemas.microsoft.com/office/drawing/2014/main" xmlns="" id="{3D83F276-1B68-6557-79AC-C703A4F96EAC}"/>
              </a:ext>
            </a:extLst>
          </p:cNvPr>
          <p:cNvSpPr txBox="1"/>
          <p:nvPr/>
        </p:nvSpPr>
        <p:spPr>
          <a:xfrm>
            <a:off x="6224344" y="1394167"/>
            <a:ext cx="5801624" cy="646331"/>
          </a:xfrm>
          <a:prstGeom prst="rect">
            <a:avLst/>
          </a:prstGeom>
          <a:noFill/>
        </p:spPr>
        <p:txBody>
          <a:bodyPr wrap="square" rtlCol="0">
            <a:spAutoFit/>
          </a:bodyPr>
          <a:lstStyle/>
          <a:p>
            <a:r>
              <a:rPr lang="en-US" altLang="zh-TW" sz="3600" dirty="0"/>
              <a:t>Two richest men in the world</a:t>
            </a:r>
            <a:endParaRPr lang="zh-TW" altLang="en-US" sz="3600" dirty="0"/>
          </a:p>
        </p:txBody>
      </p:sp>
      <p:sp>
        <p:nvSpPr>
          <p:cNvPr id="7" name="TextBox 6">
            <a:extLst>
              <a:ext uri="{FF2B5EF4-FFF2-40B4-BE49-F238E27FC236}">
                <a16:creationId xmlns:a16="http://schemas.microsoft.com/office/drawing/2014/main" xmlns="" id="{85180D21-49C6-617C-C545-B8DA7104A134}"/>
              </a:ext>
            </a:extLst>
          </p:cNvPr>
          <p:cNvSpPr txBox="1"/>
          <p:nvPr/>
        </p:nvSpPr>
        <p:spPr>
          <a:xfrm>
            <a:off x="4106860" y="5734050"/>
            <a:ext cx="7820994" cy="400110"/>
          </a:xfrm>
          <a:prstGeom prst="rect">
            <a:avLst/>
          </a:prstGeom>
          <a:noFill/>
        </p:spPr>
        <p:txBody>
          <a:bodyPr wrap="square">
            <a:spAutoFit/>
          </a:bodyPr>
          <a:lstStyle/>
          <a:p>
            <a:r>
              <a:rPr lang="en-US" altLang="zh-TW" sz="2000" dirty="0">
                <a:latin typeface="Monotype Corsiva" panose="03010101010201010101" pitchFamily="66" charset="0"/>
              </a:rPr>
              <a:t>Lightweight, Slim, Fashionable, Prescription able, long battery life, like eye-glasses </a:t>
            </a:r>
          </a:p>
        </p:txBody>
      </p:sp>
    </p:spTree>
    <p:extLst>
      <p:ext uri="{BB962C8B-B14F-4D97-AF65-F5344CB8AC3E}">
        <p14:creationId xmlns:p14="http://schemas.microsoft.com/office/powerpoint/2010/main" xmlns="" val="142657111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9D1C608-D272-44CF-9084-1199444C57A2}"/>
              </a:ext>
            </a:extLst>
          </p:cNvPr>
          <p:cNvSpPr>
            <a:spLocks noGrp="1"/>
          </p:cNvSpPr>
          <p:nvPr>
            <p:ph type="title"/>
          </p:nvPr>
        </p:nvSpPr>
        <p:spPr>
          <a:xfrm>
            <a:off x="1174306" y="-253045"/>
            <a:ext cx="9904708" cy="1478377"/>
          </a:xfrm>
        </p:spPr>
        <p:txBody>
          <a:bodyPr>
            <a:normAutofit/>
          </a:bodyPr>
          <a:lstStyle/>
          <a:p>
            <a:r>
              <a:rPr lang="en-US" altLang="zh-TW" sz="3600" dirty="0"/>
              <a:t>Meta Orion AI smart glasses (Optics&gt;65%)</a:t>
            </a:r>
            <a:endParaRPr lang="zh-TW" altLang="en-US" sz="3600" dirty="0"/>
          </a:p>
        </p:txBody>
      </p:sp>
      <p:sp>
        <p:nvSpPr>
          <p:cNvPr id="3" name="Content Placeholder 2">
            <a:extLst>
              <a:ext uri="{FF2B5EF4-FFF2-40B4-BE49-F238E27FC236}">
                <a16:creationId xmlns:a16="http://schemas.microsoft.com/office/drawing/2014/main" xmlns="" id="{92915741-FD4F-56B4-E02A-1EC4DE4988B5}"/>
              </a:ext>
            </a:extLst>
          </p:cNvPr>
          <p:cNvSpPr>
            <a:spLocks noGrp="1"/>
          </p:cNvSpPr>
          <p:nvPr>
            <p:ph idx="1"/>
          </p:nvPr>
        </p:nvSpPr>
        <p:spPr>
          <a:xfrm>
            <a:off x="374486" y="1487394"/>
            <a:ext cx="2973001" cy="3884800"/>
          </a:xfrm>
        </p:spPr>
        <p:txBody>
          <a:bodyPr>
            <a:normAutofit fontScale="55000" lnSpcReduction="20000"/>
          </a:bodyPr>
          <a:lstStyle/>
          <a:p>
            <a:r>
              <a:rPr lang="en-US" altLang="zh-TW" dirty="0"/>
              <a:t>Micro-LED Light Engine </a:t>
            </a:r>
          </a:p>
          <a:p>
            <a:r>
              <a:rPr lang="en-US" altLang="zh-TW" dirty="0" err="1"/>
              <a:t>SiC</a:t>
            </a:r>
            <a:r>
              <a:rPr lang="en-US" altLang="zh-TW" dirty="0"/>
              <a:t> carbide waveguide (n=2.6) </a:t>
            </a:r>
          </a:p>
          <a:p>
            <a:r>
              <a:rPr lang="en-US" altLang="zh-TW" dirty="0"/>
              <a:t>7 cameras</a:t>
            </a:r>
          </a:p>
          <a:p>
            <a:r>
              <a:rPr lang="en-US" altLang="zh-TW" dirty="0"/>
              <a:t>Eye  tracking</a:t>
            </a:r>
          </a:p>
          <a:p>
            <a:r>
              <a:rPr lang="en-US" altLang="zh-TW" dirty="0"/>
              <a:t>Hand tracking</a:t>
            </a:r>
          </a:p>
          <a:p>
            <a:r>
              <a:rPr lang="en-US" altLang="zh-TW" dirty="0"/>
              <a:t>Whist band</a:t>
            </a:r>
          </a:p>
          <a:p>
            <a:r>
              <a:rPr lang="en-US" altLang="zh-TW" dirty="0"/>
              <a:t>Magnesium frame</a:t>
            </a:r>
          </a:p>
          <a:p>
            <a:r>
              <a:rPr lang="en-US" altLang="zh-TW" dirty="0"/>
              <a:t>Wi-Fi power bunk</a:t>
            </a:r>
          </a:p>
          <a:p>
            <a:endParaRPr lang="zh-TW" altLang="en-US" dirty="0"/>
          </a:p>
        </p:txBody>
      </p:sp>
      <p:pic>
        <p:nvPicPr>
          <p:cNvPr id="7" name="Picture 6">
            <a:extLst>
              <a:ext uri="{FF2B5EF4-FFF2-40B4-BE49-F238E27FC236}">
                <a16:creationId xmlns:a16="http://schemas.microsoft.com/office/drawing/2014/main" xmlns="" id="{3ADED8B1-7937-FEFA-34F0-6E980B295B71}"/>
              </a:ext>
            </a:extLst>
          </p:cNvPr>
          <p:cNvPicPr>
            <a:picLocks noChangeAspect="1"/>
          </p:cNvPicPr>
          <p:nvPr/>
        </p:nvPicPr>
        <p:blipFill>
          <a:blip r:embed="rId2" cstate="print"/>
          <a:stretch>
            <a:fillRect/>
          </a:stretch>
        </p:blipFill>
        <p:spPr>
          <a:xfrm>
            <a:off x="3439541" y="1225332"/>
            <a:ext cx="5056650" cy="3210408"/>
          </a:xfrm>
          <a:prstGeom prst="rect">
            <a:avLst/>
          </a:prstGeom>
        </p:spPr>
      </p:pic>
      <p:pic>
        <p:nvPicPr>
          <p:cNvPr id="9" name="Picture 8">
            <a:extLst>
              <a:ext uri="{FF2B5EF4-FFF2-40B4-BE49-F238E27FC236}">
                <a16:creationId xmlns:a16="http://schemas.microsoft.com/office/drawing/2014/main" xmlns="" id="{C455408D-461A-7531-7B60-4E686A2D4263}"/>
              </a:ext>
            </a:extLst>
          </p:cNvPr>
          <p:cNvPicPr>
            <a:picLocks noChangeAspect="1"/>
          </p:cNvPicPr>
          <p:nvPr/>
        </p:nvPicPr>
        <p:blipFill>
          <a:blip r:embed="rId3" cstate="print"/>
          <a:stretch>
            <a:fillRect/>
          </a:stretch>
        </p:blipFill>
        <p:spPr>
          <a:xfrm>
            <a:off x="6058787" y="4885862"/>
            <a:ext cx="2510707" cy="1558370"/>
          </a:xfrm>
          <a:prstGeom prst="rect">
            <a:avLst/>
          </a:prstGeom>
        </p:spPr>
      </p:pic>
      <p:pic>
        <p:nvPicPr>
          <p:cNvPr id="11" name="Picture 10">
            <a:extLst>
              <a:ext uri="{FF2B5EF4-FFF2-40B4-BE49-F238E27FC236}">
                <a16:creationId xmlns:a16="http://schemas.microsoft.com/office/drawing/2014/main" xmlns="" id="{5E638FAF-80F1-7074-D133-DE1B6276E598}"/>
              </a:ext>
            </a:extLst>
          </p:cNvPr>
          <p:cNvPicPr>
            <a:picLocks noChangeAspect="1"/>
          </p:cNvPicPr>
          <p:nvPr/>
        </p:nvPicPr>
        <p:blipFill>
          <a:blip r:embed="rId4" cstate="print"/>
          <a:stretch>
            <a:fillRect/>
          </a:stretch>
        </p:blipFill>
        <p:spPr>
          <a:xfrm>
            <a:off x="3108224" y="4936881"/>
            <a:ext cx="2220282" cy="1605312"/>
          </a:xfrm>
          <a:prstGeom prst="rect">
            <a:avLst/>
          </a:prstGeom>
        </p:spPr>
      </p:pic>
      <p:pic>
        <p:nvPicPr>
          <p:cNvPr id="13" name="Picture 12">
            <a:extLst>
              <a:ext uri="{FF2B5EF4-FFF2-40B4-BE49-F238E27FC236}">
                <a16:creationId xmlns:a16="http://schemas.microsoft.com/office/drawing/2014/main" xmlns="" id="{B891E0BB-2915-0904-72D0-6098F14B8C95}"/>
              </a:ext>
            </a:extLst>
          </p:cNvPr>
          <p:cNvPicPr>
            <a:picLocks noChangeAspect="1"/>
          </p:cNvPicPr>
          <p:nvPr/>
        </p:nvPicPr>
        <p:blipFill>
          <a:blip r:embed="rId5" cstate="print"/>
          <a:stretch>
            <a:fillRect/>
          </a:stretch>
        </p:blipFill>
        <p:spPr>
          <a:xfrm>
            <a:off x="9299775" y="4117365"/>
            <a:ext cx="2538978" cy="1788262"/>
          </a:xfrm>
          <a:prstGeom prst="rect">
            <a:avLst/>
          </a:prstGeom>
        </p:spPr>
      </p:pic>
      <p:pic>
        <p:nvPicPr>
          <p:cNvPr id="15" name="Picture 14">
            <a:extLst>
              <a:ext uri="{FF2B5EF4-FFF2-40B4-BE49-F238E27FC236}">
                <a16:creationId xmlns:a16="http://schemas.microsoft.com/office/drawing/2014/main" xmlns="" id="{5B7065ED-545E-44D9-F381-581895412597}"/>
              </a:ext>
            </a:extLst>
          </p:cNvPr>
          <p:cNvPicPr>
            <a:picLocks noChangeAspect="1"/>
          </p:cNvPicPr>
          <p:nvPr/>
        </p:nvPicPr>
        <p:blipFill>
          <a:blip r:embed="rId6" cstate="print"/>
          <a:stretch>
            <a:fillRect/>
          </a:stretch>
        </p:blipFill>
        <p:spPr>
          <a:xfrm>
            <a:off x="9146587" y="1665430"/>
            <a:ext cx="2845353" cy="1595033"/>
          </a:xfrm>
          <a:prstGeom prst="rect">
            <a:avLst/>
          </a:prstGeom>
        </p:spPr>
      </p:pic>
    </p:spTree>
    <p:extLst>
      <p:ext uri="{BB962C8B-B14F-4D97-AF65-F5344CB8AC3E}">
        <p14:creationId xmlns:p14="http://schemas.microsoft.com/office/powerpoint/2010/main" xmlns="" val="315147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1000"/>
                                        <p:tgtEl>
                                          <p:spTgt spid="13"/>
                                        </p:tgtEl>
                                      </p:cBhvr>
                                    </p:animEffect>
                                    <p:anim calcmode="lin" valueType="num">
                                      <p:cBhvr>
                                        <p:cTn id="23" dur="1000" fill="hold"/>
                                        <p:tgtEl>
                                          <p:spTgt spid="13"/>
                                        </p:tgtEl>
                                        <p:attrNameLst>
                                          <p:attrName>ppt_x</p:attrName>
                                        </p:attrNameLst>
                                      </p:cBhvr>
                                      <p:tavLst>
                                        <p:tav tm="0">
                                          <p:val>
                                            <p:strVal val="#ppt_x"/>
                                          </p:val>
                                        </p:tav>
                                        <p:tav tm="100000">
                                          <p:val>
                                            <p:strVal val="#ppt_x"/>
                                          </p:val>
                                        </p:tav>
                                      </p:tavLst>
                                    </p:anim>
                                    <p:anim calcmode="lin" valueType="num">
                                      <p:cBhvr>
                                        <p:cTn id="2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
                                            <p:txEl>
                                              <p:pRg st="0" end="0"/>
                                            </p:txEl>
                                          </p:spTgt>
                                        </p:tgtEl>
                                        <p:attrNameLst>
                                          <p:attrName>style.visibility</p:attrName>
                                        </p:attrNameLst>
                                      </p:cBhvr>
                                      <p:to>
                                        <p:strVal val="visible"/>
                                      </p:to>
                                    </p:set>
                                    <p:animEffect transition="in" filter="fade">
                                      <p:cBhvr>
                                        <p:cTn id="29" dur="500"/>
                                        <p:tgtEl>
                                          <p:spTgt spid="3">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3">
                                            <p:txEl>
                                              <p:pRg st="1" end="1"/>
                                            </p:txEl>
                                          </p:spTgt>
                                        </p:tgtEl>
                                        <p:attrNameLst>
                                          <p:attrName>style.visibility</p:attrName>
                                        </p:attrNameLst>
                                      </p:cBhvr>
                                      <p:to>
                                        <p:strVal val="visible"/>
                                      </p:to>
                                    </p:set>
                                    <p:animEffect transition="in" filter="fade">
                                      <p:cBhvr>
                                        <p:cTn id="34" dur="500"/>
                                        <p:tgtEl>
                                          <p:spTgt spid="3">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3">
                                            <p:txEl>
                                              <p:pRg st="2" end="2"/>
                                            </p:txEl>
                                          </p:spTgt>
                                        </p:tgtEl>
                                        <p:attrNameLst>
                                          <p:attrName>style.visibility</p:attrName>
                                        </p:attrNameLst>
                                      </p:cBhvr>
                                      <p:to>
                                        <p:strVal val="visible"/>
                                      </p:to>
                                    </p:set>
                                    <p:animEffect transition="in" filter="fade">
                                      <p:cBhvr>
                                        <p:cTn id="39" dur="500"/>
                                        <p:tgtEl>
                                          <p:spTgt spid="3">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3">
                                            <p:txEl>
                                              <p:pRg st="3" end="3"/>
                                            </p:txEl>
                                          </p:spTgt>
                                        </p:tgtEl>
                                        <p:attrNameLst>
                                          <p:attrName>style.visibility</p:attrName>
                                        </p:attrNameLst>
                                      </p:cBhvr>
                                      <p:to>
                                        <p:strVal val="visible"/>
                                      </p:to>
                                    </p:set>
                                    <p:animEffect transition="in" filter="fade">
                                      <p:cBhvr>
                                        <p:cTn id="44" dur="500"/>
                                        <p:tgtEl>
                                          <p:spTgt spid="3">
                                            <p:txEl>
                                              <p:pRg st="3" end="3"/>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3">
                                            <p:txEl>
                                              <p:pRg st="4" end="4"/>
                                            </p:txEl>
                                          </p:spTgt>
                                        </p:tgtEl>
                                        <p:attrNameLst>
                                          <p:attrName>style.visibility</p:attrName>
                                        </p:attrNameLst>
                                      </p:cBhvr>
                                      <p:to>
                                        <p:strVal val="visible"/>
                                      </p:to>
                                    </p:set>
                                    <p:animEffect transition="in" filter="fade">
                                      <p:cBhvr>
                                        <p:cTn id="49" dur="500"/>
                                        <p:tgtEl>
                                          <p:spTgt spid="3">
                                            <p:txEl>
                                              <p:pRg st="4" end="4"/>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3">
                                            <p:txEl>
                                              <p:pRg st="5" end="5"/>
                                            </p:txEl>
                                          </p:spTgt>
                                        </p:tgtEl>
                                        <p:attrNameLst>
                                          <p:attrName>style.visibility</p:attrName>
                                        </p:attrNameLst>
                                      </p:cBhvr>
                                      <p:to>
                                        <p:strVal val="visible"/>
                                      </p:to>
                                    </p:set>
                                    <p:animEffect transition="in" filter="fade">
                                      <p:cBhvr>
                                        <p:cTn id="54" dur="500"/>
                                        <p:tgtEl>
                                          <p:spTgt spid="3">
                                            <p:txEl>
                                              <p:pRg st="5" end="5"/>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3">
                                            <p:txEl>
                                              <p:pRg st="6" end="6"/>
                                            </p:txEl>
                                          </p:spTgt>
                                        </p:tgtEl>
                                        <p:attrNameLst>
                                          <p:attrName>style.visibility</p:attrName>
                                        </p:attrNameLst>
                                      </p:cBhvr>
                                      <p:to>
                                        <p:strVal val="visible"/>
                                      </p:to>
                                    </p:set>
                                    <p:animEffect transition="in" filter="fade">
                                      <p:cBhvr>
                                        <p:cTn id="59" dur="500"/>
                                        <p:tgtEl>
                                          <p:spTgt spid="3">
                                            <p:txEl>
                                              <p:pRg st="6" end="6"/>
                                            </p:txEl>
                                          </p:spTgt>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grpId="0" nodeType="clickEffect">
                                  <p:stCondLst>
                                    <p:cond delay="0"/>
                                  </p:stCondLst>
                                  <p:childTnLst>
                                    <p:set>
                                      <p:cBhvr>
                                        <p:cTn id="63" dur="1" fill="hold">
                                          <p:stCondLst>
                                            <p:cond delay="0"/>
                                          </p:stCondLst>
                                        </p:cTn>
                                        <p:tgtEl>
                                          <p:spTgt spid="3">
                                            <p:txEl>
                                              <p:pRg st="7" end="7"/>
                                            </p:txEl>
                                          </p:spTgt>
                                        </p:tgtEl>
                                        <p:attrNameLst>
                                          <p:attrName>style.visibility</p:attrName>
                                        </p:attrNameLst>
                                      </p:cBhvr>
                                      <p:to>
                                        <p:strVal val="visible"/>
                                      </p:to>
                                    </p:set>
                                    <p:animEffect transition="in" filter="fade">
                                      <p:cBhvr>
                                        <p:cTn id="64"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14D65D3A-0D02-CC26-D099-D2A872881F47}"/>
              </a:ext>
            </a:extLst>
          </p:cNvPr>
          <p:cNvSpPr/>
          <p:nvPr/>
        </p:nvSpPr>
        <p:spPr>
          <a:xfrm>
            <a:off x="-1" y="1241"/>
            <a:ext cx="12190413" cy="685710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09">
              <a:defRPr/>
            </a:pPr>
            <a:endParaRPr lang="en-US" sz="1800">
              <a:solidFill>
                <a:prstClr val="white"/>
              </a:solidFill>
              <a:latin typeface="Calibri" panose="020F0502020204030204"/>
            </a:endParaRPr>
          </a:p>
        </p:txBody>
      </p:sp>
      <p:sp>
        <p:nvSpPr>
          <p:cNvPr id="4" name="TextBox 3">
            <a:extLst>
              <a:ext uri="{FF2B5EF4-FFF2-40B4-BE49-F238E27FC236}">
                <a16:creationId xmlns:a16="http://schemas.microsoft.com/office/drawing/2014/main" xmlns="" id="{87856C17-B323-344F-1C29-0F2363316FA1}"/>
              </a:ext>
            </a:extLst>
          </p:cNvPr>
          <p:cNvSpPr txBox="1"/>
          <p:nvPr/>
        </p:nvSpPr>
        <p:spPr>
          <a:xfrm>
            <a:off x="233609" y="-49232"/>
            <a:ext cx="11427435" cy="2000288"/>
          </a:xfrm>
          <a:prstGeom prst="rect">
            <a:avLst/>
          </a:prstGeom>
          <a:noFill/>
        </p:spPr>
        <p:txBody>
          <a:bodyPr wrap="square" rtlCol="0">
            <a:spAutoFit/>
          </a:bodyPr>
          <a:lstStyle/>
          <a:p>
            <a:pPr defTabSz="914309">
              <a:defRPr/>
            </a:pPr>
            <a:r>
              <a:rPr lang="en-US" sz="3600" dirty="0">
                <a:solidFill>
                  <a:prstClr val="black"/>
                </a:solidFill>
                <a:latin typeface="Calibri" panose="020F0502020204030204"/>
              </a:rPr>
              <a:t>Building the AR ecosystem involves multi-tier companies:</a:t>
            </a:r>
          </a:p>
          <a:p>
            <a:pPr defTabSz="914309">
              <a:defRPr/>
            </a:pPr>
            <a:endParaRPr lang="en-US" sz="1600" dirty="0">
              <a:solidFill>
                <a:prstClr val="black"/>
              </a:solidFill>
              <a:latin typeface="Calibri" panose="020F0502020204030204"/>
            </a:endParaRPr>
          </a:p>
          <a:p>
            <a:pPr marL="742876" indent="-742876" defTabSz="914309">
              <a:buFontTx/>
              <a:buAutoNum type="arabicParenR"/>
              <a:defRPr/>
            </a:pPr>
            <a:r>
              <a:rPr lang="en-US" sz="1800" dirty="0">
                <a:solidFill>
                  <a:srgbClr val="FF0000"/>
                </a:solidFill>
                <a:latin typeface="Calibri" panose="020F0502020204030204"/>
              </a:rPr>
              <a:t>Tier 1 suppliers (Display assembly and sensing assembly modules, Rx procurement…)</a:t>
            </a:r>
          </a:p>
          <a:p>
            <a:pPr marL="742876" indent="-742876" defTabSz="914309">
              <a:buFontTx/>
              <a:buAutoNum type="arabicParenR"/>
              <a:defRPr/>
            </a:pPr>
            <a:r>
              <a:rPr lang="en-US" sz="1800" dirty="0">
                <a:solidFill>
                  <a:srgbClr val="FF0000"/>
                </a:solidFill>
                <a:latin typeface="Calibri" panose="020F0502020204030204"/>
              </a:rPr>
              <a:t>Tier 2 suppliers (waveguide combiners, micro display panels, IR cameras,…)</a:t>
            </a:r>
          </a:p>
          <a:p>
            <a:pPr marL="742876" indent="-742876" defTabSz="914309">
              <a:buFontTx/>
              <a:buAutoNum type="arabicParenR"/>
              <a:defRPr/>
            </a:pPr>
            <a:r>
              <a:rPr lang="en-US" sz="1800" dirty="0">
                <a:solidFill>
                  <a:prstClr val="black"/>
                </a:solidFill>
                <a:latin typeface="Calibri" panose="020F0502020204030204"/>
              </a:rPr>
              <a:t>Tier 3 suppliers (NIL resins, HRI substrates, QDs for LED color conversion, process developments and production equipment, …)</a:t>
            </a:r>
          </a:p>
        </p:txBody>
      </p:sp>
      <p:pic>
        <p:nvPicPr>
          <p:cNvPr id="6146" name="Picture 2" descr="What is a Tier 1 Company or Supplier? - Insight Solutions Global">
            <a:extLst>
              <a:ext uri="{FF2B5EF4-FFF2-40B4-BE49-F238E27FC236}">
                <a16:creationId xmlns:a16="http://schemas.microsoft.com/office/drawing/2014/main" xmlns="" id="{B6AED9B6-81AF-6658-0C99-D13E5A7F79C6}"/>
              </a:ext>
            </a:extLst>
          </p:cNvP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597389" y="3374352"/>
            <a:ext cx="6520486" cy="3068363"/>
          </a:xfrm>
          <a:prstGeom prst="rect">
            <a:avLst/>
          </a:prstGeom>
          <a:noFill/>
          <a:extLst>
            <a:ext uri="{909E8E84-426E-40DD-AFC4-6F175D3DCCD1}">
              <a14:hiddenFill xmlns:a14="http://schemas.microsoft.com/office/drawing/2010/main" xmlns="">
                <a:solidFill>
                  <a:srgbClr val="FFFFFF"/>
                </a:solidFill>
              </a14:hiddenFill>
            </a:ext>
          </a:extLst>
        </p:spPr>
      </p:pic>
      <p:pic>
        <p:nvPicPr>
          <p:cNvPr id="3" name="Picture 2">
            <a:extLst>
              <a:ext uri="{FF2B5EF4-FFF2-40B4-BE49-F238E27FC236}">
                <a16:creationId xmlns:a16="http://schemas.microsoft.com/office/drawing/2014/main" xmlns="" id="{1C5B4FB7-66D5-2413-1D9B-C829246A6B76}"/>
              </a:ext>
            </a:extLst>
          </p:cNvPr>
          <p:cNvPicPr>
            <a:picLocks noChangeAspect="1"/>
          </p:cNvPicPr>
          <p:nvPr/>
        </p:nvPicPr>
        <p:blipFill>
          <a:blip r:embed="rId3" cstate="print"/>
          <a:stretch>
            <a:fillRect/>
          </a:stretch>
        </p:blipFill>
        <p:spPr>
          <a:xfrm>
            <a:off x="3064579" y="2062629"/>
            <a:ext cx="2505620" cy="1200148"/>
          </a:xfrm>
          <a:prstGeom prst="rect">
            <a:avLst/>
          </a:prstGeom>
        </p:spPr>
      </p:pic>
    </p:spTree>
    <p:extLst>
      <p:ext uri="{BB962C8B-B14F-4D97-AF65-F5344CB8AC3E}">
        <p14:creationId xmlns:p14="http://schemas.microsoft.com/office/powerpoint/2010/main" xmlns="" val="1587063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fade">
                                      <p:cBhvr>
                                        <p:cTn id="7" dur="1000"/>
                                        <p:tgtEl>
                                          <p:spTgt spid="6146"/>
                                        </p:tgtEl>
                                      </p:cBhvr>
                                    </p:animEffect>
                                    <p:anim calcmode="lin" valueType="num">
                                      <p:cBhvr>
                                        <p:cTn id="8" dur="1000" fill="hold"/>
                                        <p:tgtEl>
                                          <p:spTgt spid="6146"/>
                                        </p:tgtEl>
                                        <p:attrNameLst>
                                          <p:attrName>ppt_x</p:attrName>
                                        </p:attrNameLst>
                                      </p:cBhvr>
                                      <p:tavLst>
                                        <p:tav tm="0">
                                          <p:val>
                                            <p:strVal val="#ppt_x"/>
                                          </p:val>
                                        </p:tav>
                                        <p:tav tm="100000">
                                          <p:val>
                                            <p:strVal val="#ppt_x"/>
                                          </p:val>
                                        </p:tav>
                                      </p:tavLst>
                                    </p:anim>
                                    <p:anim calcmode="lin" valueType="num">
                                      <p:cBhvr>
                                        <p:cTn id="9" dur="1000" fill="hold"/>
                                        <p:tgtEl>
                                          <p:spTgt spid="614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animEffect transition="in" filter="fade">
                                      <p:cBhvr>
                                        <p:cTn id="21" dur="1000"/>
                                        <p:tgtEl>
                                          <p:spTgt spid="4">
                                            <p:txEl>
                                              <p:pRg st="2" end="2"/>
                                            </p:txEl>
                                          </p:spTgt>
                                        </p:tgtEl>
                                      </p:cBhvr>
                                    </p:animEffect>
                                    <p:anim calcmode="lin" valueType="num">
                                      <p:cBhvr>
                                        <p:cTn id="22"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2" end="2"/>
                                            </p:txEl>
                                          </p:spTgt>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4">
                                            <p:txEl>
                                              <p:pRg st="3" end="3"/>
                                            </p:txEl>
                                          </p:spTgt>
                                        </p:tgtEl>
                                        <p:attrNameLst>
                                          <p:attrName>style.visibility</p:attrName>
                                        </p:attrNameLst>
                                      </p:cBhvr>
                                      <p:to>
                                        <p:strVal val="visible"/>
                                      </p:to>
                                    </p:set>
                                    <p:animEffect transition="in" filter="fade">
                                      <p:cBhvr>
                                        <p:cTn id="26" dur="1000"/>
                                        <p:tgtEl>
                                          <p:spTgt spid="4">
                                            <p:txEl>
                                              <p:pRg st="3" end="3"/>
                                            </p:txEl>
                                          </p:spTgt>
                                        </p:tgtEl>
                                      </p:cBhvr>
                                    </p:animEffect>
                                    <p:anim calcmode="lin" valueType="num">
                                      <p:cBhvr>
                                        <p:cTn id="27"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28" dur="1000" fill="hold"/>
                                        <p:tgtEl>
                                          <p:spTgt spid="4">
                                            <p:txEl>
                                              <p:pRg st="3" end="3"/>
                                            </p:txEl>
                                          </p:spTgt>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4">
                                            <p:txEl>
                                              <p:pRg st="4" end="4"/>
                                            </p:txEl>
                                          </p:spTgt>
                                        </p:tgtEl>
                                        <p:attrNameLst>
                                          <p:attrName>style.visibility</p:attrName>
                                        </p:attrNameLst>
                                      </p:cBhvr>
                                      <p:to>
                                        <p:strVal val="visible"/>
                                      </p:to>
                                    </p:set>
                                    <p:animEffect transition="in" filter="fade">
                                      <p:cBhvr>
                                        <p:cTn id="31" dur="1000"/>
                                        <p:tgtEl>
                                          <p:spTgt spid="4">
                                            <p:txEl>
                                              <p:pRg st="4" end="4"/>
                                            </p:txEl>
                                          </p:spTgt>
                                        </p:tgtEl>
                                      </p:cBhvr>
                                    </p:animEffect>
                                    <p:anim calcmode="lin" valueType="num">
                                      <p:cBhvr>
                                        <p:cTn id="32"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33"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1023D78-7FFB-B282-7ABD-BEF3AE747D20}"/>
              </a:ext>
            </a:extLst>
          </p:cNvPr>
          <p:cNvSpPr>
            <a:spLocks noGrp="1"/>
          </p:cNvSpPr>
          <p:nvPr>
            <p:ph type="title"/>
          </p:nvPr>
        </p:nvSpPr>
        <p:spPr>
          <a:xfrm>
            <a:off x="1165995" y="-92184"/>
            <a:ext cx="9904708" cy="1478377"/>
          </a:xfrm>
        </p:spPr>
        <p:txBody>
          <a:bodyPr>
            <a:normAutofit/>
          </a:bodyPr>
          <a:lstStyle/>
          <a:p>
            <a:r>
              <a:rPr lang="en-US" altLang="zh-TW" sz="3600" dirty="0"/>
              <a:t>Kinko AR-smart glasses business strategy</a:t>
            </a:r>
            <a:endParaRPr lang="zh-TW" altLang="en-US" sz="3600" dirty="0"/>
          </a:p>
        </p:txBody>
      </p:sp>
      <p:sp>
        <p:nvSpPr>
          <p:cNvPr id="3" name="Content Placeholder 2">
            <a:extLst>
              <a:ext uri="{FF2B5EF4-FFF2-40B4-BE49-F238E27FC236}">
                <a16:creationId xmlns:a16="http://schemas.microsoft.com/office/drawing/2014/main" xmlns="" id="{52A4385A-2F2B-52B2-B15C-23E04CC168D2}"/>
              </a:ext>
            </a:extLst>
          </p:cNvPr>
          <p:cNvSpPr>
            <a:spLocks noGrp="1"/>
          </p:cNvSpPr>
          <p:nvPr>
            <p:ph idx="1"/>
          </p:nvPr>
        </p:nvSpPr>
        <p:spPr>
          <a:xfrm>
            <a:off x="410703" y="2349674"/>
            <a:ext cx="2806568" cy="3552334"/>
          </a:xfrm>
        </p:spPr>
        <p:txBody>
          <a:bodyPr>
            <a:noAutofit/>
          </a:bodyPr>
          <a:lstStyle/>
          <a:p>
            <a:r>
              <a:rPr lang="en-US" altLang="zh-TW" sz="2400" dirty="0">
                <a:solidFill>
                  <a:srgbClr val="FF0000"/>
                </a:solidFill>
              </a:rPr>
              <a:t>Light engine</a:t>
            </a:r>
          </a:p>
          <a:p>
            <a:r>
              <a:rPr lang="en-US" altLang="zh-TW" sz="2400" dirty="0">
                <a:solidFill>
                  <a:srgbClr val="FF0000"/>
                </a:solidFill>
              </a:rPr>
              <a:t>Waveguide</a:t>
            </a:r>
          </a:p>
          <a:p>
            <a:r>
              <a:rPr lang="en-US" altLang="zh-TW" sz="2400" dirty="0"/>
              <a:t>Smart glasses integration (Demo)</a:t>
            </a:r>
          </a:p>
          <a:p>
            <a:r>
              <a:rPr lang="en-US" altLang="zh-TW" sz="2400" dirty="0"/>
              <a:t>AI integration (Demo)</a:t>
            </a:r>
          </a:p>
        </p:txBody>
      </p:sp>
      <p:pic>
        <p:nvPicPr>
          <p:cNvPr id="5" name="Picture 4">
            <a:extLst>
              <a:ext uri="{FF2B5EF4-FFF2-40B4-BE49-F238E27FC236}">
                <a16:creationId xmlns:a16="http://schemas.microsoft.com/office/drawing/2014/main" xmlns="" id="{CE78C976-59B5-47EA-5CE0-0FFD15476675}"/>
              </a:ext>
            </a:extLst>
          </p:cNvPr>
          <p:cNvPicPr>
            <a:picLocks noChangeAspect="1"/>
          </p:cNvPicPr>
          <p:nvPr/>
        </p:nvPicPr>
        <p:blipFill>
          <a:blip r:embed="rId2" cstate="print"/>
          <a:stretch>
            <a:fillRect/>
          </a:stretch>
        </p:blipFill>
        <p:spPr>
          <a:xfrm>
            <a:off x="3687952" y="3065067"/>
            <a:ext cx="2505620" cy="1200148"/>
          </a:xfrm>
          <a:prstGeom prst="rect">
            <a:avLst/>
          </a:prstGeom>
        </p:spPr>
      </p:pic>
      <p:pic>
        <p:nvPicPr>
          <p:cNvPr id="22" name="Picture 21">
            <a:extLst>
              <a:ext uri="{FF2B5EF4-FFF2-40B4-BE49-F238E27FC236}">
                <a16:creationId xmlns:a16="http://schemas.microsoft.com/office/drawing/2014/main" xmlns="" id="{66BF6E4A-38F3-D4A4-8E5C-3776C8EE37F8}"/>
              </a:ext>
            </a:extLst>
          </p:cNvPr>
          <p:cNvPicPr>
            <a:picLocks noChangeAspect="1"/>
          </p:cNvPicPr>
          <p:nvPr/>
        </p:nvPicPr>
        <p:blipFill>
          <a:blip r:embed="rId3" cstate="print"/>
          <a:stretch>
            <a:fillRect/>
          </a:stretch>
        </p:blipFill>
        <p:spPr>
          <a:xfrm>
            <a:off x="3892722" y="4695806"/>
            <a:ext cx="1715287" cy="1466842"/>
          </a:xfrm>
          <a:prstGeom prst="rect">
            <a:avLst/>
          </a:prstGeom>
        </p:spPr>
      </p:pic>
      <p:pic>
        <p:nvPicPr>
          <p:cNvPr id="24" name="Picture 23">
            <a:extLst>
              <a:ext uri="{FF2B5EF4-FFF2-40B4-BE49-F238E27FC236}">
                <a16:creationId xmlns:a16="http://schemas.microsoft.com/office/drawing/2014/main" xmlns="" id="{E650541B-0930-57E1-5C2B-FD1D8202210D}"/>
              </a:ext>
            </a:extLst>
          </p:cNvPr>
          <p:cNvPicPr>
            <a:picLocks noChangeAspect="1"/>
          </p:cNvPicPr>
          <p:nvPr/>
        </p:nvPicPr>
        <p:blipFill>
          <a:blip r:embed="rId4" cstate="print"/>
          <a:stretch>
            <a:fillRect/>
          </a:stretch>
        </p:blipFill>
        <p:spPr>
          <a:xfrm>
            <a:off x="3687952" y="1676854"/>
            <a:ext cx="2282539" cy="1054214"/>
          </a:xfrm>
          <a:prstGeom prst="rect">
            <a:avLst/>
          </a:prstGeom>
        </p:spPr>
      </p:pic>
      <p:pic>
        <p:nvPicPr>
          <p:cNvPr id="26" name="Picture 25">
            <a:extLst>
              <a:ext uri="{FF2B5EF4-FFF2-40B4-BE49-F238E27FC236}">
                <a16:creationId xmlns:a16="http://schemas.microsoft.com/office/drawing/2014/main" xmlns="" id="{9C55B5CC-0906-049B-CA09-8C9C6401646B}"/>
              </a:ext>
            </a:extLst>
          </p:cNvPr>
          <p:cNvPicPr>
            <a:picLocks noChangeAspect="1"/>
          </p:cNvPicPr>
          <p:nvPr/>
        </p:nvPicPr>
        <p:blipFill>
          <a:blip r:embed="rId5" cstate="print"/>
          <a:stretch>
            <a:fillRect/>
          </a:stretch>
        </p:blipFill>
        <p:spPr>
          <a:xfrm>
            <a:off x="6490743" y="4863425"/>
            <a:ext cx="1553889" cy="1462391"/>
          </a:xfrm>
          <a:prstGeom prst="rect">
            <a:avLst/>
          </a:prstGeom>
        </p:spPr>
      </p:pic>
      <p:pic>
        <p:nvPicPr>
          <p:cNvPr id="28" name="Picture 27">
            <a:extLst>
              <a:ext uri="{FF2B5EF4-FFF2-40B4-BE49-F238E27FC236}">
                <a16:creationId xmlns:a16="http://schemas.microsoft.com/office/drawing/2014/main" xmlns="" id="{D8810052-9535-D521-926A-376458A96A86}"/>
              </a:ext>
            </a:extLst>
          </p:cNvPr>
          <p:cNvPicPr>
            <a:picLocks noChangeAspect="1"/>
          </p:cNvPicPr>
          <p:nvPr/>
        </p:nvPicPr>
        <p:blipFill>
          <a:blip r:embed="rId6" cstate="print"/>
          <a:stretch>
            <a:fillRect/>
          </a:stretch>
        </p:blipFill>
        <p:spPr>
          <a:xfrm>
            <a:off x="9395535" y="4742044"/>
            <a:ext cx="1650438" cy="1478378"/>
          </a:xfrm>
          <a:prstGeom prst="rect">
            <a:avLst/>
          </a:prstGeom>
        </p:spPr>
      </p:pic>
      <p:pic>
        <p:nvPicPr>
          <p:cNvPr id="6" name="Picture 5">
            <a:extLst>
              <a:ext uri="{FF2B5EF4-FFF2-40B4-BE49-F238E27FC236}">
                <a16:creationId xmlns:a16="http://schemas.microsoft.com/office/drawing/2014/main" xmlns="" id="{EEF53958-3386-154A-D72E-6668F427E7C6}"/>
              </a:ext>
            </a:extLst>
          </p:cNvPr>
          <p:cNvPicPr>
            <a:picLocks noChangeAspect="1"/>
          </p:cNvPicPr>
          <p:nvPr/>
        </p:nvPicPr>
        <p:blipFill>
          <a:blip r:embed="rId7" cstate="print"/>
          <a:stretch>
            <a:fillRect/>
          </a:stretch>
        </p:blipFill>
        <p:spPr>
          <a:xfrm>
            <a:off x="7391350" y="1439868"/>
            <a:ext cx="3043991" cy="3150923"/>
          </a:xfrm>
          <a:prstGeom prst="rect">
            <a:avLst/>
          </a:prstGeom>
        </p:spPr>
      </p:pic>
    </p:spTree>
    <p:extLst>
      <p:ext uri="{BB962C8B-B14F-4D97-AF65-F5344CB8AC3E}">
        <p14:creationId xmlns:p14="http://schemas.microsoft.com/office/powerpoint/2010/main" xmlns="" val="1503156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24"/>
                                        </p:tgtEl>
                                        <p:attrNameLst>
                                          <p:attrName>style.visibility</p:attrName>
                                        </p:attrNameLst>
                                      </p:cBhvr>
                                      <p:to>
                                        <p:strVal val="visible"/>
                                      </p:to>
                                    </p:set>
                                    <p:anim calcmode="lin" valueType="num">
                                      <p:cBhvr additive="base">
                                        <p:cTn id="35" dur="500" fill="hold"/>
                                        <p:tgtEl>
                                          <p:spTgt spid="24"/>
                                        </p:tgtEl>
                                        <p:attrNameLst>
                                          <p:attrName>ppt_x</p:attrName>
                                        </p:attrNameLst>
                                      </p:cBhvr>
                                      <p:tavLst>
                                        <p:tav tm="0">
                                          <p:val>
                                            <p:strVal val="#ppt_x"/>
                                          </p:val>
                                        </p:tav>
                                        <p:tav tm="100000">
                                          <p:val>
                                            <p:strVal val="#ppt_x"/>
                                          </p:val>
                                        </p:tav>
                                      </p:tavLst>
                                    </p:anim>
                                    <p:anim calcmode="lin" valueType="num">
                                      <p:cBhvr additive="base">
                                        <p:cTn id="36" dur="500" fill="hold"/>
                                        <p:tgtEl>
                                          <p:spTgt spid="24"/>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5"/>
                                        </p:tgtEl>
                                        <p:attrNameLst>
                                          <p:attrName>style.visibility</p:attrName>
                                        </p:attrNameLst>
                                      </p:cBhvr>
                                      <p:to>
                                        <p:strVal val="visible"/>
                                      </p:to>
                                    </p:set>
                                    <p:anim calcmode="lin" valueType="num">
                                      <p:cBhvr additive="base">
                                        <p:cTn id="39" dur="500" fill="hold"/>
                                        <p:tgtEl>
                                          <p:spTgt spid="5"/>
                                        </p:tgtEl>
                                        <p:attrNameLst>
                                          <p:attrName>ppt_x</p:attrName>
                                        </p:attrNameLst>
                                      </p:cBhvr>
                                      <p:tavLst>
                                        <p:tav tm="0">
                                          <p:val>
                                            <p:strVal val="#ppt_x"/>
                                          </p:val>
                                        </p:tav>
                                        <p:tav tm="100000">
                                          <p:val>
                                            <p:strVal val="#ppt_x"/>
                                          </p:val>
                                        </p:tav>
                                      </p:tavLst>
                                    </p:anim>
                                    <p:anim calcmode="lin" valueType="num">
                                      <p:cBhvr additive="base">
                                        <p:cTn id="40" dur="500" fill="hold"/>
                                        <p:tgtEl>
                                          <p:spTgt spid="5"/>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22"/>
                                        </p:tgtEl>
                                        <p:attrNameLst>
                                          <p:attrName>style.visibility</p:attrName>
                                        </p:attrNameLst>
                                      </p:cBhvr>
                                      <p:to>
                                        <p:strVal val="visible"/>
                                      </p:to>
                                    </p:set>
                                    <p:anim calcmode="lin" valueType="num">
                                      <p:cBhvr additive="base">
                                        <p:cTn id="43" dur="500" fill="hold"/>
                                        <p:tgtEl>
                                          <p:spTgt spid="22"/>
                                        </p:tgtEl>
                                        <p:attrNameLst>
                                          <p:attrName>ppt_x</p:attrName>
                                        </p:attrNameLst>
                                      </p:cBhvr>
                                      <p:tavLst>
                                        <p:tav tm="0">
                                          <p:val>
                                            <p:strVal val="#ppt_x"/>
                                          </p:val>
                                        </p:tav>
                                        <p:tav tm="100000">
                                          <p:val>
                                            <p:strVal val="#ppt_x"/>
                                          </p:val>
                                        </p:tav>
                                      </p:tavLst>
                                    </p:anim>
                                    <p:anim calcmode="lin" valueType="num">
                                      <p:cBhvr additive="base">
                                        <p:cTn id="44"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26"/>
                                        </p:tgtEl>
                                        <p:attrNameLst>
                                          <p:attrName>style.visibility</p:attrName>
                                        </p:attrNameLst>
                                      </p:cBhvr>
                                      <p:to>
                                        <p:strVal val="visible"/>
                                      </p:to>
                                    </p:set>
                                    <p:animEffect transition="in" filter="fade">
                                      <p:cBhvr>
                                        <p:cTn id="49" dur="1000"/>
                                        <p:tgtEl>
                                          <p:spTgt spid="26"/>
                                        </p:tgtEl>
                                      </p:cBhvr>
                                    </p:animEffect>
                                    <p:anim calcmode="lin" valueType="num">
                                      <p:cBhvr>
                                        <p:cTn id="50" dur="1000" fill="hold"/>
                                        <p:tgtEl>
                                          <p:spTgt spid="26"/>
                                        </p:tgtEl>
                                        <p:attrNameLst>
                                          <p:attrName>ppt_x</p:attrName>
                                        </p:attrNameLst>
                                      </p:cBhvr>
                                      <p:tavLst>
                                        <p:tav tm="0">
                                          <p:val>
                                            <p:strVal val="#ppt_x"/>
                                          </p:val>
                                        </p:tav>
                                        <p:tav tm="100000">
                                          <p:val>
                                            <p:strVal val="#ppt_x"/>
                                          </p:val>
                                        </p:tav>
                                      </p:tavLst>
                                    </p:anim>
                                    <p:anim calcmode="lin" valueType="num">
                                      <p:cBhvr>
                                        <p:cTn id="51" dur="1000" fill="hold"/>
                                        <p:tgtEl>
                                          <p:spTgt spid="26"/>
                                        </p:tgtEl>
                                        <p:attrNameLst>
                                          <p:attrName>ppt_y</p:attrName>
                                        </p:attrNameLst>
                                      </p:cBhvr>
                                      <p:tavLst>
                                        <p:tav tm="0">
                                          <p:val>
                                            <p:strVal val="#ppt_y+.1"/>
                                          </p:val>
                                        </p:tav>
                                        <p:tav tm="100000">
                                          <p:val>
                                            <p:strVal val="#ppt_y"/>
                                          </p:val>
                                        </p:tav>
                                      </p:tavLst>
                                    </p:anim>
                                  </p:childTnLst>
                                </p:cTn>
                              </p:par>
                              <p:par>
                                <p:cTn id="52" presetID="42" presetClass="entr" presetSubtype="0" fill="hold" nodeType="withEffect">
                                  <p:stCondLst>
                                    <p:cond delay="0"/>
                                  </p:stCondLst>
                                  <p:childTnLst>
                                    <p:set>
                                      <p:cBhvr>
                                        <p:cTn id="53" dur="1" fill="hold">
                                          <p:stCondLst>
                                            <p:cond delay="0"/>
                                          </p:stCondLst>
                                        </p:cTn>
                                        <p:tgtEl>
                                          <p:spTgt spid="28"/>
                                        </p:tgtEl>
                                        <p:attrNameLst>
                                          <p:attrName>style.visibility</p:attrName>
                                        </p:attrNameLst>
                                      </p:cBhvr>
                                      <p:to>
                                        <p:strVal val="visible"/>
                                      </p:to>
                                    </p:set>
                                    <p:animEffect transition="in" filter="fade">
                                      <p:cBhvr>
                                        <p:cTn id="54" dur="1000"/>
                                        <p:tgtEl>
                                          <p:spTgt spid="28"/>
                                        </p:tgtEl>
                                      </p:cBhvr>
                                    </p:animEffect>
                                    <p:anim calcmode="lin" valueType="num">
                                      <p:cBhvr>
                                        <p:cTn id="55" dur="1000" fill="hold"/>
                                        <p:tgtEl>
                                          <p:spTgt spid="28"/>
                                        </p:tgtEl>
                                        <p:attrNameLst>
                                          <p:attrName>ppt_x</p:attrName>
                                        </p:attrNameLst>
                                      </p:cBhvr>
                                      <p:tavLst>
                                        <p:tav tm="0">
                                          <p:val>
                                            <p:strVal val="#ppt_x"/>
                                          </p:val>
                                        </p:tav>
                                        <p:tav tm="100000">
                                          <p:val>
                                            <p:strVal val="#ppt_x"/>
                                          </p:val>
                                        </p:tav>
                                      </p:tavLst>
                                    </p:anim>
                                    <p:anim calcmode="lin" valueType="num">
                                      <p:cBhvr>
                                        <p:cTn id="56"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48F9A4A-F443-B5D9-6006-1789DF2A4A09}"/>
              </a:ext>
            </a:extLst>
          </p:cNvPr>
          <p:cNvSpPr>
            <a:spLocks noGrp="1"/>
          </p:cNvSpPr>
          <p:nvPr>
            <p:ph type="title"/>
          </p:nvPr>
        </p:nvSpPr>
        <p:spPr>
          <a:xfrm>
            <a:off x="694606" y="2925738"/>
            <a:ext cx="10971372" cy="1143265"/>
          </a:xfrm>
        </p:spPr>
        <p:txBody>
          <a:bodyPr>
            <a:normAutofit/>
          </a:bodyPr>
          <a:lstStyle/>
          <a:p>
            <a:r>
              <a:rPr lang="en-US" altLang="zh-TW" sz="6600" dirty="0"/>
              <a:t>AR smart glasses market size</a:t>
            </a:r>
            <a:endParaRPr lang="zh-TW" altLang="en-US" sz="6600" dirty="0"/>
          </a:p>
        </p:txBody>
      </p:sp>
      <p:sp>
        <p:nvSpPr>
          <p:cNvPr id="3" name="Slide Number Placeholder 2">
            <a:extLst>
              <a:ext uri="{FF2B5EF4-FFF2-40B4-BE49-F238E27FC236}">
                <a16:creationId xmlns:a16="http://schemas.microsoft.com/office/drawing/2014/main" xmlns="" id="{CF361B7A-D1FB-6CD6-4FFB-F5348D97FD90}"/>
              </a:ext>
            </a:extLst>
          </p:cNvPr>
          <p:cNvSpPr>
            <a:spLocks noGrp="1"/>
          </p:cNvSpPr>
          <p:nvPr>
            <p:ph type="sldNum" sz="quarter" idx="12"/>
          </p:nvPr>
        </p:nvSpPr>
        <p:spPr/>
        <p:txBody>
          <a:bodyPr/>
          <a:lstStyle/>
          <a:p>
            <a:fld id="{73DA0BB7-265A-403C-9275-D587AB510EDC}" type="slidenum">
              <a:rPr lang="zh-TW" altLang="en-US" smtClean="0"/>
              <a:pPr/>
              <a:t>15</a:t>
            </a:fld>
            <a:endParaRPr lang="zh-TW" altLang="en-US"/>
          </a:p>
        </p:txBody>
      </p:sp>
    </p:spTree>
    <p:extLst>
      <p:ext uri="{BB962C8B-B14F-4D97-AF65-F5344CB8AC3E}">
        <p14:creationId xmlns:p14="http://schemas.microsoft.com/office/powerpoint/2010/main" xmlns="" val="326163150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E0A6EEF-F937-057A-B1E8-91A9CBB1C400}"/>
              </a:ext>
            </a:extLst>
          </p:cNvPr>
          <p:cNvSpPr>
            <a:spLocks noGrp="1"/>
          </p:cNvSpPr>
          <p:nvPr>
            <p:ph type="title"/>
          </p:nvPr>
        </p:nvSpPr>
        <p:spPr>
          <a:xfrm>
            <a:off x="618883" y="97968"/>
            <a:ext cx="10514231" cy="1325390"/>
          </a:xfrm>
        </p:spPr>
        <p:txBody>
          <a:bodyPr/>
          <a:lstStyle/>
          <a:p>
            <a:r>
              <a:rPr lang="en-US" altLang="zh-TW" dirty="0"/>
              <a:t>AR VR Market</a:t>
            </a:r>
            <a:endParaRPr lang="zh-TW" altLang="en-US" dirty="0"/>
          </a:p>
        </p:txBody>
      </p:sp>
      <p:pic>
        <p:nvPicPr>
          <p:cNvPr id="5" name="Content Placeholder 4">
            <a:extLst>
              <a:ext uri="{FF2B5EF4-FFF2-40B4-BE49-F238E27FC236}">
                <a16:creationId xmlns:a16="http://schemas.microsoft.com/office/drawing/2014/main" xmlns="" id="{55C21B04-849C-87C2-9B01-65757DF2EFCD}"/>
              </a:ext>
            </a:extLst>
          </p:cNvPr>
          <p:cNvPicPr>
            <a:picLocks noGrp="1" noChangeAspect="1"/>
          </p:cNvPicPr>
          <p:nvPr>
            <p:ph idx="1"/>
          </p:nvPr>
        </p:nvPicPr>
        <p:blipFill>
          <a:blip r:embed="rId2" cstate="print"/>
          <a:stretch>
            <a:fillRect/>
          </a:stretch>
        </p:blipFill>
        <p:spPr>
          <a:xfrm>
            <a:off x="2278782" y="2224384"/>
            <a:ext cx="6169041" cy="4215511"/>
          </a:xfrm>
        </p:spPr>
      </p:pic>
      <p:pic>
        <p:nvPicPr>
          <p:cNvPr id="4" name="Picture 3">
            <a:extLst>
              <a:ext uri="{FF2B5EF4-FFF2-40B4-BE49-F238E27FC236}">
                <a16:creationId xmlns:a16="http://schemas.microsoft.com/office/drawing/2014/main" xmlns="" id="{21F7EDBE-2F74-3125-2ACD-08F16EBB107E}"/>
              </a:ext>
            </a:extLst>
          </p:cNvPr>
          <p:cNvPicPr>
            <a:picLocks noChangeAspect="1"/>
          </p:cNvPicPr>
          <p:nvPr/>
        </p:nvPicPr>
        <p:blipFill>
          <a:blip r:embed="rId3" cstate="print"/>
          <a:stretch>
            <a:fillRect/>
          </a:stretch>
        </p:blipFill>
        <p:spPr>
          <a:xfrm>
            <a:off x="5087094" y="217831"/>
            <a:ext cx="6035563" cy="1729890"/>
          </a:xfrm>
          <a:prstGeom prst="rect">
            <a:avLst/>
          </a:prstGeom>
        </p:spPr>
      </p:pic>
    </p:spTree>
    <p:extLst>
      <p:ext uri="{BB962C8B-B14F-4D97-AF65-F5344CB8AC3E}">
        <p14:creationId xmlns:p14="http://schemas.microsoft.com/office/powerpoint/2010/main" xmlns="" val="134991548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5">
            <a:extLst>
              <a:ext uri="{FF2B5EF4-FFF2-40B4-BE49-F238E27FC236}">
                <a16:creationId xmlns:a16="http://schemas.microsoft.com/office/drawing/2014/main" xmlns="" id="{B05BDA8C-4164-5EB4-483F-0ABDB13E5ABA}"/>
              </a:ext>
            </a:extLst>
          </p:cNvPr>
          <p:cNvGrpSpPr/>
          <p:nvPr/>
        </p:nvGrpSpPr>
        <p:grpSpPr>
          <a:xfrm>
            <a:off x="1630710" y="2133650"/>
            <a:ext cx="7069866" cy="4389645"/>
            <a:chOff x="1540329" y="923831"/>
            <a:chExt cx="7772400" cy="5602945"/>
          </a:xfrm>
        </p:grpSpPr>
        <p:pic>
          <p:nvPicPr>
            <p:cNvPr id="2" name="Picture 1">
              <a:extLst>
                <a:ext uri="{FF2B5EF4-FFF2-40B4-BE49-F238E27FC236}">
                  <a16:creationId xmlns:a16="http://schemas.microsoft.com/office/drawing/2014/main" xmlns="" id="{9E633BC1-F2F9-3722-B188-C5648B7FF66E}"/>
                </a:ext>
              </a:extLst>
            </p:cNvPr>
            <p:cNvPicPr>
              <a:picLocks noChangeAspect="1"/>
            </p:cNvPicPr>
            <p:nvPr/>
          </p:nvPicPr>
          <p:blipFill>
            <a:blip r:embed="rId2" cstate="print"/>
            <a:stretch>
              <a:fillRect/>
            </a:stretch>
          </p:blipFill>
          <p:spPr>
            <a:xfrm>
              <a:off x="1540329" y="1437942"/>
              <a:ext cx="7772400" cy="5088834"/>
            </a:xfrm>
            <a:prstGeom prst="rect">
              <a:avLst/>
            </a:prstGeom>
            <a:ln>
              <a:solidFill>
                <a:schemeClr val="tx1"/>
              </a:solidFill>
            </a:ln>
          </p:spPr>
        </p:pic>
        <p:pic>
          <p:nvPicPr>
            <p:cNvPr id="3" name="Picture 2">
              <a:extLst>
                <a:ext uri="{FF2B5EF4-FFF2-40B4-BE49-F238E27FC236}">
                  <a16:creationId xmlns:a16="http://schemas.microsoft.com/office/drawing/2014/main" xmlns="" id="{3E1D7B67-46CA-9C9E-FDA8-E30C192B6B62}"/>
                </a:ext>
              </a:extLst>
            </p:cNvPr>
            <p:cNvPicPr>
              <a:picLocks noChangeAspect="1"/>
            </p:cNvPicPr>
            <p:nvPr/>
          </p:nvPicPr>
          <p:blipFill>
            <a:blip r:embed="rId3" cstate="print"/>
            <a:stretch>
              <a:fillRect/>
            </a:stretch>
          </p:blipFill>
          <p:spPr>
            <a:xfrm>
              <a:off x="1540329" y="923831"/>
              <a:ext cx="7772400" cy="744234"/>
            </a:xfrm>
            <a:prstGeom prst="rect">
              <a:avLst/>
            </a:prstGeom>
            <a:ln>
              <a:solidFill>
                <a:schemeClr val="tx1"/>
              </a:solidFill>
            </a:ln>
          </p:spPr>
        </p:pic>
      </p:grpSp>
      <p:sp>
        <p:nvSpPr>
          <p:cNvPr id="4" name="TextBox 3">
            <a:extLst>
              <a:ext uri="{FF2B5EF4-FFF2-40B4-BE49-F238E27FC236}">
                <a16:creationId xmlns:a16="http://schemas.microsoft.com/office/drawing/2014/main" xmlns="" id="{294CEB3A-AEFC-A05D-BE48-892792BCE882}"/>
              </a:ext>
            </a:extLst>
          </p:cNvPr>
          <p:cNvSpPr txBox="1"/>
          <p:nvPr/>
        </p:nvSpPr>
        <p:spPr>
          <a:xfrm>
            <a:off x="1342678" y="621482"/>
            <a:ext cx="8681800" cy="646331"/>
          </a:xfrm>
          <a:prstGeom prst="rect">
            <a:avLst/>
          </a:prstGeom>
          <a:noFill/>
        </p:spPr>
        <p:txBody>
          <a:bodyPr wrap="none" rtlCol="0">
            <a:spAutoFit/>
          </a:bodyPr>
          <a:lstStyle/>
          <a:p>
            <a:r>
              <a:rPr lang="en-US" altLang="zh-TW" sz="3600" dirty="0"/>
              <a:t>Consumer vs Commercial of AR &amp; VR headset</a:t>
            </a:r>
            <a:endParaRPr lang="zh-TW" altLang="en-US" sz="3600" dirty="0"/>
          </a:p>
        </p:txBody>
      </p:sp>
    </p:spTree>
    <p:extLst>
      <p:ext uri="{BB962C8B-B14F-4D97-AF65-F5344CB8AC3E}">
        <p14:creationId xmlns:p14="http://schemas.microsoft.com/office/powerpoint/2010/main" xmlns="" val="3848712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4F872F1-05F5-46C8-2BE8-6FEAA158139A}"/>
              </a:ext>
            </a:extLst>
          </p:cNvPr>
          <p:cNvSpPr>
            <a:spLocks noGrp="1"/>
          </p:cNvSpPr>
          <p:nvPr>
            <p:ph type="title"/>
          </p:nvPr>
        </p:nvSpPr>
        <p:spPr>
          <a:xfrm>
            <a:off x="406574" y="2858161"/>
            <a:ext cx="10971372" cy="1143265"/>
          </a:xfrm>
        </p:spPr>
        <p:txBody>
          <a:bodyPr/>
          <a:lstStyle/>
          <a:p>
            <a:r>
              <a:rPr lang="en-US" altLang="zh-TW" dirty="0"/>
              <a:t>Major Players &amp; Kinko Opportunity</a:t>
            </a:r>
            <a:endParaRPr lang="zh-TW" altLang="en-US" dirty="0"/>
          </a:p>
        </p:txBody>
      </p:sp>
      <p:sp>
        <p:nvSpPr>
          <p:cNvPr id="3" name="Slide Number Placeholder 2">
            <a:extLst>
              <a:ext uri="{FF2B5EF4-FFF2-40B4-BE49-F238E27FC236}">
                <a16:creationId xmlns:a16="http://schemas.microsoft.com/office/drawing/2014/main" xmlns="" id="{854815D5-CAFF-CC93-4517-B8067EF5FA77}"/>
              </a:ext>
            </a:extLst>
          </p:cNvPr>
          <p:cNvSpPr>
            <a:spLocks noGrp="1"/>
          </p:cNvSpPr>
          <p:nvPr>
            <p:ph type="sldNum" sz="quarter" idx="12"/>
          </p:nvPr>
        </p:nvSpPr>
        <p:spPr/>
        <p:txBody>
          <a:bodyPr/>
          <a:lstStyle/>
          <a:p>
            <a:fld id="{73DA0BB7-265A-403C-9275-D587AB510EDC}" type="slidenum">
              <a:rPr lang="zh-TW" altLang="en-US" smtClean="0"/>
              <a:pPr/>
              <a:t>18</a:t>
            </a:fld>
            <a:endParaRPr lang="zh-TW" altLang="en-US"/>
          </a:p>
        </p:txBody>
      </p:sp>
    </p:spTree>
    <p:extLst>
      <p:ext uri="{BB962C8B-B14F-4D97-AF65-F5344CB8AC3E}">
        <p14:creationId xmlns:p14="http://schemas.microsoft.com/office/powerpoint/2010/main" xmlns="" val="416927270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53">
            <a:extLst>
              <a:ext uri="{FF2B5EF4-FFF2-40B4-BE49-F238E27FC236}">
                <a16:creationId xmlns="" xmlns:a16="http://schemas.microsoft.com/office/drawing/2014/main" id="{BAA92630-37EF-49BF-AE53-EE37E53CA949}"/>
              </a:ext>
            </a:extLst>
          </p:cNvPr>
          <p:cNvSpPr/>
          <p:nvPr/>
        </p:nvSpPr>
        <p:spPr>
          <a:xfrm>
            <a:off x="4347232" y="1322900"/>
            <a:ext cx="711764" cy="71176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4" name="Oval 54">
            <a:extLst>
              <a:ext uri="{FF2B5EF4-FFF2-40B4-BE49-F238E27FC236}">
                <a16:creationId xmlns="" xmlns:a16="http://schemas.microsoft.com/office/drawing/2014/main" id="{76174A14-170C-45C0-A094-E620466F9B93}"/>
              </a:ext>
            </a:extLst>
          </p:cNvPr>
          <p:cNvSpPr/>
          <p:nvPr/>
        </p:nvSpPr>
        <p:spPr>
          <a:xfrm>
            <a:off x="4347232" y="2310452"/>
            <a:ext cx="711764" cy="71176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5" name="Oval 55">
            <a:extLst>
              <a:ext uri="{FF2B5EF4-FFF2-40B4-BE49-F238E27FC236}">
                <a16:creationId xmlns="" xmlns:a16="http://schemas.microsoft.com/office/drawing/2014/main" id="{C1F27660-59BF-45F7-BAD4-DD5D072CCEAE}"/>
              </a:ext>
            </a:extLst>
          </p:cNvPr>
          <p:cNvSpPr/>
          <p:nvPr/>
        </p:nvSpPr>
        <p:spPr>
          <a:xfrm>
            <a:off x="4337902" y="3353988"/>
            <a:ext cx="711764" cy="71176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6" name="TextBox 56">
            <a:extLst>
              <a:ext uri="{FF2B5EF4-FFF2-40B4-BE49-F238E27FC236}">
                <a16:creationId xmlns="" xmlns:a16="http://schemas.microsoft.com/office/drawing/2014/main" id="{52795648-3E44-43C1-80B8-AF89256AFCA2}"/>
              </a:ext>
            </a:extLst>
          </p:cNvPr>
          <p:cNvSpPr txBox="1"/>
          <p:nvPr/>
        </p:nvSpPr>
        <p:spPr>
          <a:xfrm>
            <a:off x="4445351" y="1496844"/>
            <a:ext cx="516656" cy="400110"/>
          </a:xfrm>
          <a:prstGeom prst="rect">
            <a:avLst/>
          </a:prstGeom>
          <a:noFill/>
        </p:spPr>
        <p:txBody>
          <a:bodyPr wrap="square" rtlCol="0">
            <a:spAutoFit/>
          </a:bodyPr>
          <a:lstStyle/>
          <a:p>
            <a:pPr algn="ctr"/>
            <a:r>
              <a:rPr lang="en-US" sz="2000" b="1" dirty="0" smtClean="0">
                <a:solidFill>
                  <a:schemeClr val="bg1"/>
                </a:solidFill>
                <a:latin typeface="Roboto Slab" pitchFamily="2" charset="0"/>
                <a:ea typeface="Roboto Slab" pitchFamily="2" charset="0"/>
                <a:cs typeface="Bebas" charset="0"/>
              </a:rPr>
              <a:t>01</a:t>
            </a:r>
            <a:endParaRPr lang="en-US" sz="2000" b="1" dirty="0">
              <a:solidFill>
                <a:schemeClr val="bg1"/>
              </a:solidFill>
              <a:latin typeface="Roboto Slab" pitchFamily="2" charset="0"/>
              <a:ea typeface="Roboto Slab" pitchFamily="2" charset="0"/>
              <a:cs typeface="Bebas" charset="0"/>
            </a:endParaRPr>
          </a:p>
        </p:txBody>
      </p:sp>
      <p:sp>
        <p:nvSpPr>
          <p:cNvPr id="7" name="TextBox 57">
            <a:extLst>
              <a:ext uri="{FF2B5EF4-FFF2-40B4-BE49-F238E27FC236}">
                <a16:creationId xmlns="" xmlns:a16="http://schemas.microsoft.com/office/drawing/2014/main" id="{9697056E-F592-4573-8384-F226660DE3AC}"/>
              </a:ext>
            </a:extLst>
          </p:cNvPr>
          <p:cNvSpPr txBox="1"/>
          <p:nvPr/>
        </p:nvSpPr>
        <p:spPr>
          <a:xfrm>
            <a:off x="4445351" y="2481537"/>
            <a:ext cx="516656" cy="400110"/>
          </a:xfrm>
          <a:prstGeom prst="rect">
            <a:avLst/>
          </a:prstGeom>
          <a:noFill/>
        </p:spPr>
        <p:txBody>
          <a:bodyPr wrap="square" rtlCol="0">
            <a:spAutoFit/>
          </a:bodyPr>
          <a:lstStyle/>
          <a:p>
            <a:pPr algn="ctr"/>
            <a:r>
              <a:rPr lang="en-US" sz="2000" b="1" dirty="0">
                <a:solidFill>
                  <a:schemeClr val="bg1"/>
                </a:solidFill>
                <a:latin typeface="Roboto Slab" pitchFamily="2" charset="0"/>
                <a:ea typeface="Roboto Slab" pitchFamily="2" charset="0"/>
                <a:cs typeface="Bebas" charset="0"/>
              </a:rPr>
              <a:t>02</a:t>
            </a:r>
          </a:p>
        </p:txBody>
      </p:sp>
      <p:sp>
        <p:nvSpPr>
          <p:cNvPr id="8" name="TextBox 58">
            <a:extLst>
              <a:ext uri="{FF2B5EF4-FFF2-40B4-BE49-F238E27FC236}">
                <a16:creationId xmlns="" xmlns:a16="http://schemas.microsoft.com/office/drawing/2014/main" id="{F0CC9BCF-BBCD-4739-8DC2-9404CCAE3B6B}"/>
              </a:ext>
            </a:extLst>
          </p:cNvPr>
          <p:cNvSpPr txBox="1"/>
          <p:nvPr/>
        </p:nvSpPr>
        <p:spPr>
          <a:xfrm>
            <a:off x="4445351" y="3525075"/>
            <a:ext cx="516656" cy="400110"/>
          </a:xfrm>
          <a:prstGeom prst="rect">
            <a:avLst/>
          </a:prstGeom>
          <a:noFill/>
        </p:spPr>
        <p:txBody>
          <a:bodyPr wrap="square" rtlCol="0">
            <a:spAutoFit/>
          </a:bodyPr>
          <a:lstStyle/>
          <a:p>
            <a:pPr algn="ctr"/>
            <a:r>
              <a:rPr lang="en-US" sz="2000" b="1" dirty="0">
                <a:solidFill>
                  <a:schemeClr val="bg1"/>
                </a:solidFill>
                <a:latin typeface="Roboto Slab" pitchFamily="2" charset="0"/>
                <a:ea typeface="Roboto Slab" pitchFamily="2" charset="0"/>
                <a:cs typeface="Bebas" charset="0"/>
              </a:rPr>
              <a:t>03</a:t>
            </a:r>
          </a:p>
        </p:txBody>
      </p:sp>
      <p:sp>
        <p:nvSpPr>
          <p:cNvPr id="9" name="Subtitle 6">
            <a:extLst>
              <a:ext uri="{FF2B5EF4-FFF2-40B4-BE49-F238E27FC236}">
                <a16:creationId xmlns="" xmlns:a16="http://schemas.microsoft.com/office/drawing/2014/main" id="{18D10809-D9F1-48D0-999D-BBE1757F7855}"/>
              </a:ext>
            </a:extLst>
          </p:cNvPr>
          <p:cNvSpPr txBox="1">
            <a:spLocks/>
          </p:cNvSpPr>
          <p:nvPr/>
        </p:nvSpPr>
        <p:spPr>
          <a:xfrm>
            <a:off x="5159102" y="1341562"/>
            <a:ext cx="2765644" cy="663358"/>
          </a:xfrm>
          <a:prstGeom prst="rect">
            <a:avLst/>
          </a:prstGeom>
        </p:spPr>
        <p:txBody>
          <a:bodyPr vert="horz" lIns="91440" tIns="45720" rIns="91440" bIns="45720" numCol="1" spcCol="365760" rtlCol="0" anchor="ctr">
            <a:noAutofit/>
          </a:bodyPr>
          <a:lstStyle>
            <a:lvl1pPr marL="0" indent="0" algn="ctr" defTabSz="914400" rtl="0" eaLnBrk="1" latinLnBrk="0" hangingPunct="1">
              <a:lnSpc>
                <a:spcPct val="90000"/>
              </a:lnSpc>
              <a:spcBef>
                <a:spcPts val="1000"/>
              </a:spcBef>
              <a:buFont typeface="Arial"/>
              <a:buNone/>
              <a:defRPr sz="1200" b="0" i="0" kern="1200">
                <a:solidFill>
                  <a:schemeClr val="accent1"/>
                </a:solidFill>
                <a:latin typeface="Montserrat Light" charset="0"/>
                <a:ea typeface="Montserrat Light" charset="0"/>
                <a:cs typeface="Montserrat Light" charset="0"/>
              </a:defRPr>
            </a:lvl1pPr>
            <a:lvl2pPr marL="457200" indent="0" algn="ctr" defTabSz="914400" rtl="0" eaLnBrk="1" latinLnBrk="0" hangingPunct="1">
              <a:lnSpc>
                <a:spcPct val="90000"/>
              </a:lnSpc>
              <a:spcBef>
                <a:spcPts val="500"/>
              </a:spcBef>
              <a:buFont typeface="Arial"/>
              <a:buNone/>
              <a:defRPr sz="2000" b="0" i="0" kern="1200">
                <a:solidFill>
                  <a:schemeClr val="tx1"/>
                </a:solidFill>
                <a:latin typeface="Montserrat Light" charset="0"/>
                <a:ea typeface="Montserrat Light" charset="0"/>
                <a:cs typeface="Montserrat Light" charset="0"/>
              </a:defRPr>
            </a:lvl2pPr>
            <a:lvl3pPr marL="914400" indent="0" algn="ctr" defTabSz="914400" rtl="0" eaLnBrk="1" latinLnBrk="0" hangingPunct="1">
              <a:lnSpc>
                <a:spcPct val="90000"/>
              </a:lnSpc>
              <a:spcBef>
                <a:spcPts val="500"/>
              </a:spcBef>
              <a:buFont typeface="Arial"/>
              <a:buNone/>
              <a:defRPr sz="1800" b="0" i="0" kern="1200">
                <a:solidFill>
                  <a:schemeClr val="tx1"/>
                </a:solidFill>
                <a:latin typeface="Montserrat Light" charset="0"/>
                <a:ea typeface="Montserrat Light" charset="0"/>
                <a:cs typeface="Montserrat Light" charset="0"/>
              </a:defRPr>
            </a:lvl3pPr>
            <a:lvl4pPr marL="1371600" indent="0" algn="ctr" defTabSz="914400" rtl="0" eaLnBrk="1" latinLnBrk="0" hangingPunct="1">
              <a:lnSpc>
                <a:spcPct val="90000"/>
              </a:lnSpc>
              <a:spcBef>
                <a:spcPts val="500"/>
              </a:spcBef>
              <a:buFont typeface="Arial"/>
              <a:buNone/>
              <a:defRPr sz="1600" b="0" i="0" kern="1200">
                <a:solidFill>
                  <a:schemeClr val="tx1"/>
                </a:solidFill>
                <a:latin typeface="Montserrat Light" charset="0"/>
                <a:ea typeface="Montserrat Light" charset="0"/>
                <a:cs typeface="Montserrat Light" charset="0"/>
              </a:defRPr>
            </a:lvl4pPr>
            <a:lvl5pPr marL="1828800" indent="0" algn="ctr" defTabSz="914400" rtl="0" eaLnBrk="1" latinLnBrk="0" hangingPunct="1">
              <a:lnSpc>
                <a:spcPct val="90000"/>
              </a:lnSpc>
              <a:spcBef>
                <a:spcPts val="500"/>
              </a:spcBef>
              <a:buFont typeface="Arial"/>
              <a:buNone/>
              <a:defRPr sz="1600" b="0" i="0" kern="1200">
                <a:solidFill>
                  <a:schemeClr val="tx1"/>
                </a:solidFill>
                <a:latin typeface="Montserrat Light" charset="0"/>
                <a:ea typeface="Montserrat Light" charset="0"/>
                <a:cs typeface="Montserrat Light" charset="0"/>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lnSpc>
                <a:spcPts val="2000"/>
              </a:lnSpc>
            </a:pPr>
            <a:r>
              <a:rPr lang="zh-TW" altLang="en-US" sz="1800" b="1" dirty="0" smtClean="0">
                <a:solidFill>
                  <a:schemeClr val="tx1">
                    <a:lumMod val="85000"/>
                    <a:lumOff val="15000"/>
                  </a:schemeClr>
                </a:solidFill>
                <a:latin typeface="+mn-lt"/>
                <a:ea typeface="標楷體" pitchFamily="65" charset="-120"/>
              </a:rPr>
              <a:t>免責聲明</a:t>
            </a:r>
            <a:endParaRPr lang="en-US" altLang="zh-TW" sz="1800" b="1" dirty="0" smtClean="0">
              <a:solidFill>
                <a:schemeClr val="tx1">
                  <a:lumMod val="85000"/>
                  <a:lumOff val="15000"/>
                </a:schemeClr>
              </a:solidFill>
              <a:latin typeface="+mn-lt"/>
              <a:ea typeface="標楷體" pitchFamily="65" charset="-120"/>
            </a:endParaRPr>
          </a:p>
        </p:txBody>
      </p:sp>
      <p:sp>
        <p:nvSpPr>
          <p:cNvPr id="10" name="Subtitle 6">
            <a:extLst>
              <a:ext uri="{FF2B5EF4-FFF2-40B4-BE49-F238E27FC236}">
                <a16:creationId xmlns="" xmlns:a16="http://schemas.microsoft.com/office/drawing/2014/main" id="{392EFF37-476F-4F62-9037-868EF1A9A191}"/>
              </a:ext>
            </a:extLst>
          </p:cNvPr>
          <p:cNvSpPr txBox="1">
            <a:spLocks/>
          </p:cNvSpPr>
          <p:nvPr/>
        </p:nvSpPr>
        <p:spPr>
          <a:xfrm>
            <a:off x="5167414" y="2356359"/>
            <a:ext cx="3410893" cy="663358"/>
          </a:xfrm>
          <a:prstGeom prst="rect">
            <a:avLst/>
          </a:prstGeom>
        </p:spPr>
        <p:txBody>
          <a:bodyPr vert="horz" lIns="91440" tIns="45720" rIns="91440" bIns="45720" numCol="1" spcCol="365760" rtlCol="0" anchor="ctr">
            <a:noAutofit/>
          </a:bodyPr>
          <a:lstStyle>
            <a:lvl1pPr marL="0" indent="0" algn="ctr" defTabSz="914400" rtl="0" eaLnBrk="1" latinLnBrk="0" hangingPunct="1">
              <a:lnSpc>
                <a:spcPct val="90000"/>
              </a:lnSpc>
              <a:spcBef>
                <a:spcPts val="1000"/>
              </a:spcBef>
              <a:buFont typeface="Arial"/>
              <a:buNone/>
              <a:defRPr sz="1200" b="0" i="0" kern="1200">
                <a:solidFill>
                  <a:schemeClr val="accent1"/>
                </a:solidFill>
                <a:latin typeface="Montserrat Light" charset="0"/>
                <a:ea typeface="Montserrat Light" charset="0"/>
                <a:cs typeface="Montserrat Light" charset="0"/>
              </a:defRPr>
            </a:lvl1pPr>
            <a:lvl2pPr marL="457200" indent="0" algn="ctr" defTabSz="914400" rtl="0" eaLnBrk="1" latinLnBrk="0" hangingPunct="1">
              <a:lnSpc>
                <a:spcPct val="90000"/>
              </a:lnSpc>
              <a:spcBef>
                <a:spcPts val="500"/>
              </a:spcBef>
              <a:buFont typeface="Arial"/>
              <a:buNone/>
              <a:defRPr sz="2000" b="0" i="0" kern="1200">
                <a:solidFill>
                  <a:schemeClr val="tx1"/>
                </a:solidFill>
                <a:latin typeface="Montserrat Light" charset="0"/>
                <a:ea typeface="Montserrat Light" charset="0"/>
                <a:cs typeface="Montserrat Light" charset="0"/>
              </a:defRPr>
            </a:lvl2pPr>
            <a:lvl3pPr marL="914400" indent="0" algn="ctr" defTabSz="914400" rtl="0" eaLnBrk="1" latinLnBrk="0" hangingPunct="1">
              <a:lnSpc>
                <a:spcPct val="90000"/>
              </a:lnSpc>
              <a:spcBef>
                <a:spcPts val="500"/>
              </a:spcBef>
              <a:buFont typeface="Arial"/>
              <a:buNone/>
              <a:defRPr sz="1800" b="0" i="0" kern="1200">
                <a:solidFill>
                  <a:schemeClr val="tx1"/>
                </a:solidFill>
                <a:latin typeface="Montserrat Light" charset="0"/>
                <a:ea typeface="Montserrat Light" charset="0"/>
                <a:cs typeface="Montserrat Light" charset="0"/>
              </a:defRPr>
            </a:lvl3pPr>
            <a:lvl4pPr marL="1371600" indent="0" algn="ctr" defTabSz="914400" rtl="0" eaLnBrk="1" latinLnBrk="0" hangingPunct="1">
              <a:lnSpc>
                <a:spcPct val="90000"/>
              </a:lnSpc>
              <a:spcBef>
                <a:spcPts val="500"/>
              </a:spcBef>
              <a:buFont typeface="Arial"/>
              <a:buNone/>
              <a:defRPr sz="1600" b="0" i="0" kern="1200">
                <a:solidFill>
                  <a:schemeClr val="tx1"/>
                </a:solidFill>
                <a:latin typeface="Montserrat Light" charset="0"/>
                <a:ea typeface="Montserrat Light" charset="0"/>
                <a:cs typeface="Montserrat Light" charset="0"/>
              </a:defRPr>
            </a:lvl4pPr>
            <a:lvl5pPr marL="1828800" indent="0" algn="ctr" defTabSz="914400" rtl="0" eaLnBrk="1" latinLnBrk="0" hangingPunct="1">
              <a:lnSpc>
                <a:spcPct val="90000"/>
              </a:lnSpc>
              <a:spcBef>
                <a:spcPts val="500"/>
              </a:spcBef>
              <a:buFont typeface="Arial"/>
              <a:buNone/>
              <a:defRPr sz="1600" b="0" i="0" kern="1200">
                <a:solidFill>
                  <a:schemeClr val="tx1"/>
                </a:solidFill>
                <a:latin typeface="Montserrat Light" charset="0"/>
                <a:ea typeface="Montserrat Light" charset="0"/>
                <a:cs typeface="Montserrat Light" charset="0"/>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lnSpc>
                <a:spcPts val="2000"/>
              </a:lnSpc>
            </a:pPr>
            <a:r>
              <a:rPr lang="zh-TW" altLang="en-US" sz="1800" b="1" dirty="0" smtClean="0">
                <a:solidFill>
                  <a:schemeClr val="tx1">
                    <a:lumMod val="85000"/>
                    <a:lumOff val="15000"/>
                  </a:schemeClr>
                </a:solidFill>
                <a:latin typeface="+mn-lt"/>
                <a:ea typeface="標楷體" pitchFamily="65" charset="-120"/>
              </a:rPr>
              <a:t>公司簡介 </a:t>
            </a:r>
            <a:endParaRPr lang="en-US" altLang="zh-TW" sz="1800" b="1" dirty="0" smtClean="0">
              <a:solidFill>
                <a:schemeClr val="tx1">
                  <a:lumMod val="85000"/>
                  <a:lumOff val="15000"/>
                </a:schemeClr>
              </a:solidFill>
              <a:latin typeface="+mn-lt"/>
              <a:ea typeface="標楷體" pitchFamily="65" charset="-120"/>
            </a:endParaRPr>
          </a:p>
        </p:txBody>
      </p:sp>
      <p:sp>
        <p:nvSpPr>
          <p:cNvPr id="11" name="Oval 70">
            <a:extLst>
              <a:ext uri="{FF2B5EF4-FFF2-40B4-BE49-F238E27FC236}">
                <a16:creationId xmlns="" xmlns:a16="http://schemas.microsoft.com/office/drawing/2014/main" id="{6FB64980-FCB6-455E-B536-3998922AC27A}"/>
              </a:ext>
            </a:extLst>
          </p:cNvPr>
          <p:cNvSpPr/>
          <p:nvPr/>
        </p:nvSpPr>
        <p:spPr>
          <a:xfrm>
            <a:off x="4347232" y="4354538"/>
            <a:ext cx="711764" cy="71176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12" name="TextBox 71">
            <a:extLst>
              <a:ext uri="{FF2B5EF4-FFF2-40B4-BE49-F238E27FC236}">
                <a16:creationId xmlns="" xmlns:a16="http://schemas.microsoft.com/office/drawing/2014/main" id="{10F32ED7-CD70-4A62-8943-45A831F7097F}"/>
              </a:ext>
            </a:extLst>
          </p:cNvPr>
          <p:cNvSpPr txBox="1"/>
          <p:nvPr/>
        </p:nvSpPr>
        <p:spPr>
          <a:xfrm>
            <a:off x="4445351" y="4519153"/>
            <a:ext cx="516656" cy="400110"/>
          </a:xfrm>
          <a:prstGeom prst="rect">
            <a:avLst/>
          </a:prstGeom>
          <a:noFill/>
        </p:spPr>
        <p:txBody>
          <a:bodyPr wrap="square" rtlCol="0">
            <a:spAutoFit/>
          </a:bodyPr>
          <a:lstStyle/>
          <a:p>
            <a:pPr algn="ctr"/>
            <a:r>
              <a:rPr lang="en-US" sz="2000" b="1" dirty="0">
                <a:solidFill>
                  <a:schemeClr val="bg1"/>
                </a:solidFill>
                <a:latin typeface="Roboto Slab" pitchFamily="2" charset="0"/>
                <a:ea typeface="Roboto Slab" pitchFamily="2" charset="0"/>
                <a:cs typeface="Bebas" charset="0"/>
              </a:rPr>
              <a:t>04</a:t>
            </a:r>
          </a:p>
        </p:txBody>
      </p:sp>
      <p:sp>
        <p:nvSpPr>
          <p:cNvPr id="13" name="Subtitle 6">
            <a:extLst>
              <a:ext uri="{FF2B5EF4-FFF2-40B4-BE49-F238E27FC236}">
                <a16:creationId xmlns="" xmlns:a16="http://schemas.microsoft.com/office/drawing/2014/main" id="{2F810A1C-6660-4E36-B579-2B632E9431B6}"/>
              </a:ext>
            </a:extLst>
          </p:cNvPr>
          <p:cNvSpPr txBox="1">
            <a:spLocks/>
          </p:cNvSpPr>
          <p:nvPr/>
        </p:nvSpPr>
        <p:spPr>
          <a:xfrm>
            <a:off x="5159102" y="4382531"/>
            <a:ext cx="3917437" cy="663358"/>
          </a:xfrm>
          <a:prstGeom prst="rect">
            <a:avLst/>
          </a:prstGeom>
        </p:spPr>
        <p:txBody>
          <a:bodyPr vert="horz" lIns="91440" tIns="45720" rIns="91440" bIns="45720" numCol="1" spcCol="365760" rtlCol="0" anchor="ctr">
            <a:noAutofit/>
          </a:bodyPr>
          <a:lstStyle>
            <a:lvl1pPr marL="0" indent="0" algn="ctr" defTabSz="914400" rtl="0" eaLnBrk="1" latinLnBrk="0" hangingPunct="1">
              <a:lnSpc>
                <a:spcPct val="90000"/>
              </a:lnSpc>
              <a:spcBef>
                <a:spcPts val="1000"/>
              </a:spcBef>
              <a:buFont typeface="Arial"/>
              <a:buNone/>
              <a:defRPr sz="1200" b="0" i="0" kern="1200">
                <a:solidFill>
                  <a:schemeClr val="accent1"/>
                </a:solidFill>
                <a:latin typeface="Montserrat Light" charset="0"/>
                <a:ea typeface="Montserrat Light" charset="0"/>
                <a:cs typeface="Montserrat Light" charset="0"/>
              </a:defRPr>
            </a:lvl1pPr>
            <a:lvl2pPr marL="457200" indent="0" algn="ctr" defTabSz="914400" rtl="0" eaLnBrk="1" latinLnBrk="0" hangingPunct="1">
              <a:lnSpc>
                <a:spcPct val="90000"/>
              </a:lnSpc>
              <a:spcBef>
                <a:spcPts val="500"/>
              </a:spcBef>
              <a:buFont typeface="Arial"/>
              <a:buNone/>
              <a:defRPr sz="2000" b="0" i="0" kern="1200">
                <a:solidFill>
                  <a:schemeClr val="tx1"/>
                </a:solidFill>
                <a:latin typeface="Montserrat Light" charset="0"/>
                <a:ea typeface="Montserrat Light" charset="0"/>
                <a:cs typeface="Montserrat Light" charset="0"/>
              </a:defRPr>
            </a:lvl2pPr>
            <a:lvl3pPr marL="914400" indent="0" algn="ctr" defTabSz="914400" rtl="0" eaLnBrk="1" latinLnBrk="0" hangingPunct="1">
              <a:lnSpc>
                <a:spcPct val="90000"/>
              </a:lnSpc>
              <a:spcBef>
                <a:spcPts val="500"/>
              </a:spcBef>
              <a:buFont typeface="Arial"/>
              <a:buNone/>
              <a:defRPr sz="1800" b="0" i="0" kern="1200">
                <a:solidFill>
                  <a:schemeClr val="tx1"/>
                </a:solidFill>
                <a:latin typeface="Montserrat Light" charset="0"/>
                <a:ea typeface="Montserrat Light" charset="0"/>
                <a:cs typeface="Montserrat Light" charset="0"/>
              </a:defRPr>
            </a:lvl3pPr>
            <a:lvl4pPr marL="1371600" indent="0" algn="ctr" defTabSz="914400" rtl="0" eaLnBrk="1" latinLnBrk="0" hangingPunct="1">
              <a:lnSpc>
                <a:spcPct val="90000"/>
              </a:lnSpc>
              <a:spcBef>
                <a:spcPts val="500"/>
              </a:spcBef>
              <a:buFont typeface="Arial"/>
              <a:buNone/>
              <a:defRPr sz="1600" b="0" i="0" kern="1200">
                <a:solidFill>
                  <a:schemeClr val="tx1"/>
                </a:solidFill>
                <a:latin typeface="Montserrat Light" charset="0"/>
                <a:ea typeface="Montserrat Light" charset="0"/>
                <a:cs typeface="Montserrat Light" charset="0"/>
              </a:defRPr>
            </a:lvl4pPr>
            <a:lvl5pPr marL="1828800" indent="0" algn="ctr" defTabSz="914400" rtl="0" eaLnBrk="1" latinLnBrk="0" hangingPunct="1">
              <a:lnSpc>
                <a:spcPct val="90000"/>
              </a:lnSpc>
              <a:spcBef>
                <a:spcPts val="500"/>
              </a:spcBef>
              <a:buFont typeface="Arial"/>
              <a:buNone/>
              <a:defRPr sz="1600" b="0" i="0" kern="1200">
                <a:solidFill>
                  <a:schemeClr val="tx1"/>
                </a:solidFill>
                <a:latin typeface="Montserrat Light" charset="0"/>
                <a:ea typeface="Montserrat Light" charset="0"/>
                <a:cs typeface="Montserrat Light" charset="0"/>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r>
              <a:rPr lang="zh-TW" altLang="en-US" sz="1800" b="1" dirty="0" smtClean="0">
                <a:solidFill>
                  <a:schemeClr val="tx1"/>
                </a:solidFill>
                <a:latin typeface="標楷體" pitchFamily="65" charset="-120"/>
                <a:ea typeface="標楷體" pitchFamily="65" charset="-120"/>
              </a:rPr>
              <a:t>核心產品線</a:t>
            </a:r>
            <a:endParaRPr lang="zh-TW" altLang="en-US" sz="1800" b="1" dirty="0">
              <a:solidFill>
                <a:schemeClr val="tx1"/>
              </a:solidFill>
              <a:latin typeface="標楷體" pitchFamily="65" charset="-120"/>
              <a:ea typeface="標楷體" pitchFamily="65" charset="-120"/>
            </a:endParaRPr>
          </a:p>
        </p:txBody>
      </p:sp>
      <p:sp>
        <p:nvSpPr>
          <p:cNvPr id="14" name="Oval 53">
            <a:extLst>
              <a:ext uri="{FF2B5EF4-FFF2-40B4-BE49-F238E27FC236}">
                <a16:creationId xmlns="" xmlns:a16="http://schemas.microsoft.com/office/drawing/2014/main" id="{BAA92630-37EF-49BF-AE53-EE37E53CA949}"/>
              </a:ext>
            </a:extLst>
          </p:cNvPr>
          <p:cNvSpPr/>
          <p:nvPr/>
        </p:nvSpPr>
        <p:spPr>
          <a:xfrm>
            <a:off x="7679382" y="3352251"/>
            <a:ext cx="711764" cy="71176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54">
            <a:extLst>
              <a:ext uri="{FF2B5EF4-FFF2-40B4-BE49-F238E27FC236}">
                <a16:creationId xmlns="" xmlns:a16="http://schemas.microsoft.com/office/drawing/2014/main" id="{76174A14-170C-45C0-A094-E620466F9B93}"/>
              </a:ext>
            </a:extLst>
          </p:cNvPr>
          <p:cNvSpPr/>
          <p:nvPr/>
        </p:nvSpPr>
        <p:spPr>
          <a:xfrm>
            <a:off x="7679382" y="4386458"/>
            <a:ext cx="711764" cy="71176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55">
            <a:extLst>
              <a:ext uri="{FF2B5EF4-FFF2-40B4-BE49-F238E27FC236}">
                <a16:creationId xmlns="" xmlns:a16="http://schemas.microsoft.com/office/drawing/2014/main" id="{C1F27660-59BF-45F7-BAD4-DD5D072CCEAE}"/>
              </a:ext>
            </a:extLst>
          </p:cNvPr>
          <p:cNvSpPr/>
          <p:nvPr/>
        </p:nvSpPr>
        <p:spPr>
          <a:xfrm>
            <a:off x="7679382" y="5374010"/>
            <a:ext cx="711764" cy="71176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56">
            <a:extLst>
              <a:ext uri="{FF2B5EF4-FFF2-40B4-BE49-F238E27FC236}">
                <a16:creationId xmlns="" xmlns:a16="http://schemas.microsoft.com/office/drawing/2014/main" id="{52795648-3E44-43C1-80B8-AF89256AFCA2}"/>
              </a:ext>
            </a:extLst>
          </p:cNvPr>
          <p:cNvSpPr txBox="1"/>
          <p:nvPr/>
        </p:nvSpPr>
        <p:spPr>
          <a:xfrm>
            <a:off x="7777501" y="3526197"/>
            <a:ext cx="516656" cy="400110"/>
          </a:xfrm>
          <a:prstGeom prst="rect">
            <a:avLst/>
          </a:prstGeom>
          <a:noFill/>
        </p:spPr>
        <p:txBody>
          <a:bodyPr wrap="square" rtlCol="0">
            <a:spAutoFit/>
          </a:bodyPr>
          <a:lstStyle/>
          <a:p>
            <a:pPr algn="ctr"/>
            <a:r>
              <a:rPr lang="en-US" sz="2000" b="1" dirty="0" smtClean="0">
                <a:solidFill>
                  <a:schemeClr val="bg1"/>
                </a:solidFill>
                <a:latin typeface="Roboto Slab" pitchFamily="2" charset="0"/>
                <a:ea typeface="Roboto Slab" pitchFamily="2" charset="0"/>
                <a:cs typeface="Bebas" charset="0"/>
              </a:rPr>
              <a:t>08</a:t>
            </a:r>
            <a:endParaRPr lang="en-US" sz="2000" b="1" dirty="0">
              <a:solidFill>
                <a:schemeClr val="bg1"/>
              </a:solidFill>
              <a:latin typeface="Roboto Slab" pitchFamily="2" charset="0"/>
              <a:ea typeface="Roboto Slab" pitchFamily="2" charset="0"/>
              <a:cs typeface="Bebas" charset="0"/>
            </a:endParaRPr>
          </a:p>
        </p:txBody>
      </p:sp>
      <p:sp>
        <p:nvSpPr>
          <p:cNvPr id="18" name="TextBox 57">
            <a:extLst>
              <a:ext uri="{FF2B5EF4-FFF2-40B4-BE49-F238E27FC236}">
                <a16:creationId xmlns="" xmlns:a16="http://schemas.microsoft.com/office/drawing/2014/main" id="{9697056E-F592-4573-8384-F226660DE3AC}"/>
              </a:ext>
            </a:extLst>
          </p:cNvPr>
          <p:cNvSpPr txBox="1"/>
          <p:nvPr/>
        </p:nvSpPr>
        <p:spPr>
          <a:xfrm>
            <a:off x="7777501" y="4538881"/>
            <a:ext cx="516656" cy="400110"/>
          </a:xfrm>
          <a:prstGeom prst="rect">
            <a:avLst/>
          </a:prstGeom>
          <a:noFill/>
        </p:spPr>
        <p:txBody>
          <a:bodyPr wrap="square" rtlCol="0">
            <a:spAutoFit/>
          </a:bodyPr>
          <a:lstStyle/>
          <a:p>
            <a:pPr algn="ctr"/>
            <a:r>
              <a:rPr lang="en-US" sz="2000" b="1" dirty="0" smtClean="0">
                <a:solidFill>
                  <a:schemeClr val="bg1"/>
                </a:solidFill>
                <a:latin typeface="Roboto Slab" pitchFamily="2" charset="0"/>
                <a:ea typeface="Roboto Slab" pitchFamily="2" charset="0"/>
                <a:cs typeface="Bebas" charset="0"/>
              </a:rPr>
              <a:t>09</a:t>
            </a:r>
            <a:endParaRPr lang="en-US" sz="2000" b="1" dirty="0">
              <a:solidFill>
                <a:schemeClr val="bg1"/>
              </a:solidFill>
              <a:latin typeface="Roboto Slab" pitchFamily="2" charset="0"/>
              <a:ea typeface="Roboto Slab" pitchFamily="2" charset="0"/>
              <a:cs typeface="Bebas" charset="0"/>
            </a:endParaRPr>
          </a:p>
        </p:txBody>
      </p:sp>
      <p:sp>
        <p:nvSpPr>
          <p:cNvPr id="19" name="TextBox 58">
            <a:extLst>
              <a:ext uri="{FF2B5EF4-FFF2-40B4-BE49-F238E27FC236}">
                <a16:creationId xmlns="" xmlns:a16="http://schemas.microsoft.com/office/drawing/2014/main" id="{F0CC9BCF-BBCD-4739-8DC2-9404CCAE3B6B}"/>
              </a:ext>
            </a:extLst>
          </p:cNvPr>
          <p:cNvSpPr txBox="1"/>
          <p:nvPr/>
        </p:nvSpPr>
        <p:spPr>
          <a:xfrm>
            <a:off x="7777500" y="5526430"/>
            <a:ext cx="516656" cy="400110"/>
          </a:xfrm>
          <a:prstGeom prst="rect">
            <a:avLst/>
          </a:prstGeom>
          <a:noFill/>
        </p:spPr>
        <p:txBody>
          <a:bodyPr wrap="square" rtlCol="0">
            <a:spAutoFit/>
          </a:bodyPr>
          <a:lstStyle/>
          <a:p>
            <a:pPr algn="ctr"/>
            <a:r>
              <a:rPr lang="en-US" sz="2000" b="1" dirty="0" smtClean="0">
                <a:solidFill>
                  <a:schemeClr val="bg1"/>
                </a:solidFill>
                <a:latin typeface="Roboto Slab" pitchFamily="2" charset="0"/>
                <a:ea typeface="Roboto Slab" pitchFamily="2" charset="0"/>
                <a:cs typeface="Bebas" charset="0"/>
              </a:rPr>
              <a:t>10</a:t>
            </a:r>
            <a:endParaRPr lang="en-US" sz="2000" b="1" dirty="0">
              <a:solidFill>
                <a:schemeClr val="bg1"/>
              </a:solidFill>
              <a:latin typeface="Roboto Slab" pitchFamily="2" charset="0"/>
              <a:ea typeface="Roboto Slab" pitchFamily="2" charset="0"/>
              <a:cs typeface="Bebas" charset="0"/>
            </a:endParaRPr>
          </a:p>
        </p:txBody>
      </p:sp>
      <p:sp>
        <p:nvSpPr>
          <p:cNvPr id="20" name="Subtitle 6">
            <a:extLst>
              <a:ext uri="{FF2B5EF4-FFF2-40B4-BE49-F238E27FC236}">
                <a16:creationId xmlns="" xmlns:a16="http://schemas.microsoft.com/office/drawing/2014/main" id="{18D10809-D9F1-48D0-999D-BBE1757F7855}"/>
              </a:ext>
            </a:extLst>
          </p:cNvPr>
          <p:cNvSpPr txBox="1">
            <a:spLocks/>
          </p:cNvSpPr>
          <p:nvPr/>
        </p:nvSpPr>
        <p:spPr>
          <a:xfrm>
            <a:off x="8543478" y="3357786"/>
            <a:ext cx="2900254" cy="663358"/>
          </a:xfrm>
          <a:prstGeom prst="rect">
            <a:avLst/>
          </a:prstGeom>
        </p:spPr>
        <p:txBody>
          <a:bodyPr vert="horz" lIns="91440" tIns="45720" rIns="91440" bIns="45720" numCol="1" spcCol="365760" rtlCol="0" anchor="ctr">
            <a:noAutofit/>
          </a:bodyPr>
          <a:lstStyle>
            <a:lvl1pPr marL="0" indent="0" algn="ctr" defTabSz="914400" rtl="0" eaLnBrk="1" latinLnBrk="0" hangingPunct="1">
              <a:lnSpc>
                <a:spcPct val="90000"/>
              </a:lnSpc>
              <a:spcBef>
                <a:spcPts val="1000"/>
              </a:spcBef>
              <a:buFont typeface="Arial"/>
              <a:buNone/>
              <a:defRPr sz="1200" b="0" i="0" kern="1200">
                <a:solidFill>
                  <a:schemeClr val="accent1"/>
                </a:solidFill>
                <a:latin typeface="Montserrat Light" charset="0"/>
                <a:ea typeface="Montserrat Light" charset="0"/>
                <a:cs typeface="Montserrat Light" charset="0"/>
              </a:defRPr>
            </a:lvl1pPr>
            <a:lvl2pPr marL="457200" indent="0" algn="ctr" defTabSz="914400" rtl="0" eaLnBrk="1" latinLnBrk="0" hangingPunct="1">
              <a:lnSpc>
                <a:spcPct val="90000"/>
              </a:lnSpc>
              <a:spcBef>
                <a:spcPts val="500"/>
              </a:spcBef>
              <a:buFont typeface="Arial"/>
              <a:buNone/>
              <a:defRPr sz="2000" b="0" i="0" kern="1200">
                <a:solidFill>
                  <a:schemeClr val="tx1"/>
                </a:solidFill>
                <a:latin typeface="Montserrat Light" charset="0"/>
                <a:ea typeface="Montserrat Light" charset="0"/>
                <a:cs typeface="Montserrat Light" charset="0"/>
              </a:defRPr>
            </a:lvl2pPr>
            <a:lvl3pPr marL="914400" indent="0" algn="ctr" defTabSz="914400" rtl="0" eaLnBrk="1" latinLnBrk="0" hangingPunct="1">
              <a:lnSpc>
                <a:spcPct val="90000"/>
              </a:lnSpc>
              <a:spcBef>
                <a:spcPts val="500"/>
              </a:spcBef>
              <a:buFont typeface="Arial"/>
              <a:buNone/>
              <a:defRPr sz="1800" b="0" i="0" kern="1200">
                <a:solidFill>
                  <a:schemeClr val="tx1"/>
                </a:solidFill>
                <a:latin typeface="Montserrat Light" charset="0"/>
                <a:ea typeface="Montserrat Light" charset="0"/>
                <a:cs typeface="Montserrat Light" charset="0"/>
              </a:defRPr>
            </a:lvl3pPr>
            <a:lvl4pPr marL="1371600" indent="0" algn="ctr" defTabSz="914400" rtl="0" eaLnBrk="1" latinLnBrk="0" hangingPunct="1">
              <a:lnSpc>
                <a:spcPct val="90000"/>
              </a:lnSpc>
              <a:spcBef>
                <a:spcPts val="500"/>
              </a:spcBef>
              <a:buFont typeface="Arial"/>
              <a:buNone/>
              <a:defRPr sz="1600" b="0" i="0" kern="1200">
                <a:solidFill>
                  <a:schemeClr val="tx1"/>
                </a:solidFill>
                <a:latin typeface="Montserrat Light" charset="0"/>
                <a:ea typeface="Montserrat Light" charset="0"/>
                <a:cs typeface="Montserrat Light" charset="0"/>
              </a:defRPr>
            </a:lvl4pPr>
            <a:lvl5pPr marL="1828800" indent="0" algn="ctr" defTabSz="914400" rtl="0" eaLnBrk="1" latinLnBrk="0" hangingPunct="1">
              <a:lnSpc>
                <a:spcPct val="90000"/>
              </a:lnSpc>
              <a:spcBef>
                <a:spcPts val="500"/>
              </a:spcBef>
              <a:buFont typeface="Arial"/>
              <a:buNone/>
              <a:defRPr sz="1600" b="0" i="0" kern="1200">
                <a:solidFill>
                  <a:schemeClr val="tx1"/>
                </a:solidFill>
                <a:latin typeface="Montserrat Light" charset="0"/>
                <a:ea typeface="Montserrat Light" charset="0"/>
                <a:cs typeface="Montserrat Light" charset="0"/>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lnSpc>
                <a:spcPts val="2000"/>
              </a:lnSpc>
            </a:pPr>
            <a:r>
              <a:rPr lang="en-US" altLang="zh-TW" sz="1800" b="1" dirty="0" smtClean="0">
                <a:solidFill>
                  <a:schemeClr val="tx1"/>
                </a:solidFill>
                <a:latin typeface="+mn-lt"/>
                <a:ea typeface="標楷體" pitchFamily="65" charset="-120"/>
              </a:rPr>
              <a:t>AR smart glasses is the future platform for AI</a:t>
            </a:r>
          </a:p>
        </p:txBody>
      </p:sp>
      <p:sp>
        <p:nvSpPr>
          <p:cNvPr id="21" name="Subtitle 6">
            <a:extLst>
              <a:ext uri="{FF2B5EF4-FFF2-40B4-BE49-F238E27FC236}">
                <a16:creationId xmlns="" xmlns:a16="http://schemas.microsoft.com/office/drawing/2014/main" id="{392EFF37-476F-4F62-9037-868EF1A9A191}"/>
              </a:ext>
            </a:extLst>
          </p:cNvPr>
          <p:cNvSpPr txBox="1">
            <a:spLocks/>
          </p:cNvSpPr>
          <p:nvPr/>
        </p:nvSpPr>
        <p:spPr>
          <a:xfrm>
            <a:off x="8543478" y="4361541"/>
            <a:ext cx="3174969" cy="663358"/>
          </a:xfrm>
          <a:prstGeom prst="rect">
            <a:avLst/>
          </a:prstGeom>
        </p:spPr>
        <p:txBody>
          <a:bodyPr vert="horz" lIns="91440" tIns="45720" rIns="91440" bIns="45720" numCol="1" spcCol="365760" rtlCol="0" anchor="ctr">
            <a:noAutofit/>
          </a:bodyPr>
          <a:lstStyle>
            <a:lvl1pPr marL="0" indent="0" algn="ctr" defTabSz="914400" rtl="0" eaLnBrk="1" latinLnBrk="0" hangingPunct="1">
              <a:lnSpc>
                <a:spcPct val="90000"/>
              </a:lnSpc>
              <a:spcBef>
                <a:spcPts val="1000"/>
              </a:spcBef>
              <a:buFont typeface="Arial"/>
              <a:buNone/>
              <a:defRPr sz="1200" b="0" i="0" kern="1200">
                <a:solidFill>
                  <a:schemeClr val="accent1"/>
                </a:solidFill>
                <a:latin typeface="Montserrat Light" charset="0"/>
                <a:ea typeface="Montserrat Light" charset="0"/>
                <a:cs typeface="Montserrat Light" charset="0"/>
              </a:defRPr>
            </a:lvl1pPr>
            <a:lvl2pPr marL="457200" indent="0" algn="ctr" defTabSz="914400" rtl="0" eaLnBrk="1" latinLnBrk="0" hangingPunct="1">
              <a:lnSpc>
                <a:spcPct val="90000"/>
              </a:lnSpc>
              <a:spcBef>
                <a:spcPts val="500"/>
              </a:spcBef>
              <a:buFont typeface="Arial"/>
              <a:buNone/>
              <a:defRPr sz="2000" b="0" i="0" kern="1200">
                <a:solidFill>
                  <a:schemeClr val="tx1"/>
                </a:solidFill>
                <a:latin typeface="Montserrat Light" charset="0"/>
                <a:ea typeface="Montserrat Light" charset="0"/>
                <a:cs typeface="Montserrat Light" charset="0"/>
              </a:defRPr>
            </a:lvl2pPr>
            <a:lvl3pPr marL="914400" indent="0" algn="ctr" defTabSz="914400" rtl="0" eaLnBrk="1" latinLnBrk="0" hangingPunct="1">
              <a:lnSpc>
                <a:spcPct val="90000"/>
              </a:lnSpc>
              <a:spcBef>
                <a:spcPts val="500"/>
              </a:spcBef>
              <a:buFont typeface="Arial"/>
              <a:buNone/>
              <a:defRPr sz="1800" b="0" i="0" kern="1200">
                <a:solidFill>
                  <a:schemeClr val="tx1"/>
                </a:solidFill>
                <a:latin typeface="Montserrat Light" charset="0"/>
                <a:ea typeface="Montserrat Light" charset="0"/>
                <a:cs typeface="Montserrat Light" charset="0"/>
              </a:defRPr>
            </a:lvl3pPr>
            <a:lvl4pPr marL="1371600" indent="0" algn="ctr" defTabSz="914400" rtl="0" eaLnBrk="1" latinLnBrk="0" hangingPunct="1">
              <a:lnSpc>
                <a:spcPct val="90000"/>
              </a:lnSpc>
              <a:spcBef>
                <a:spcPts val="500"/>
              </a:spcBef>
              <a:buFont typeface="Arial"/>
              <a:buNone/>
              <a:defRPr sz="1600" b="0" i="0" kern="1200">
                <a:solidFill>
                  <a:schemeClr val="tx1"/>
                </a:solidFill>
                <a:latin typeface="Montserrat Light" charset="0"/>
                <a:ea typeface="Montserrat Light" charset="0"/>
                <a:cs typeface="Montserrat Light" charset="0"/>
              </a:defRPr>
            </a:lvl4pPr>
            <a:lvl5pPr marL="1828800" indent="0" algn="ctr" defTabSz="914400" rtl="0" eaLnBrk="1" latinLnBrk="0" hangingPunct="1">
              <a:lnSpc>
                <a:spcPct val="90000"/>
              </a:lnSpc>
              <a:spcBef>
                <a:spcPts val="500"/>
              </a:spcBef>
              <a:buFont typeface="Arial"/>
              <a:buNone/>
              <a:defRPr sz="1600" b="0" i="0" kern="1200">
                <a:solidFill>
                  <a:schemeClr val="tx1"/>
                </a:solidFill>
                <a:latin typeface="Montserrat Light" charset="0"/>
                <a:ea typeface="Montserrat Light" charset="0"/>
                <a:cs typeface="Montserrat Light" charset="0"/>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lnSpc>
                <a:spcPts val="2000"/>
              </a:lnSpc>
            </a:pPr>
            <a:r>
              <a:rPr lang="en-US" altLang="zh-TW" sz="1800" b="1" dirty="0" smtClean="0">
                <a:solidFill>
                  <a:schemeClr val="tx1"/>
                </a:solidFill>
                <a:latin typeface="+mn-lt"/>
              </a:rPr>
              <a:t>AR smart glasses market size</a:t>
            </a:r>
            <a:endParaRPr lang="zh-TW" altLang="en-US" sz="1800" b="1" dirty="0">
              <a:solidFill>
                <a:schemeClr val="tx1"/>
              </a:solidFill>
              <a:latin typeface="+mn-lt"/>
              <a:ea typeface="標楷體" pitchFamily="65" charset="-120"/>
            </a:endParaRPr>
          </a:p>
        </p:txBody>
      </p:sp>
      <p:sp>
        <p:nvSpPr>
          <p:cNvPr id="22" name="Subtitle 6">
            <a:extLst>
              <a:ext uri="{FF2B5EF4-FFF2-40B4-BE49-F238E27FC236}">
                <a16:creationId xmlns="" xmlns:a16="http://schemas.microsoft.com/office/drawing/2014/main" id="{392EFF37-476F-4F62-9037-868EF1A9A191}"/>
              </a:ext>
            </a:extLst>
          </p:cNvPr>
          <p:cNvSpPr txBox="1">
            <a:spLocks/>
          </p:cNvSpPr>
          <p:nvPr/>
        </p:nvSpPr>
        <p:spPr>
          <a:xfrm>
            <a:off x="5178493" y="3389577"/>
            <a:ext cx="3915629" cy="663358"/>
          </a:xfrm>
          <a:prstGeom prst="rect">
            <a:avLst/>
          </a:prstGeom>
        </p:spPr>
        <p:txBody>
          <a:bodyPr vert="horz" lIns="91440" tIns="45720" rIns="91440" bIns="45720" numCol="1" spcCol="365760" rtlCol="0" anchor="ctr">
            <a:noAutofit/>
          </a:bodyPr>
          <a:lstStyle>
            <a:lvl1pPr marL="0" indent="0" algn="ctr" defTabSz="914400" rtl="0" eaLnBrk="1" latinLnBrk="0" hangingPunct="1">
              <a:lnSpc>
                <a:spcPct val="90000"/>
              </a:lnSpc>
              <a:spcBef>
                <a:spcPts val="1000"/>
              </a:spcBef>
              <a:buFont typeface="Arial"/>
              <a:buNone/>
              <a:defRPr sz="1200" b="0" i="0" kern="1200">
                <a:solidFill>
                  <a:schemeClr val="accent1"/>
                </a:solidFill>
                <a:latin typeface="Montserrat Light" charset="0"/>
                <a:ea typeface="Montserrat Light" charset="0"/>
                <a:cs typeface="Montserrat Light" charset="0"/>
              </a:defRPr>
            </a:lvl1pPr>
            <a:lvl2pPr marL="457200" indent="0" algn="ctr" defTabSz="914400" rtl="0" eaLnBrk="1" latinLnBrk="0" hangingPunct="1">
              <a:lnSpc>
                <a:spcPct val="90000"/>
              </a:lnSpc>
              <a:spcBef>
                <a:spcPts val="500"/>
              </a:spcBef>
              <a:buFont typeface="Arial"/>
              <a:buNone/>
              <a:defRPr sz="2000" b="0" i="0" kern="1200">
                <a:solidFill>
                  <a:schemeClr val="tx1"/>
                </a:solidFill>
                <a:latin typeface="Montserrat Light" charset="0"/>
                <a:ea typeface="Montserrat Light" charset="0"/>
                <a:cs typeface="Montserrat Light" charset="0"/>
              </a:defRPr>
            </a:lvl2pPr>
            <a:lvl3pPr marL="914400" indent="0" algn="ctr" defTabSz="914400" rtl="0" eaLnBrk="1" latinLnBrk="0" hangingPunct="1">
              <a:lnSpc>
                <a:spcPct val="90000"/>
              </a:lnSpc>
              <a:spcBef>
                <a:spcPts val="500"/>
              </a:spcBef>
              <a:buFont typeface="Arial"/>
              <a:buNone/>
              <a:defRPr sz="1800" b="0" i="0" kern="1200">
                <a:solidFill>
                  <a:schemeClr val="tx1"/>
                </a:solidFill>
                <a:latin typeface="Montserrat Light" charset="0"/>
                <a:ea typeface="Montserrat Light" charset="0"/>
                <a:cs typeface="Montserrat Light" charset="0"/>
              </a:defRPr>
            </a:lvl3pPr>
            <a:lvl4pPr marL="1371600" indent="0" algn="ctr" defTabSz="914400" rtl="0" eaLnBrk="1" latinLnBrk="0" hangingPunct="1">
              <a:lnSpc>
                <a:spcPct val="90000"/>
              </a:lnSpc>
              <a:spcBef>
                <a:spcPts val="500"/>
              </a:spcBef>
              <a:buFont typeface="Arial"/>
              <a:buNone/>
              <a:defRPr sz="1600" b="0" i="0" kern="1200">
                <a:solidFill>
                  <a:schemeClr val="tx1"/>
                </a:solidFill>
                <a:latin typeface="Montserrat Light" charset="0"/>
                <a:ea typeface="Montserrat Light" charset="0"/>
                <a:cs typeface="Montserrat Light" charset="0"/>
              </a:defRPr>
            </a:lvl4pPr>
            <a:lvl5pPr marL="1828800" indent="0" algn="ctr" defTabSz="914400" rtl="0" eaLnBrk="1" latinLnBrk="0" hangingPunct="1">
              <a:lnSpc>
                <a:spcPct val="90000"/>
              </a:lnSpc>
              <a:spcBef>
                <a:spcPts val="500"/>
              </a:spcBef>
              <a:buFont typeface="Arial"/>
              <a:buNone/>
              <a:defRPr sz="1600" b="0" i="0" kern="1200">
                <a:solidFill>
                  <a:schemeClr val="tx1"/>
                </a:solidFill>
                <a:latin typeface="Montserrat Light" charset="0"/>
                <a:ea typeface="Montserrat Light" charset="0"/>
                <a:cs typeface="Montserrat Light" charset="0"/>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lnSpc>
                <a:spcPts val="2000"/>
              </a:lnSpc>
            </a:pPr>
            <a:r>
              <a:rPr lang="zh-TW" altLang="en-US" sz="1800" b="1" dirty="0" smtClean="0">
                <a:solidFill>
                  <a:schemeClr val="tx1"/>
                </a:solidFill>
                <a:latin typeface="標楷體" pitchFamily="65" charset="-120"/>
                <a:ea typeface="標楷體" pitchFamily="65" charset="-120"/>
              </a:rPr>
              <a:t>今國里程碑 </a:t>
            </a:r>
            <a:endParaRPr lang="en-US" altLang="zh-TW" sz="1800" b="1" dirty="0" smtClean="0">
              <a:solidFill>
                <a:schemeClr val="tx1"/>
              </a:solidFill>
              <a:latin typeface="標楷體" pitchFamily="65" charset="-120"/>
              <a:ea typeface="標楷體" pitchFamily="65" charset="-120"/>
            </a:endParaRPr>
          </a:p>
        </p:txBody>
      </p:sp>
      <p:sp>
        <p:nvSpPr>
          <p:cNvPr id="26" name="Subtitle 6">
            <a:extLst>
              <a:ext uri="{FF2B5EF4-FFF2-40B4-BE49-F238E27FC236}">
                <a16:creationId xmlns="" xmlns:a16="http://schemas.microsoft.com/office/drawing/2014/main" id="{392EFF37-476F-4F62-9037-868EF1A9A191}"/>
              </a:ext>
            </a:extLst>
          </p:cNvPr>
          <p:cNvSpPr txBox="1">
            <a:spLocks/>
          </p:cNvSpPr>
          <p:nvPr/>
        </p:nvSpPr>
        <p:spPr>
          <a:xfrm>
            <a:off x="8543478" y="5302002"/>
            <a:ext cx="3076801" cy="663358"/>
          </a:xfrm>
          <a:prstGeom prst="rect">
            <a:avLst/>
          </a:prstGeom>
        </p:spPr>
        <p:txBody>
          <a:bodyPr vert="horz" lIns="91440" tIns="45720" rIns="91440" bIns="45720" numCol="1" spcCol="365760" rtlCol="0" anchor="ctr">
            <a:noAutofit/>
          </a:bodyPr>
          <a:lstStyle>
            <a:lvl1pPr marL="0" indent="0" algn="ctr" defTabSz="914400" rtl="0" eaLnBrk="1" latinLnBrk="0" hangingPunct="1">
              <a:lnSpc>
                <a:spcPct val="90000"/>
              </a:lnSpc>
              <a:spcBef>
                <a:spcPts val="1000"/>
              </a:spcBef>
              <a:buFont typeface="Arial"/>
              <a:buNone/>
              <a:defRPr sz="1200" b="0" i="0" kern="1200">
                <a:solidFill>
                  <a:schemeClr val="accent1"/>
                </a:solidFill>
                <a:latin typeface="Montserrat Light" charset="0"/>
                <a:ea typeface="Montserrat Light" charset="0"/>
                <a:cs typeface="Montserrat Light" charset="0"/>
              </a:defRPr>
            </a:lvl1pPr>
            <a:lvl2pPr marL="457200" indent="0" algn="ctr" defTabSz="914400" rtl="0" eaLnBrk="1" latinLnBrk="0" hangingPunct="1">
              <a:lnSpc>
                <a:spcPct val="90000"/>
              </a:lnSpc>
              <a:spcBef>
                <a:spcPts val="500"/>
              </a:spcBef>
              <a:buFont typeface="Arial"/>
              <a:buNone/>
              <a:defRPr sz="2000" b="0" i="0" kern="1200">
                <a:solidFill>
                  <a:schemeClr val="tx1"/>
                </a:solidFill>
                <a:latin typeface="Montserrat Light" charset="0"/>
                <a:ea typeface="Montserrat Light" charset="0"/>
                <a:cs typeface="Montserrat Light" charset="0"/>
              </a:defRPr>
            </a:lvl2pPr>
            <a:lvl3pPr marL="914400" indent="0" algn="ctr" defTabSz="914400" rtl="0" eaLnBrk="1" latinLnBrk="0" hangingPunct="1">
              <a:lnSpc>
                <a:spcPct val="90000"/>
              </a:lnSpc>
              <a:spcBef>
                <a:spcPts val="500"/>
              </a:spcBef>
              <a:buFont typeface="Arial"/>
              <a:buNone/>
              <a:defRPr sz="1800" b="0" i="0" kern="1200">
                <a:solidFill>
                  <a:schemeClr val="tx1"/>
                </a:solidFill>
                <a:latin typeface="Montserrat Light" charset="0"/>
                <a:ea typeface="Montserrat Light" charset="0"/>
                <a:cs typeface="Montserrat Light" charset="0"/>
              </a:defRPr>
            </a:lvl3pPr>
            <a:lvl4pPr marL="1371600" indent="0" algn="ctr" defTabSz="914400" rtl="0" eaLnBrk="1" latinLnBrk="0" hangingPunct="1">
              <a:lnSpc>
                <a:spcPct val="90000"/>
              </a:lnSpc>
              <a:spcBef>
                <a:spcPts val="500"/>
              </a:spcBef>
              <a:buFont typeface="Arial"/>
              <a:buNone/>
              <a:defRPr sz="1600" b="0" i="0" kern="1200">
                <a:solidFill>
                  <a:schemeClr val="tx1"/>
                </a:solidFill>
                <a:latin typeface="Montserrat Light" charset="0"/>
                <a:ea typeface="Montserrat Light" charset="0"/>
                <a:cs typeface="Montserrat Light" charset="0"/>
              </a:defRPr>
            </a:lvl4pPr>
            <a:lvl5pPr marL="1828800" indent="0" algn="ctr" defTabSz="914400" rtl="0" eaLnBrk="1" latinLnBrk="0" hangingPunct="1">
              <a:lnSpc>
                <a:spcPct val="90000"/>
              </a:lnSpc>
              <a:spcBef>
                <a:spcPts val="500"/>
              </a:spcBef>
              <a:buFont typeface="Arial"/>
              <a:buNone/>
              <a:defRPr sz="1600" b="0" i="0" kern="1200">
                <a:solidFill>
                  <a:schemeClr val="tx1"/>
                </a:solidFill>
                <a:latin typeface="Montserrat Light" charset="0"/>
                <a:ea typeface="Montserrat Light" charset="0"/>
                <a:cs typeface="Montserrat Light" charset="0"/>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lnSpc>
                <a:spcPts val="2000"/>
              </a:lnSpc>
            </a:pPr>
            <a:r>
              <a:rPr lang="en-US" altLang="zh-TW" sz="1800" b="1" dirty="0" smtClean="0">
                <a:solidFill>
                  <a:schemeClr val="tx1"/>
                </a:solidFill>
                <a:latin typeface="+mn-lt"/>
              </a:rPr>
              <a:t>Major Players &amp; Kinko Opportunity</a:t>
            </a:r>
            <a:endParaRPr lang="en-US" altLang="zh-TW" sz="1800" b="1" dirty="0">
              <a:solidFill>
                <a:schemeClr val="tx1"/>
              </a:solidFill>
              <a:latin typeface="+mn-lt"/>
              <a:ea typeface="標楷體" pitchFamily="65" charset="-120"/>
              <a:cs typeface="Montserrat" charset="0"/>
            </a:endParaRPr>
          </a:p>
        </p:txBody>
      </p:sp>
      <p:sp>
        <p:nvSpPr>
          <p:cNvPr id="27" name="Oval 70">
            <a:extLst>
              <a:ext uri="{FF2B5EF4-FFF2-40B4-BE49-F238E27FC236}">
                <a16:creationId xmlns="" xmlns:a16="http://schemas.microsoft.com/office/drawing/2014/main" id="{6FB64980-FCB6-455E-B536-3998922AC27A}"/>
              </a:ext>
            </a:extLst>
          </p:cNvPr>
          <p:cNvSpPr/>
          <p:nvPr/>
        </p:nvSpPr>
        <p:spPr>
          <a:xfrm>
            <a:off x="4347232" y="5391985"/>
            <a:ext cx="711764" cy="71176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28" name="TextBox 71">
            <a:extLst>
              <a:ext uri="{FF2B5EF4-FFF2-40B4-BE49-F238E27FC236}">
                <a16:creationId xmlns="" xmlns:a16="http://schemas.microsoft.com/office/drawing/2014/main" id="{10F32ED7-CD70-4A62-8943-45A831F7097F}"/>
              </a:ext>
            </a:extLst>
          </p:cNvPr>
          <p:cNvSpPr txBox="1"/>
          <p:nvPr/>
        </p:nvSpPr>
        <p:spPr>
          <a:xfrm>
            <a:off x="4445351" y="5556600"/>
            <a:ext cx="516656" cy="400110"/>
          </a:xfrm>
          <a:prstGeom prst="rect">
            <a:avLst/>
          </a:prstGeom>
          <a:noFill/>
        </p:spPr>
        <p:txBody>
          <a:bodyPr wrap="square" rtlCol="0">
            <a:spAutoFit/>
          </a:bodyPr>
          <a:lstStyle/>
          <a:p>
            <a:pPr algn="ctr"/>
            <a:r>
              <a:rPr lang="en-US" sz="2000" b="1" dirty="0" smtClean="0">
                <a:solidFill>
                  <a:schemeClr val="bg1"/>
                </a:solidFill>
                <a:latin typeface="Roboto Slab" pitchFamily="2" charset="0"/>
                <a:ea typeface="Roboto Slab" pitchFamily="2" charset="0"/>
                <a:cs typeface="Bebas" charset="0"/>
              </a:rPr>
              <a:t>05</a:t>
            </a:r>
            <a:endParaRPr lang="en-US" sz="2000" b="1" dirty="0">
              <a:solidFill>
                <a:schemeClr val="bg1"/>
              </a:solidFill>
              <a:latin typeface="Roboto Slab" pitchFamily="2" charset="0"/>
              <a:ea typeface="Roboto Slab" pitchFamily="2" charset="0"/>
              <a:cs typeface="Bebas" charset="0"/>
            </a:endParaRPr>
          </a:p>
        </p:txBody>
      </p:sp>
      <p:sp>
        <p:nvSpPr>
          <p:cNvPr id="30" name="Oval 70">
            <a:extLst>
              <a:ext uri="{FF2B5EF4-FFF2-40B4-BE49-F238E27FC236}">
                <a16:creationId xmlns="" xmlns:a16="http://schemas.microsoft.com/office/drawing/2014/main" id="{6FB64980-FCB6-455E-B536-3998922AC27A}"/>
              </a:ext>
            </a:extLst>
          </p:cNvPr>
          <p:cNvSpPr/>
          <p:nvPr/>
        </p:nvSpPr>
        <p:spPr>
          <a:xfrm>
            <a:off x="7653446" y="1315278"/>
            <a:ext cx="711764" cy="71176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71">
            <a:extLst>
              <a:ext uri="{FF2B5EF4-FFF2-40B4-BE49-F238E27FC236}">
                <a16:creationId xmlns="" xmlns:a16="http://schemas.microsoft.com/office/drawing/2014/main" id="{10F32ED7-CD70-4A62-8943-45A831F7097F}"/>
              </a:ext>
            </a:extLst>
          </p:cNvPr>
          <p:cNvSpPr txBox="1"/>
          <p:nvPr/>
        </p:nvSpPr>
        <p:spPr>
          <a:xfrm>
            <a:off x="7751565" y="1442569"/>
            <a:ext cx="516656" cy="400110"/>
          </a:xfrm>
          <a:prstGeom prst="rect">
            <a:avLst/>
          </a:prstGeom>
          <a:noFill/>
        </p:spPr>
        <p:txBody>
          <a:bodyPr wrap="square" rtlCol="0">
            <a:spAutoFit/>
          </a:bodyPr>
          <a:lstStyle/>
          <a:p>
            <a:pPr algn="ctr"/>
            <a:r>
              <a:rPr lang="en-US" sz="2000" b="1" dirty="0" smtClean="0">
                <a:solidFill>
                  <a:schemeClr val="bg1"/>
                </a:solidFill>
                <a:latin typeface="Roboto Slab" pitchFamily="2" charset="0"/>
                <a:ea typeface="Roboto Slab" pitchFamily="2" charset="0"/>
                <a:cs typeface="Bebas" charset="0"/>
              </a:rPr>
              <a:t>06</a:t>
            </a:r>
            <a:endParaRPr lang="en-US" sz="2000" b="1" dirty="0">
              <a:solidFill>
                <a:schemeClr val="bg1"/>
              </a:solidFill>
              <a:latin typeface="Roboto Slab" pitchFamily="2" charset="0"/>
              <a:ea typeface="Roboto Slab" pitchFamily="2" charset="0"/>
              <a:cs typeface="Bebas" charset="0"/>
            </a:endParaRPr>
          </a:p>
        </p:txBody>
      </p:sp>
      <p:sp>
        <p:nvSpPr>
          <p:cNvPr id="32" name="Subtitle 6">
            <a:extLst>
              <a:ext uri="{FF2B5EF4-FFF2-40B4-BE49-F238E27FC236}">
                <a16:creationId xmlns="" xmlns:a16="http://schemas.microsoft.com/office/drawing/2014/main" id="{392EFF37-476F-4F62-9037-868EF1A9A191}"/>
              </a:ext>
            </a:extLst>
          </p:cNvPr>
          <p:cNvSpPr txBox="1">
            <a:spLocks/>
          </p:cNvSpPr>
          <p:nvPr/>
        </p:nvSpPr>
        <p:spPr>
          <a:xfrm>
            <a:off x="8458756" y="1341562"/>
            <a:ext cx="3076801" cy="663358"/>
          </a:xfrm>
          <a:prstGeom prst="rect">
            <a:avLst/>
          </a:prstGeom>
        </p:spPr>
        <p:txBody>
          <a:bodyPr vert="horz" lIns="91440" tIns="45720" rIns="91440" bIns="45720" numCol="1" spcCol="365760" rtlCol="0" anchor="ctr">
            <a:noAutofit/>
          </a:bodyPr>
          <a:lstStyle>
            <a:lvl1pPr marL="0" indent="0" algn="ctr" defTabSz="914400" rtl="0" eaLnBrk="1" latinLnBrk="0" hangingPunct="1">
              <a:lnSpc>
                <a:spcPct val="90000"/>
              </a:lnSpc>
              <a:spcBef>
                <a:spcPts val="1000"/>
              </a:spcBef>
              <a:buFont typeface="Arial"/>
              <a:buNone/>
              <a:defRPr sz="1200" b="0" i="0" kern="1200">
                <a:solidFill>
                  <a:schemeClr val="accent1"/>
                </a:solidFill>
                <a:latin typeface="Montserrat Light" charset="0"/>
                <a:ea typeface="Montserrat Light" charset="0"/>
                <a:cs typeface="Montserrat Light" charset="0"/>
              </a:defRPr>
            </a:lvl1pPr>
            <a:lvl2pPr marL="457200" indent="0" algn="ctr" defTabSz="914400" rtl="0" eaLnBrk="1" latinLnBrk="0" hangingPunct="1">
              <a:lnSpc>
                <a:spcPct val="90000"/>
              </a:lnSpc>
              <a:spcBef>
                <a:spcPts val="500"/>
              </a:spcBef>
              <a:buFont typeface="Arial"/>
              <a:buNone/>
              <a:defRPr sz="2000" b="0" i="0" kern="1200">
                <a:solidFill>
                  <a:schemeClr val="tx1"/>
                </a:solidFill>
                <a:latin typeface="Montserrat Light" charset="0"/>
                <a:ea typeface="Montserrat Light" charset="0"/>
                <a:cs typeface="Montserrat Light" charset="0"/>
              </a:defRPr>
            </a:lvl2pPr>
            <a:lvl3pPr marL="914400" indent="0" algn="ctr" defTabSz="914400" rtl="0" eaLnBrk="1" latinLnBrk="0" hangingPunct="1">
              <a:lnSpc>
                <a:spcPct val="90000"/>
              </a:lnSpc>
              <a:spcBef>
                <a:spcPts val="500"/>
              </a:spcBef>
              <a:buFont typeface="Arial"/>
              <a:buNone/>
              <a:defRPr sz="1800" b="0" i="0" kern="1200">
                <a:solidFill>
                  <a:schemeClr val="tx1"/>
                </a:solidFill>
                <a:latin typeface="Montserrat Light" charset="0"/>
                <a:ea typeface="Montserrat Light" charset="0"/>
                <a:cs typeface="Montserrat Light" charset="0"/>
              </a:defRPr>
            </a:lvl3pPr>
            <a:lvl4pPr marL="1371600" indent="0" algn="ctr" defTabSz="914400" rtl="0" eaLnBrk="1" latinLnBrk="0" hangingPunct="1">
              <a:lnSpc>
                <a:spcPct val="90000"/>
              </a:lnSpc>
              <a:spcBef>
                <a:spcPts val="500"/>
              </a:spcBef>
              <a:buFont typeface="Arial"/>
              <a:buNone/>
              <a:defRPr sz="1600" b="0" i="0" kern="1200">
                <a:solidFill>
                  <a:schemeClr val="tx1"/>
                </a:solidFill>
                <a:latin typeface="Montserrat Light" charset="0"/>
                <a:ea typeface="Montserrat Light" charset="0"/>
                <a:cs typeface="Montserrat Light" charset="0"/>
              </a:defRPr>
            </a:lvl4pPr>
            <a:lvl5pPr marL="1828800" indent="0" algn="ctr" defTabSz="914400" rtl="0" eaLnBrk="1" latinLnBrk="0" hangingPunct="1">
              <a:lnSpc>
                <a:spcPct val="90000"/>
              </a:lnSpc>
              <a:spcBef>
                <a:spcPts val="500"/>
              </a:spcBef>
              <a:buFont typeface="Arial"/>
              <a:buNone/>
              <a:defRPr sz="1600" b="0" i="0" kern="1200">
                <a:solidFill>
                  <a:schemeClr val="tx1"/>
                </a:solidFill>
                <a:latin typeface="Montserrat Light" charset="0"/>
                <a:ea typeface="Montserrat Light" charset="0"/>
                <a:cs typeface="Montserrat Light" charset="0"/>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lnSpc>
                <a:spcPts val="2000"/>
              </a:lnSpc>
            </a:pPr>
            <a:r>
              <a:rPr lang="zh-TW" altLang="en-US" sz="1800" b="1" dirty="0" smtClean="0">
                <a:solidFill>
                  <a:schemeClr val="tx1"/>
                </a:solidFill>
                <a:latin typeface="標楷體" pitchFamily="65" charset="-120"/>
                <a:ea typeface="標楷體" pitchFamily="65" charset="-120"/>
              </a:rPr>
              <a:t>營業額的產品佔比</a:t>
            </a:r>
            <a:endParaRPr lang="en-US" altLang="zh-TW" sz="1800" b="1" dirty="0">
              <a:solidFill>
                <a:schemeClr val="tx1"/>
              </a:solidFill>
              <a:latin typeface="標楷體" pitchFamily="65" charset="-120"/>
              <a:ea typeface="標楷體" pitchFamily="65" charset="-120"/>
            </a:endParaRPr>
          </a:p>
        </p:txBody>
      </p:sp>
      <p:sp>
        <p:nvSpPr>
          <p:cNvPr id="33" name="Subtitle 6">
            <a:extLst>
              <a:ext uri="{FF2B5EF4-FFF2-40B4-BE49-F238E27FC236}">
                <a16:creationId xmlns="" xmlns:a16="http://schemas.microsoft.com/office/drawing/2014/main" id="{2F810A1C-6660-4E36-B579-2B632E9431B6}"/>
              </a:ext>
            </a:extLst>
          </p:cNvPr>
          <p:cNvSpPr txBox="1">
            <a:spLocks/>
          </p:cNvSpPr>
          <p:nvPr/>
        </p:nvSpPr>
        <p:spPr>
          <a:xfrm>
            <a:off x="5159102" y="5374010"/>
            <a:ext cx="3917437" cy="663358"/>
          </a:xfrm>
          <a:prstGeom prst="rect">
            <a:avLst/>
          </a:prstGeom>
        </p:spPr>
        <p:txBody>
          <a:bodyPr vert="horz" lIns="91440" tIns="45720" rIns="91440" bIns="45720" numCol="1" spcCol="365760" rtlCol="0" anchor="ctr">
            <a:noAutofit/>
          </a:bodyPr>
          <a:lstStyle>
            <a:lvl1pPr marL="0" indent="0" algn="ctr" defTabSz="914400" rtl="0" eaLnBrk="1" latinLnBrk="0" hangingPunct="1">
              <a:lnSpc>
                <a:spcPct val="90000"/>
              </a:lnSpc>
              <a:spcBef>
                <a:spcPts val="1000"/>
              </a:spcBef>
              <a:buFont typeface="Arial"/>
              <a:buNone/>
              <a:defRPr sz="1200" b="0" i="0" kern="1200">
                <a:solidFill>
                  <a:schemeClr val="accent1"/>
                </a:solidFill>
                <a:latin typeface="Montserrat Light" charset="0"/>
                <a:ea typeface="Montserrat Light" charset="0"/>
                <a:cs typeface="Montserrat Light" charset="0"/>
              </a:defRPr>
            </a:lvl1pPr>
            <a:lvl2pPr marL="457200" indent="0" algn="ctr" defTabSz="914400" rtl="0" eaLnBrk="1" latinLnBrk="0" hangingPunct="1">
              <a:lnSpc>
                <a:spcPct val="90000"/>
              </a:lnSpc>
              <a:spcBef>
                <a:spcPts val="500"/>
              </a:spcBef>
              <a:buFont typeface="Arial"/>
              <a:buNone/>
              <a:defRPr sz="2000" b="0" i="0" kern="1200">
                <a:solidFill>
                  <a:schemeClr val="tx1"/>
                </a:solidFill>
                <a:latin typeface="Montserrat Light" charset="0"/>
                <a:ea typeface="Montserrat Light" charset="0"/>
                <a:cs typeface="Montserrat Light" charset="0"/>
              </a:defRPr>
            </a:lvl2pPr>
            <a:lvl3pPr marL="914400" indent="0" algn="ctr" defTabSz="914400" rtl="0" eaLnBrk="1" latinLnBrk="0" hangingPunct="1">
              <a:lnSpc>
                <a:spcPct val="90000"/>
              </a:lnSpc>
              <a:spcBef>
                <a:spcPts val="500"/>
              </a:spcBef>
              <a:buFont typeface="Arial"/>
              <a:buNone/>
              <a:defRPr sz="1800" b="0" i="0" kern="1200">
                <a:solidFill>
                  <a:schemeClr val="tx1"/>
                </a:solidFill>
                <a:latin typeface="Montserrat Light" charset="0"/>
                <a:ea typeface="Montserrat Light" charset="0"/>
                <a:cs typeface="Montserrat Light" charset="0"/>
              </a:defRPr>
            </a:lvl3pPr>
            <a:lvl4pPr marL="1371600" indent="0" algn="ctr" defTabSz="914400" rtl="0" eaLnBrk="1" latinLnBrk="0" hangingPunct="1">
              <a:lnSpc>
                <a:spcPct val="90000"/>
              </a:lnSpc>
              <a:spcBef>
                <a:spcPts val="500"/>
              </a:spcBef>
              <a:buFont typeface="Arial"/>
              <a:buNone/>
              <a:defRPr sz="1600" b="0" i="0" kern="1200">
                <a:solidFill>
                  <a:schemeClr val="tx1"/>
                </a:solidFill>
                <a:latin typeface="Montserrat Light" charset="0"/>
                <a:ea typeface="Montserrat Light" charset="0"/>
                <a:cs typeface="Montserrat Light" charset="0"/>
              </a:defRPr>
            </a:lvl4pPr>
            <a:lvl5pPr marL="1828800" indent="0" algn="ctr" defTabSz="914400" rtl="0" eaLnBrk="1" latinLnBrk="0" hangingPunct="1">
              <a:lnSpc>
                <a:spcPct val="90000"/>
              </a:lnSpc>
              <a:spcBef>
                <a:spcPts val="500"/>
              </a:spcBef>
              <a:buFont typeface="Arial"/>
              <a:buNone/>
              <a:defRPr sz="1600" b="0" i="0" kern="1200">
                <a:solidFill>
                  <a:schemeClr val="tx1"/>
                </a:solidFill>
                <a:latin typeface="Montserrat Light" charset="0"/>
                <a:ea typeface="Montserrat Light" charset="0"/>
                <a:cs typeface="Montserrat Light" charset="0"/>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r>
              <a:rPr lang="zh-TW" altLang="en-US" sz="1800" b="1" dirty="0" smtClean="0">
                <a:solidFill>
                  <a:schemeClr val="tx1"/>
                </a:solidFill>
                <a:latin typeface="標楷體" pitchFamily="65" charset="-120"/>
                <a:ea typeface="標楷體" pitchFamily="65" charset="-120"/>
              </a:rPr>
              <a:t>未來核心產品</a:t>
            </a:r>
            <a:endParaRPr lang="zh-TW" altLang="en-US" sz="1800" b="1" dirty="0">
              <a:solidFill>
                <a:schemeClr val="tx1"/>
              </a:solidFill>
              <a:latin typeface="標楷體" pitchFamily="65" charset="-120"/>
              <a:ea typeface="標楷體" pitchFamily="65" charset="-120"/>
            </a:endParaRPr>
          </a:p>
        </p:txBody>
      </p:sp>
      <p:sp>
        <p:nvSpPr>
          <p:cNvPr id="34" name="Oval 53">
            <a:extLst>
              <a:ext uri="{FF2B5EF4-FFF2-40B4-BE49-F238E27FC236}">
                <a16:creationId xmlns="" xmlns:a16="http://schemas.microsoft.com/office/drawing/2014/main" id="{BAA92630-37EF-49BF-AE53-EE37E53CA949}"/>
              </a:ext>
            </a:extLst>
          </p:cNvPr>
          <p:cNvSpPr/>
          <p:nvPr/>
        </p:nvSpPr>
        <p:spPr>
          <a:xfrm>
            <a:off x="7679382" y="2277666"/>
            <a:ext cx="711764" cy="71176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56">
            <a:extLst>
              <a:ext uri="{FF2B5EF4-FFF2-40B4-BE49-F238E27FC236}">
                <a16:creationId xmlns="" xmlns:a16="http://schemas.microsoft.com/office/drawing/2014/main" id="{52795648-3E44-43C1-80B8-AF89256AFCA2}"/>
              </a:ext>
            </a:extLst>
          </p:cNvPr>
          <p:cNvSpPr txBox="1"/>
          <p:nvPr/>
        </p:nvSpPr>
        <p:spPr>
          <a:xfrm>
            <a:off x="7777501" y="2451612"/>
            <a:ext cx="516656" cy="400110"/>
          </a:xfrm>
          <a:prstGeom prst="rect">
            <a:avLst/>
          </a:prstGeom>
          <a:noFill/>
        </p:spPr>
        <p:txBody>
          <a:bodyPr wrap="square" rtlCol="0">
            <a:spAutoFit/>
          </a:bodyPr>
          <a:lstStyle/>
          <a:p>
            <a:pPr algn="ctr"/>
            <a:r>
              <a:rPr lang="en-US" sz="2000" b="1" dirty="0" smtClean="0">
                <a:solidFill>
                  <a:schemeClr val="bg1"/>
                </a:solidFill>
                <a:latin typeface="Roboto Slab" pitchFamily="2" charset="0"/>
                <a:ea typeface="Roboto Slab" pitchFamily="2" charset="0"/>
                <a:cs typeface="Bebas" charset="0"/>
              </a:rPr>
              <a:t>07</a:t>
            </a:r>
            <a:endParaRPr lang="en-US" sz="2000" b="1" dirty="0">
              <a:solidFill>
                <a:schemeClr val="bg1"/>
              </a:solidFill>
              <a:latin typeface="Roboto Slab" pitchFamily="2" charset="0"/>
              <a:ea typeface="Roboto Slab" pitchFamily="2" charset="0"/>
              <a:cs typeface="Bebas" charset="0"/>
            </a:endParaRPr>
          </a:p>
        </p:txBody>
      </p:sp>
      <p:sp>
        <p:nvSpPr>
          <p:cNvPr id="38" name="Subtitle 6">
            <a:extLst>
              <a:ext uri="{FF2B5EF4-FFF2-40B4-BE49-F238E27FC236}">
                <a16:creationId xmlns="" xmlns:a16="http://schemas.microsoft.com/office/drawing/2014/main" id="{392EFF37-476F-4F62-9037-868EF1A9A191}"/>
              </a:ext>
            </a:extLst>
          </p:cNvPr>
          <p:cNvSpPr txBox="1">
            <a:spLocks/>
          </p:cNvSpPr>
          <p:nvPr/>
        </p:nvSpPr>
        <p:spPr>
          <a:xfrm>
            <a:off x="8543478" y="2277666"/>
            <a:ext cx="3076801" cy="663358"/>
          </a:xfrm>
          <a:prstGeom prst="rect">
            <a:avLst/>
          </a:prstGeom>
        </p:spPr>
        <p:txBody>
          <a:bodyPr vert="horz" lIns="91440" tIns="45720" rIns="91440" bIns="45720" numCol="1" spcCol="365760" rtlCol="0" anchor="ctr">
            <a:noAutofit/>
          </a:bodyPr>
          <a:lstStyle>
            <a:lvl1pPr marL="0" indent="0" algn="ctr" defTabSz="914400" rtl="0" eaLnBrk="1" latinLnBrk="0" hangingPunct="1">
              <a:lnSpc>
                <a:spcPct val="90000"/>
              </a:lnSpc>
              <a:spcBef>
                <a:spcPts val="1000"/>
              </a:spcBef>
              <a:buFont typeface="Arial"/>
              <a:buNone/>
              <a:defRPr sz="1200" b="0" i="0" kern="1200">
                <a:solidFill>
                  <a:schemeClr val="accent1"/>
                </a:solidFill>
                <a:latin typeface="Montserrat Light" charset="0"/>
                <a:ea typeface="Montserrat Light" charset="0"/>
                <a:cs typeface="Montserrat Light" charset="0"/>
              </a:defRPr>
            </a:lvl1pPr>
            <a:lvl2pPr marL="457200" indent="0" algn="ctr" defTabSz="914400" rtl="0" eaLnBrk="1" latinLnBrk="0" hangingPunct="1">
              <a:lnSpc>
                <a:spcPct val="90000"/>
              </a:lnSpc>
              <a:spcBef>
                <a:spcPts val="500"/>
              </a:spcBef>
              <a:buFont typeface="Arial"/>
              <a:buNone/>
              <a:defRPr sz="2000" b="0" i="0" kern="1200">
                <a:solidFill>
                  <a:schemeClr val="tx1"/>
                </a:solidFill>
                <a:latin typeface="Montserrat Light" charset="0"/>
                <a:ea typeface="Montserrat Light" charset="0"/>
                <a:cs typeface="Montserrat Light" charset="0"/>
              </a:defRPr>
            </a:lvl2pPr>
            <a:lvl3pPr marL="914400" indent="0" algn="ctr" defTabSz="914400" rtl="0" eaLnBrk="1" latinLnBrk="0" hangingPunct="1">
              <a:lnSpc>
                <a:spcPct val="90000"/>
              </a:lnSpc>
              <a:spcBef>
                <a:spcPts val="500"/>
              </a:spcBef>
              <a:buFont typeface="Arial"/>
              <a:buNone/>
              <a:defRPr sz="1800" b="0" i="0" kern="1200">
                <a:solidFill>
                  <a:schemeClr val="tx1"/>
                </a:solidFill>
                <a:latin typeface="Montserrat Light" charset="0"/>
                <a:ea typeface="Montserrat Light" charset="0"/>
                <a:cs typeface="Montserrat Light" charset="0"/>
              </a:defRPr>
            </a:lvl3pPr>
            <a:lvl4pPr marL="1371600" indent="0" algn="ctr" defTabSz="914400" rtl="0" eaLnBrk="1" latinLnBrk="0" hangingPunct="1">
              <a:lnSpc>
                <a:spcPct val="90000"/>
              </a:lnSpc>
              <a:spcBef>
                <a:spcPts val="500"/>
              </a:spcBef>
              <a:buFont typeface="Arial"/>
              <a:buNone/>
              <a:defRPr sz="1600" b="0" i="0" kern="1200">
                <a:solidFill>
                  <a:schemeClr val="tx1"/>
                </a:solidFill>
                <a:latin typeface="Montserrat Light" charset="0"/>
                <a:ea typeface="Montserrat Light" charset="0"/>
                <a:cs typeface="Montserrat Light" charset="0"/>
              </a:defRPr>
            </a:lvl4pPr>
            <a:lvl5pPr marL="1828800" indent="0" algn="ctr" defTabSz="914400" rtl="0" eaLnBrk="1" latinLnBrk="0" hangingPunct="1">
              <a:lnSpc>
                <a:spcPct val="90000"/>
              </a:lnSpc>
              <a:spcBef>
                <a:spcPts val="500"/>
              </a:spcBef>
              <a:buFont typeface="Arial"/>
              <a:buNone/>
              <a:defRPr sz="1600" b="0" i="0" kern="1200">
                <a:solidFill>
                  <a:schemeClr val="tx1"/>
                </a:solidFill>
                <a:latin typeface="Montserrat Light" charset="0"/>
                <a:ea typeface="Montserrat Light" charset="0"/>
                <a:cs typeface="Montserrat Light" charset="0"/>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lvl="0" algn="l" defTabSz="1088502">
              <a:lnSpc>
                <a:spcPct val="100000"/>
              </a:lnSpc>
              <a:spcBef>
                <a:spcPct val="0"/>
              </a:spcBef>
              <a:defRPr/>
            </a:pPr>
            <a:r>
              <a:rPr lang="zh-TW" altLang="en-US" sz="1800" b="1" dirty="0" smtClean="0">
                <a:solidFill>
                  <a:schemeClr val="tx1"/>
                </a:solidFill>
                <a:latin typeface="標楷體" pitchFamily="65" charset="-120"/>
                <a:ea typeface="標楷體" pitchFamily="65" charset="-120"/>
              </a:rPr>
              <a:t>營運成果</a:t>
            </a:r>
            <a:endParaRPr lang="zh-TW" altLang="en-US" sz="1800" b="1" dirty="0">
              <a:solidFill>
                <a:schemeClr val="tx1"/>
              </a:solidFill>
              <a:latin typeface="標楷體" pitchFamily="65" charset="-120"/>
              <a:ea typeface="標楷體" pitchFamily="65" charset="-120"/>
            </a:endParaRPr>
          </a:p>
        </p:txBody>
      </p:sp>
    </p:spTree>
    <p:extLst>
      <p:ext uri="{BB962C8B-B14F-4D97-AF65-F5344CB8AC3E}">
        <p14:creationId xmlns="" xmlns:p14="http://schemas.microsoft.com/office/powerpoint/2010/main" val="4266069797"/>
      </p:ext>
    </p:extLst>
  </p:cSld>
  <p:clrMapOvr>
    <a:masterClrMapping/>
  </p:clrMapOvr>
  <p:transition>
    <p:fade thruBlk="1"/>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ED8D38F-CD12-4B43-FED8-4522D26E082E}"/>
              </a:ext>
            </a:extLst>
          </p:cNvPr>
          <p:cNvSpPr>
            <a:spLocks noGrp="1"/>
          </p:cNvSpPr>
          <p:nvPr>
            <p:ph type="title"/>
          </p:nvPr>
        </p:nvSpPr>
        <p:spPr>
          <a:xfrm>
            <a:off x="0" y="-285604"/>
            <a:ext cx="12093443" cy="1750824"/>
          </a:xfrm>
        </p:spPr>
        <p:txBody>
          <a:bodyPr>
            <a:normAutofit/>
          </a:bodyPr>
          <a:lstStyle/>
          <a:p>
            <a:r>
              <a:rPr lang="en-US" altLang="zh-TW" sz="3600" dirty="0"/>
              <a:t>Roadmap (Meta, Apple, Samsung, Amazon…etc.)</a:t>
            </a:r>
            <a:endParaRPr lang="zh-TW" altLang="en-US" sz="3600" dirty="0"/>
          </a:p>
        </p:txBody>
      </p:sp>
      <p:sp>
        <p:nvSpPr>
          <p:cNvPr id="3" name="Arrow: Right 2">
            <a:extLst>
              <a:ext uri="{FF2B5EF4-FFF2-40B4-BE49-F238E27FC236}">
                <a16:creationId xmlns:a16="http://schemas.microsoft.com/office/drawing/2014/main" xmlns="" id="{0262443C-FD74-7A4F-7160-6492E558F95D}"/>
              </a:ext>
            </a:extLst>
          </p:cNvPr>
          <p:cNvSpPr/>
          <p:nvPr/>
        </p:nvSpPr>
        <p:spPr>
          <a:xfrm>
            <a:off x="80911" y="2555092"/>
            <a:ext cx="11820924" cy="226547"/>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09">
              <a:defRPr/>
            </a:pPr>
            <a:endParaRPr lang="zh-TW" altLang="en-US" sz="1800" dirty="0">
              <a:solidFill>
                <a:prstClr val="white"/>
              </a:solidFill>
              <a:latin typeface="Calibri" panose="020F0502020204030204"/>
              <a:ea typeface="新細明體" panose="02020500000000000000" pitchFamily="18" charset="-120"/>
            </a:endParaRPr>
          </a:p>
        </p:txBody>
      </p:sp>
      <p:sp>
        <p:nvSpPr>
          <p:cNvPr id="4" name="TextBox 3">
            <a:extLst>
              <a:ext uri="{FF2B5EF4-FFF2-40B4-BE49-F238E27FC236}">
                <a16:creationId xmlns:a16="http://schemas.microsoft.com/office/drawing/2014/main" xmlns="" id="{56BB35E5-8847-1A75-F1CA-94FA21EB56FF}"/>
              </a:ext>
            </a:extLst>
          </p:cNvPr>
          <p:cNvSpPr txBox="1"/>
          <p:nvPr/>
        </p:nvSpPr>
        <p:spPr>
          <a:xfrm>
            <a:off x="80911" y="2299080"/>
            <a:ext cx="652658" cy="369284"/>
          </a:xfrm>
          <a:prstGeom prst="rect">
            <a:avLst/>
          </a:prstGeom>
          <a:noFill/>
        </p:spPr>
        <p:txBody>
          <a:bodyPr wrap="none" rtlCol="0">
            <a:spAutoFit/>
          </a:bodyPr>
          <a:lstStyle/>
          <a:p>
            <a:pPr defTabSz="914309">
              <a:defRPr/>
            </a:pPr>
            <a:r>
              <a:rPr lang="en-US" altLang="zh-TW" sz="1800" dirty="0">
                <a:solidFill>
                  <a:prstClr val="black"/>
                </a:solidFill>
                <a:latin typeface="Calibri" panose="020F0502020204030204"/>
                <a:ea typeface="新細明體" panose="02020500000000000000" pitchFamily="18" charset="-120"/>
              </a:rPr>
              <a:t>2012</a:t>
            </a:r>
            <a:endParaRPr lang="zh-TW" altLang="en-US" sz="1800" dirty="0">
              <a:solidFill>
                <a:prstClr val="black"/>
              </a:solidFill>
              <a:latin typeface="Calibri" panose="020F0502020204030204"/>
              <a:ea typeface="新細明體" panose="02020500000000000000" pitchFamily="18" charset="-120"/>
            </a:endParaRPr>
          </a:p>
        </p:txBody>
      </p:sp>
      <p:sp>
        <p:nvSpPr>
          <p:cNvPr id="5" name="TextBox 4">
            <a:extLst>
              <a:ext uri="{FF2B5EF4-FFF2-40B4-BE49-F238E27FC236}">
                <a16:creationId xmlns:a16="http://schemas.microsoft.com/office/drawing/2014/main" xmlns="" id="{B85F332F-F92F-55D9-1F97-D35E3D8B214D}"/>
              </a:ext>
            </a:extLst>
          </p:cNvPr>
          <p:cNvSpPr txBox="1"/>
          <p:nvPr/>
        </p:nvSpPr>
        <p:spPr>
          <a:xfrm>
            <a:off x="2524388" y="2328543"/>
            <a:ext cx="652658" cy="369284"/>
          </a:xfrm>
          <a:prstGeom prst="rect">
            <a:avLst/>
          </a:prstGeom>
          <a:noFill/>
        </p:spPr>
        <p:txBody>
          <a:bodyPr wrap="none" rtlCol="0">
            <a:spAutoFit/>
          </a:bodyPr>
          <a:lstStyle/>
          <a:p>
            <a:pPr defTabSz="914309">
              <a:defRPr/>
            </a:pPr>
            <a:r>
              <a:rPr lang="en-US" altLang="zh-TW" sz="1800" dirty="0">
                <a:solidFill>
                  <a:prstClr val="black"/>
                </a:solidFill>
                <a:latin typeface="Calibri" panose="020F0502020204030204"/>
                <a:ea typeface="新細明體" panose="02020500000000000000" pitchFamily="18" charset="-120"/>
              </a:rPr>
              <a:t>2022</a:t>
            </a:r>
            <a:endParaRPr lang="zh-TW" altLang="en-US" sz="1800" dirty="0">
              <a:solidFill>
                <a:prstClr val="black"/>
              </a:solidFill>
              <a:latin typeface="Calibri" panose="020F0502020204030204"/>
              <a:ea typeface="新細明體" panose="02020500000000000000" pitchFamily="18" charset="-120"/>
            </a:endParaRPr>
          </a:p>
        </p:txBody>
      </p:sp>
      <p:sp>
        <p:nvSpPr>
          <p:cNvPr id="6" name="TextBox 5">
            <a:extLst>
              <a:ext uri="{FF2B5EF4-FFF2-40B4-BE49-F238E27FC236}">
                <a16:creationId xmlns:a16="http://schemas.microsoft.com/office/drawing/2014/main" xmlns="" id="{3805535B-E626-2C83-1B36-B461087E19DA}"/>
              </a:ext>
            </a:extLst>
          </p:cNvPr>
          <p:cNvSpPr txBox="1"/>
          <p:nvPr/>
        </p:nvSpPr>
        <p:spPr>
          <a:xfrm>
            <a:off x="4571405" y="2299080"/>
            <a:ext cx="1210430" cy="369284"/>
          </a:xfrm>
          <a:prstGeom prst="rect">
            <a:avLst/>
          </a:prstGeom>
          <a:noFill/>
        </p:spPr>
        <p:txBody>
          <a:bodyPr wrap="none" rtlCol="0">
            <a:spAutoFit/>
          </a:bodyPr>
          <a:lstStyle/>
          <a:p>
            <a:pPr defTabSz="914309">
              <a:defRPr/>
            </a:pPr>
            <a:r>
              <a:rPr lang="en-US" altLang="zh-TW" sz="1800" dirty="0">
                <a:solidFill>
                  <a:prstClr val="black"/>
                </a:solidFill>
                <a:latin typeface="Calibri" panose="020F0502020204030204"/>
                <a:ea typeface="新細明體" panose="02020500000000000000" pitchFamily="18" charset="-120"/>
              </a:rPr>
              <a:t>2025/2026</a:t>
            </a:r>
            <a:endParaRPr lang="zh-TW" altLang="en-US" sz="1800" dirty="0">
              <a:solidFill>
                <a:prstClr val="black"/>
              </a:solidFill>
              <a:latin typeface="Calibri" panose="020F0502020204030204"/>
              <a:ea typeface="新細明體" panose="02020500000000000000" pitchFamily="18" charset="-120"/>
            </a:endParaRPr>
          </a:p>
        </p:txBody>
      </p:sp>
      <p:sp>
        <p:nvSpPr>
          <p:cNvPr id="7" name="TextBox 6">
            <a:extLst>
              <a:ext uri="{FF2B5EF4-FFF2-40B4-BE49-F238E27FC236}">
                <a16:creationId xmlns:a16="http://schemas.microsoft.com/office/drawing/2014/main" xmlns="" id="{9A924126-6694-70A7-6049-7A85E300976F}"/>
              </a:ext>
            </a:extLst>
          </p:cNvPr>
          <p:cNvSpPr txBox="1"/>
          <p:nvPr/>
        </p:nvSpPr>
        <p:spPr>
          <a:xfrm>
            <a:off x="6688552" y="2299080"/>
            <a:ext cx="652658" cy="369284"/>
          </a:xfrm>
          <a:prstGeom prst="rect">
            <a:avLst/>
          </a:prstGeom>
          <a:noFill/>
        </p:spPr>
        <p:txBody>
          <a:bodyPr wrap="none" rtlCol="0">
            <a:spAutoFit/>
          </a:bodyPr>
          <a:lstStyle/>
          <a:p>
            <a:pPr defTabSz="914309">
              <a:defRPr/>
            </a:pPr>
            <a:r>
              <a:rPr lang="en-US" altLang="zh-TW" sz="1800" dirty="0">
                <a:solidFill>
                  <a:prstClr val="black"/>
                </a:solidFill>
                <a:latin typeface="Calibri" panose="020F0502020204030204"/>
                <a:ea typeface="新細明體" panose="02020500000000000000" pitchFamily="18" charset="-120"/>
              </a:rPr>
              <a:t>2028</a:t>
            </a:r>
            <a:endParaRPr lang="zh-TW" altLang="en-US" sz="1800" dirty="0">
              <a:solidFill>
                <a:prstClr val="black"/>
              </a:solidFill>
              <a:latin typeface="Calibri" panose="020F0502020204030204"/>
              <a:ea typeface="新細明體" panose="02020500000000000000" pitchFamily="18" charset="-120"/>
            </a:endParaRPr>
          </a:p>
        </p:txBody>
      </p:sp>
      <p:sp>
        <p:nvSpPr>
          <p:cNvPr id="8" name="TextBox 7">
            <a:extLst>
              <a:ext uri="{FF2B5EF4-FFF2-40B4-BE49-F238E27FC236}">
                <a16:creationId xmlns:a16="http://schemas.microsoft.com/office/drawing/2014/main" xmlns="" id="{E37EC4E7-2C8A-7DDC-4E5B-6D117EF2D602}"/>
              </a:ext>
            </a:extLst>
          </p:cNvPr>
          <p:cNvSpPr txBox="1"/>
          <p:nvPr/>
        </p:nvSpPr>
        <p:spPr>
          <a:xfrm>
            <a:off x="7998189" y="2260075"/>
            <a:ext cx="652658" cy="369284"/>
          </a:xfrm>
          <a:prstGeom prst="rect">
            <a:avLst/>
          </a:prstGeom>
          <a:noFill/>
        </p:spPr>
        <p:txBody>
          <a:bodyPr wrap="none" rtlCol="0">
            <a:spAutoFit/>
          </a:bodyPr>
          <a:lstStyle/>
          <a:p>
            <a:pPr defTabSz="914309">
              <a:defRPr/>
            </a:pPr>
            <a:r>
              <a:rPr lang="en-US" altLang="zh-TW" sz="1800" dirty="0">
                <a:solidFill>
                  <a:prstClr val="black"/>
                </a:solidFill>
                <a:latin typeface="Calibri" panose="020F0502020204030204"/>
                <a:ea typeface="新細明體" panose="02020500000000000000" pitchFamily="18" charset="-120"/>
              </a:rPr>
              <a:t>2030</a:t>
            </a:r>
            <a:endParaRPr lang="zh-TW" altLang="en-US" sz="1800" dirty="0">
              <a:solidFill>
                <a:prstClr val="black"/>
              </a:solidFill>
              <a:latin typeface="Calibri" panose="020F0502020204030204"/>
              <a:ea typeface="新細明體" panose="02020500000000000000" pitchFamily="18" charset="-120"/>
            </a:endParaRPr>
          </a:p>
        </p:txBody>
      </p:sp>
      <p:sp>
        <p:nvSpPr>
          <p:cNvPr id="9" name="TextBox 8">
            <a:extLst>
              <a:ext uri="{FF2B5EF4-FFF2-40B4-BE49-F238E27FC236}">
                <a16:creationId xmlns:a16="http://schemas.microsoft.com/office/drawing/2014/main" xmlns="" id="{DDD682B4-DC29-D609-A5BC-82C05963D8C7}"/>
              </a:ext>
            </a:extLst>
          </p:cNvPr>
          <p:cNvSpPr txBox="1"/>
          <p:nvPr/>
        </p:nvSpPr>
        <p:spPr>
          <a:xfrm>
            <a:off x="10514231" y="2242444"/>
            <a:ext cx="652658" cy="369284"/>
          </a:xfrm>
          <a:prstGeom prst="rect">
            <a:avLst/>
          </a:prstGeom>
          <a:noFill/>
        </p:spPr>
        <p:txBody>
          <a:bodyPr wrap="none" rtlCol="0">
            <a:spAutoFit/>
          </a:bodyPr>
          <a:lstStyle/>
          <a:p>
            <a:pPr defTabSz="914309">
              <a:defRPr/>
            </a:pPr>
            <a:r>
              <a:rPr lang="en-US" altLang="zh-TW" sz="1800" dirty="0">
                <a:solidFill>
                  <a:prstClr val="black"/>
                </a:solidFill>
                <a:latin typeface="Calibri" panose="020F0502020204030204"/>
                <a:ea typeface="新細明體" panose="02020500000000000000" pitchFamily="18" charset="-120"/>
              </a:rPr>
              <a:t>2035</a:t>
            </a:r>
            <a:endParaRPr lang="zh-TW" altLang="en-US" sz="1800" dirty="0">
              <a:solidFill>
                <a:prstClr val="black"/>
              </a:solidFill>
              <a:latin typeface="Calibri" panose="020F0502020204030204"/>
              <a:ea typeface="新細明體" panose="02020500000000000000" pitchFamily="18" charset="-120"/>
            </a:endParaRPr>
          </a:p>
        </p:txBody>
      </p:sp>
      <p:pic>
        <p:nvPicPr>
          <p:cNvPr id="1026" name="Picture 2" descr="Microsoft HoloLens Logo PNG Transparent ...">
            <a:extLst>
              <a:ext uri="{FF2B5EF4-FFF2-40B4-BE49-F238E27FC236}">
                <a16:creationId xmlns:a16="http://schemas.microsoft.com/office/drawing/2014/main" xmlns="" id="{3C8E119D-21CB-27F8-5D6C-374DA473D293}"/>
              </a:ext>
            </a:extLst>
          </p:cNvP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21199" y="3008186"/>
            <a:ext cx="1224739" cy="346185"/>
          </a:xfrm>
          <a:prstGeom prst="rect">
            <a:avLst/>
          </a:prstGeom>
          <a:noFill/>
          <a:extLst>
            <a:ext uri="{909E8E84-426E-40DD-AFC4-6F175D3DCCD1}">
              <a14:hiddenFill xmlns:a14="http://schemas.microsoft.com/office/drawing/2010/main" xmlns="">
                <a:solidFill>
                  <a:srgbClr val="FFFFFF"/>
                </a:solidFill>
              </a14:hiddenFill>
            </a:ext>
          </a:extLst>
        </p:spPr>
      </p:pic>
      <p:pic>
        <p:nvPicPr>
          <p:cNvPr id="10" name="Picture 9">
            <a:extLst>
              <a:ext uri="{FF2B5EF4-FFF2-40B4-BE49-F238E27FC236}">
                <a16:creationId xmlns:a16="http://schemas.microsoft.com/office/drawing/2014/main" xmlns="" id="{8AEFB655-EB0D-EF79-B9D0-A31AF9B59CD4}"/>
              </a:ext>
            </a:extLst>
          </p:cNvPr>
          <p:cNvPicPr>
            <a:picLocks noChangeAspect="1"/>
          </p:cNvPicPr>
          <p:nvPr/>
        </p:nvPicPr>
        <p:blipFill>
          <a:blip r:embed="rId3" cstate="print"/>
          <a:stretch>
            <a:fillRect/>
          </a:stretch>
        </p:blipFill>
        <p:spPr>
          <a:xfrm>
            <a:off x="43713" y="1657365"/>
            <a:ext cx="979810" cy="651540"/>
          </a:xfrm>
          <a:prstGeom prst="rect">
            <a:avLst/>
          </a:prstGeom>
        </p:spPr>
      </p:pic>
      <p:pic>
        <p:nvPicPr>
          <p:cNvPr id="1028" name="Picture 4">
            <a:extLst>
              <a:ext uri="{FF2B5EF4-FFF2-40B4-BE49-F238E27FC236}">
                <a16:creationId xmlns:a16="http://schemas.microsoft.com/office/drawing/2014/main" xmlns="" id="{3D811235-0824-B557-B699-EACF2A657ACC}"/>
              </a:ext>
            </a:extLst>
          </p:cNvPr>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2495622" y="3612348"/>
            <a:ext cx="1102227" cy="617248"/>
          </a:xfrm>
          <a:prstGeom prst="rect">
            <a:avLst/>
          </a:prstGeom>
          <a:noFill/>
          <a:extLst>
            <a:ext uri="{909E8E84-426E-40DD-AFC4-6F175D3DCCD1}">
              <a14:hiddenFill xmlns:a14="http://schemas.microsoft.com/office/drawing/2010/main" xmlns="">
                <a:solidFill>
                  <a:srgbClr val="FFFFFF"/>
                </a:solidFill>
              </a14:hiddenFill>
            </a:ext>
          </a:extLst>
        </p:spPr>
      </p:pic>
      <p:pic>
        <p:nvPicPr>
          <p:cNvPr id="1030" name="Picture 6" descr="Google Logo - Free Vectors &amp; PSDs to Download">
            <a:extLst>
              <a:ext uri="{FF2B5EF4-FFF2-40B4-BE49-F238E27FC236}">
                <a16:creationId xmlns:a16="http://schemas.microsoft.com/office/drawing/2014/main" xmlns="" id="{AC0FA123-AA73-CF81-50DC-F7B70181013B}"/>
              </a:ext>
            </a:extLst>
          </p:cNvPr>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2947878" y="4602244"/>
            <a:ext cx="840463" cy="840463"/>
          </a:xfrm>
          <a:prstGeom prst="rect">
            <a:avLst/>
          </a:prstGeom>
          <a:noFill/>
          <a:extLst>
            <a:ext uri="{909E8E84-426E-40DD-AFC4-6F175D3DCCD1}">
              <a14:hiddenFill xmlns:a14="http://schemas.microsoft.com/office/drawing/2010/main" xmlns="">
                <a:solidFill>
                  <a:srgbClr val="FFFFFF"/>
                </a:solidFill>
              </a14:hiddenFill>
            </a:ext>
          </a:extLst>
        </p:spPr>
      </p:pic>
      <p:pic>
        <p:nvPicPr>
          <p:cNvPr id="1032" name="Picture 8" descr=" Vision Pro: It's not for you and Why ...">
            <a:extLst>
              <a:ext uri="{FF2B5EF4-FFF2-40B4-BE49-F238E27FC236}">
                <a16:creationId xmlns:a16="http://schemas.microsoft.com/office/drawing/2014/main" xmlns="" id="{CC0D9660-7398-DCA7-7441-8679DACC6AF5}"/>
              </a:ext>
            </a:extLst>
          </p:cNvPr>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3544146" y="1307703"/>
            <a:ext cx="979809" cy="737694"/>
          </a:xfrm>
          <a:prstGeom prst="rect">
            <a:avLst/>
          </a:prstGeom>
          <a:noFill/>
          <a:extLst>
            <a:ext uri="{909E8E84-426E-40DD-AFC4-6F175D3DCCD1}">
              <a14:hiddenFill xmlns:a14="http://schemas.microsoft.com/office/drawing/2010/main" xmlns="">
                <a:solidFill>
                  <a:srgbClr val="FFFFFF"/>
                </a:solidFill>
              </a14:hiddenFill>
            </a:ext>
          </a:extLst>
        </p:spPr>
      </p:pic>
      <p:pic>
        <p:nvPicPr>
          <p:cNvPr id="1036" name="Picture 12" descr="Samsung Partners with Google and Qualcomm to Develop">
            <a:extLst>
              <a:ext uri="{FF2B5EF4-FFF2-40B4-BE49-F238E27FC236}">
                <a16:creationId xmlns:a16="http://schemas.microsoft.com/office/drawing/2014/main" xmlns="" id="{759D85B5-90C4-2BE2-3682-F11E615348AF}"/>
              </a:ext>
            </a:extLst>
          </p:cNvPr>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3499825" y="5850987"/>
            <a:ext cx="1440569" cy="765302"/>
          </a:xfrm>
          <a:prstGeom prst="rect">
            <a:avLst/>
          </a:prstGeom>
          <a:noFill/>
          <a:extLst>
            <a:ext uri="{909E8E84-426E-40DD-AFC4-6F175D3DCCD1}">
              <a14:hiddenFill xmlns:a14="http://schemas.microsoft.com/office/drawing/2010/main" xmlns="">
                <a:solidFill>
                  <a:srgbClr val="FFFFFF"/>
                </a:solidFill>
              </a14:hiddenFill>
            </a:ext>
          </a:extLst>
        </p:spPr>
      </p:pic>
      <p:cxnSp>
        <p:nvCxnSpPr>
          <p:cNvPr id="13" name="Straight Arrow Connector 12">
            <a:extLst>
              <a:ext uri="{FF2B5EF4-FFF2-40B4-BE49-F238E27FC236}">
                <a16:creationId xmlns:a16="http://schemas.microsoft.com/office/drawing/2014/main" xmlns="" id="{8B6723C6-C222-DC3A-1107-51C1E9FACEEB}"/>
              </a:ext>
            </a:extLst>
          </p:cNvPr>
          <p:cNvCxnSpPr>
            <a:cxnSpLocks/>
          </p:cNvCxnSpPr>
          <p:nvPr/>
        </p:nvCxnSpPr>
        <p:spPr>
          <a:xfrm>
            <a:off x="3851308" y="3986585"/>
            <a:ext cx="8050527" cy="9878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xmlns="" id="{CEDD6F8D-0284-EDF1-8259-B10C7958A041}"/>
              </a:ext>
            </a:extLst>
          </p:cNvPr>
          <p:cNvCxnSpPr>
            <a:cxnSpLocks/>
          </p:cNvCxnSpPr>
          <p:nvPr/>
        </p:nvCxnSpPr>
        <p:spPr>
          <a:xfrm>
            <a:off x="3851307" y="5010524"/>
            <a:ext cx="7872526" cy="16576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xmlns="" id="{6AC923E8-D41B-D65F-F2EE-9AFA7DA49CFD}"/>
              </a:ext>
            </a:extLst>
          </p:cNvPr>
          <p:cNvCxnSpPr>
            <a:cxnSpLocks/>
          </p:cNvCxnSpPr>
          <p:nvPr/>
        </p:nvCxnSpPr>
        <p:spPr>
          <a:xfrm>
            <a:off x="4034709" y="6182520"/>
            <a:ext cx="7689123" cy="14744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xmlns="" id="{B1BF2443-DF08-89C9-F107-1FEEA9EB23DF}"/>
              </a:ext>
            </a:extLst>
          </p:cNvPr>
          <p:cNvCxnSpPr>
            <a:cxnSpLocks/>
          </p:cNvCxnSpPr>
          <p:nvPr/>
        </p:nvCxnSpPr>
        <p:spPr>
          <a:xfrm>
            <a:off x="4571405" y="1631061"/>
            <a:ext cx="6764061" cy="4214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1" name="Isosceles Triangle 20">
            <a:extLst>
              <a:ext uri="{FF2B5EF4-FFF2-40B4-BE49-F238E27FC236}">
                <a16:creationId xmlns:a16="http://schemas.microsoft.com/office/drawing/2014/main" xmlns="" id="{5091A60C-1BE3-0933-FCBF-A0F9556BD046}"/>
              </a:ext>
            </a:extLst>
          </p:cNvPr>
          <p:cNvSpPr/>
          <p:nvPr/>
        </p:nvSpPr>
        <p:spPr>
          <a:xfrm>
            <a:off x="5857548" y="3712031"/>
            <a:ext cx="418034" cy="311553"/>
          </a:xfrm>
          <a:prstGeom prst="triangle">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09">
              <a:defRPr/>
            </a:pPr>
            <a:endParaRPr lang="zh-TW" altLang="en-US" sz="1800">
              <a:solidFill>
                <a:prstClr val="white"/>
              </a:solidFill>
              <a:latin typeface="Calibri" panose="020F0502020204030204"/>
              <a:ea typeface="新細明體" panose="02020500000000000000" pitchFamily="18" charset="-120"/>
            </a:endParaRPr>
          </a:p>
        </p:txBody>
      </p:sp>
      <p:sp>
        <p:nvSpPr>
          <p:cNvPr id="22" name="Isosceles Triangle 21">
            <a:extLst>
              <a:ext uri="{FF2B5EF4-FFF2-40B4-BE49-F238E27FC236}">
                <a16:creationId xmlns:a16="http://schemas.microsoft.com/office/drawing/2014/main" xmlns="" id="{6B2A4564-4EC0-5F6D-3A60-2235C7C933EB}"/>
              </a:ext>
            </a:extLst>
          </p:cNvPr>
          <p:cNvSpPr/>
          <p:nvPr/>
        </p:nvSpPr>
        <p:spPr>
          <a:xfrm>
            <a:off x="7580154" y="5929702"/>
            <a:ext cx="418034" cy="311553"/>
          </a:xfrm>
          <a:prstGeom prst="triangle">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09">
              <a:defRPr/>
            </a:pPr>
            <a:endParaRPr lang="zh-TW" altLang="en-US" sz="1800">
              <a:solidFill>
                <a:prstClr val="white"/>
              </a:solidFill>
              <a:latin typeface="Calibri" panose="020F0502020204030204"/>
              <a:ea typeface="新細明體" panose="02020500000000000000" pitchFamily="18" charset="-120"/>
            </a:endParaRPr>
          </a:p>
        </p:txBody>
      </p:sp>
      <p:sp>
        <p:nvSpPr>
          <p:cNvPr id="23" name="Isosceles Triangle 22">
            <a:extLst>
              <a:ext uri="{FF2B5EF4-FFF2-40B4-BE49-F238E27FC236}">
                <a16:creationId xmlns:a16="http://schemas.microsoft.com/office/drawing/2014/main" xmlns="" id="{17E168FF-30A3-99EA-0870-F5FECA05416F}"/>
              </a:ext>
            </a:extLst>
          </p:cNvPr>
          <p:cNvSpPr/>
          <p:nvPr/>
        </p:nvSpPr>
        <p:spPr>
          <a:xfrm>
            <a:off x="5869159" y="5913868"/>
            <a:ext cx="418034" cy="311553"/>
          </a:xfrm>
          <a:prstGeom prst="triangle">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09">
              <a:defRPr/>
            </a:pPr>
            <a:endParaRPr lang="zh-TW" altLang="en-US" sz="1800">
              <a:solidFill>
                <a:prstClr val="white"/>
              </a:solidFill>
              <a:latin typeface="Calibri" panose="020F0502020204030204"/>
              <a:ea typeface="新細明體" panose="02020500000000000000" pitchFamily="18" charset="-120"/>
            </a:endParaRPr>
          </a:p>
        </p:txBody>
      </p:sp>
      <p:sp>
        <p:nvSpPr>
          <p:cNvPr id="24" name="Isosceles Triangle 23">
            <a:extLst>
              <a:ext uri="{FF2B5EF4-FFF2-40B4-BE49-F238E27FC236}">
                <a16:creationId xmlns:a16="http://schemas.microsoft.com/office/drawing/2014/main" xmlns="" id="{99F69D66-0B77-1214-9BC4-38929BA576CF}"/>
              </a:ext>
            </a:extLst>
          </p:cNvPr>
          <p:cNvSpPr/>
          <p:nvPr/>
        </p:nvSpPr>
        <p:spPr>
          <a:xfrm>
            <a:off x="7596712" y="3723824"/>
            <a:ext cx="418034" cy="311553"/>
          </a:xfrm>
          <a:prstGeom prst="triangle">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09">
              <a:defRPr/>
            </a:pPr>
            <a:endParaRPr lang="zh-TW" altLang="en-US" sz="1800">
              <a:solidFill>
                <a:prstClr val="white"/>
              </a:solidFill>
              <a:latin typeface="Calibri" panose="020F0502020204030204"/>
              <a:ea typeface="新細明體" panose="02020500000000000000" pitchFamily="18" charset="-120"/>
            </a:endParaRPr>
          </a:p>
        </p:txBody>
      </p:sp>
      <p:sp>
        <p:nvSpPr>
          <p:cNvPr id="25" name="Isosceles Triangle 24">
            <a:extLst>
              <a:ext uri="{FF2B5EF4-FFF2-40B4-BE49-F238E27FC236}">
                <a16:creationId xmlns:a16="http://schemas.microsoft.com/office/drawing/2014/main" xmlns="" id="{CBDCE52F-18FF-98E0-4E6A-C93034200A49}"/>
              </a:ext>
            </a:extLst>
          </p:cNvPr>
          <p:cNvSpPr/>
          <p:nvPr/>
        </p:nvSpPr>
        <p:spPr>
          <a:xfrm>
            <a:off x="6798361" y="1435574"/>
            <a:ext cx="418034" cy="311553"/>
          </a:xfrm>
          <a:prstGeom prst="triangle">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09">
              <a:defRPr/>
            </a:pPr>
            <a:endParaRPr lang="zh-TW" altLang="en-US" sz="1800">
              <a:solidFill>
                <a:prstClr val="white"/>
              </a:solidFill>
              <a:latin typeface="Calibri" panose="020F0502020204030204"/>
              <a:ea typeface="新細明體" panose="02020500000000000000" pitchFamily="18" charset="-120"/>
            </a:endParaRPr>
          </a:p>
        </p:txBody>
      </p:sp>
      <p:sp>
        <p:nvSpPr>
          <p:cNvPr id="26" name="TextBox 25">
            <a:extLst>
              <a:ext uri="{FF2B5EF4-FFF2-40B4-BE49-F238E27FC236}">
                <a16:creationId xmlns:a16="http://schemas.microsoft.com/office/drawing/2014/main" xmlns="" id="{74141ACA-C507-69E2-0FBB-63DCCE64F73B}"/>
              </a:ext>
            </a:extLst>
          </p:cNvPr>
          <p:cNvSpPr txBox="1"/>
          <p:nvPr/>
        </p:nvSpPr>
        <p:spPr>
          <a:xfrm>
            <a:off x="5781835" y="3960977"/>
            <a:ext cx="737606" cy="369284"/>
          </a:xfrm>
          <a:prstGeom prst="rect">
            <a:avLst/>
          </a:prstGeom>
          <a:noFill/>
        </p:spPr>
        <p:txBody>
          <a:bodyPr wrap="none" rtlCol="0">
            <a:spAutoFit/>
          </a:bodyPr>
          <a:lstStyle/>
          <a:p>
            <a:pPr defTabSz="914309">
              <a:defRPr/>
            </a:pPr>
            <a:r>
              <a:rPr lang="en-US" altLang="zh-TW" sz="1800" dirty="0">
                <a:solidFill>
                  <a:prstClr val="black"/>
                </a:solidFill>
                <a:latin typeface="Calibri" panose="020F0502020204030204"/>
                <a:ea typeface="新細明體" panose="02020500000000000000" pitchFamily="18" charset="-120"/>
              </a:rPr>
              <a:t>Gen 1</a:t>
            </a:r>
            <a:endParaRPr lang="zh-TW" altLang="en-US" sz="1800" dirty="0">
              <a:solidFill>
                <a:prstClr val="black"/>
              </a:solidFill>
              <a:latin typeface="Calibri" panose="020F0502020204030204"/>
              <a:ea typeface="新細明體" panose="02020500000000000000" pitchFamily="18" charset="-120"/>
            </a:endParaRPr>
          </a:p>
        </p:txBody>
      </p:sp>
      <p:sp>
        <p:nvSpPr>
          <p:cNvPr id="27" name="TextBox 26">
            <a:extLst>
              <a:ext uri="{FF2B5EF4-FFF2-40B4-BE49-F238E27FC236}">
                <a16:creationId xmlns:a16="http://schemas.microsoft.com/office/drawing/2014/main" xmlns="" id="{D65574BC-B7AD-505F-0222-A8009CA2D663}"/>
              </a:ext>
            </a:extLst>
          </p:cNvPr>
          <p:cNvSpPr txBox="1"/>
          <p:nvPr/>
        </p:nvSpPr>
        <p:spPr>
          <a:xfrm>
            <a:off x="7436926" y="3960977"/>
            <a:ext cx="737606" cy="369284"/>
          </a:xfrm>
          <a:prstGeom prst="rect">
            <a:avLst/>
          </a:prstGeom>
          <a:noFill/>
        </p:spPr>
        <p:txBody>
          <a:bodyPr wrap="none" rtlCol="0">
            <a:spAutoFit/>
          </a:bodyPr>
          <a:lstStyle/>
          <a:p>
            <a:pPr defTabSz="914309">
              <a:defRPr/>
            </a:pPr>
            <a:r>
              <a:rPr lang="en-US" altLang="zh-TW" sz="1800" dirty="0">
                <a:solidFill>
                  <a:prstClr val="black"/>
                </a:solidFill>
                <a:latin typeface="Calibri" panose="020F0502020204030204"/>
                <a:ea typeface="新細明體" panose="02020500000000000000" pitchFamily="18" charset="-120"/>
              </a:rPr>
              <a:t>Gen 2</a:t>
            </a:r>
            <a:endParaRPr lang="zh-TW" altLang="en-US" sz="1800" dirty="0">
              <a:solidFill>
                <a:prstClr val="black"/>
              </a:solidFill>
              <a:latin typeface="Calibri" panose="020F0502020204030204"/>
              <a:ea typeface="新細明體" panose="02020500000000000000" pitchFamily="18" charset="-120"/>
            </a:endParaRPr>
          </a:p>
        </p:txBody>
      </p:sp>
      <p:sp>
        <p:nvSpPr>
          <p:cNvPr id="28" name="TextBox 27">
            <a:extLst>
              <a:ext uri="{FF2B5EF4-FFF2-40B4-BE49-F238E27FC236}">
                <a16:creationId xmlns:a16="http://schemas.microsoft.com/office/drawing/2014/main" xmlns="" id="{5DAB97BB-0735-E393-1F03-FF2AB7EECA1A}"/>
              </a:ext>
            </a:extLst>
          </p:cNvPr>
          <p:cNvSpPr txBox="1"/>
          <p:nvPr/>
        </p:nvSpPr>
        <p:spPr>
          <a:xfrm>
            <a:off x="6620253" y="1040450"/>
            <a:ext cx="1489316" cy="369284"/>
          </a:xfrm>
          <a:prstGeom prst="rect">
            <a:avLst/>
          </a:prstGeom>
          <a:noFill/>
        </p:spPr>
        <p:txBody>
          <a:bodyPr wrap="none" rtlCol="0">
            <a:spAutoFit/>
          </a:bodyPr>
          <a:lstStyle/>
          <a:p>
            <a:pPr defTabSz="914309">
              <a:defRPr/>
            </a:pPr>
            <a:r>
              <a:rPr lang="en-US" altLang="zh-TW" sz="1800" dirty="0">
                <a:solidFill>
                  <a:prstClr val="black"/>
                </a:solidFill>
                <a:latin typeface="Calibri" panose="020F0502020204030204"/>
                <a:ea typeface="新細明體" panose="02020500000000000000" pitchFamily="18" charset="-120"/>
              </a:rPr>
              <a:t>Smart Glasses</a:t>
            </a:r>
            <a:endParaRPr lang="zh-TW" altLang="en-US" sz="1800" dirty="0">
              <a:solidFill>
                <a:prstClr val="black"/>
              </a:solidFill>
              <a:latin typeface="Calibri" panose="020F0502020204030204"/>
              <a:ea typeface="新細明體" panose="02020500000000000000" pitchFamily="18" charset="-120"/>
            </a:endParaRPr>
          </a:p>
        </p:txBody>
      </p:sp>
      <p:sp>
        <p:nvSpPr>
          <p:cNvPr id="29" name="TextBox 28">
            <a:extLst>
              <a:ext uri="{FF2B5EF4-FFF2-40B4-BE49-F238E27FC236}">
                <a16:creationId xmlns:a16="http://schemas.microsoft.com/office/drawing/2014/main" xmlns="" id="{E03B4D68-5ED1-2381-4E4F-F6152D98B4F0}"/>
              </a:ext>
            </a:extLst>
          </p:cNvPr>
          <p:cNvSpPr txBox="1"/>
          <p:nvPr/>
        </p:nvSpPr>
        <p:spPr>
          <a:xfrm>
            <a:off x="5736910" y="6182519"/>
            <a:ext cx="737606" cy="369284"/>
          </a:xfrm>
          <a:prstGeom prst="rect">
            <a:avLst/>
          </a:prstGeom>
          <a:noFill/>
        </p:spPr>
        <p:txBody>
          <a:bodyPr wrap="none" rtlCol="0">
            <a:spAutoFit/>
          </a:bodyPr>
          <a:lstStyle/>
          <a:p>
            <a:pPr defTabSz="914309">
              <a:defRPr/>
            </a:pPr>
            <a:r>
              <a:rPr lang="en-US" altLang="zh-TW" sz="1800" dirty="0">
                <a:solidFill>
                  <a:prstClr val="black"/>
                </a:solidFill>
                <a:latin typeface="Calibri" panose="020F0502020204030204"/>
                <a:ea typeface="新細明體" panose="02020500000000000000" pitchFamily="18" charset="-120"/>
              </a:rPr>
              <a:t>Gen 1</a:t>
            </a:r>
            <a:endParaRPr lang="zh-TW" altLang="en-US" sz="1800" dirty="0">
              <a:solidFill>
                <a:prstClr val="black"/>
              </a:solidFill>
              <a:latin typeface="Calibri" panose="020F0502020204030204"/>
              <a:ea typeface="新細明體" panose="02020500000000000000" pitchFamily="18" charset="-120"/>
            </a:endParaRPr>
          </a:p>
        </p:txBody>
      </p:sp>
      <p:sp>
        <p:nvSpPr>
          <p:cNvPr id="31" name="TextBox 30">
            <a:extLst>
              <a:ext uri="{FF2B5EF4-FFF2-40B4-BE49-F238E27FC236}">
                <a16:creationId xmlns:a16="http://schemas.microsoft.com/office/drawing/2014/main" xmlns="" id="{293CB4DA-0B2B-5628-FBEF-934CC1BB409A}"/>
              </a:ext>
            </a:extLst>
          </p:cNvPr>
          <p:cNvSpPr txBox="1"/>
          <p:nvPr/>
        </p:nvSpPr>
        <p:spPr>
          <a:xfrm>
            <a:off x="7427690" y="6187255"/>
            <a:ext cx="737606" cy="369284"/>
          </a:xfrm>
          <a:prstGeom prst="rect">
            <a:avLst/>
          </a:prstGeom>
          <a:noFill/>
        </p:spPr>
        <p:txBody>
          <a:bodyPr wrap="none" rtlCol="0">
            <a:spAutoFit/>
          </a:bodyPr>
          <a:lstStyle/>
          <a:p>
            <a:pPr defTabSz="914309">
              <a:defRPr/>
            </a:pPr>
            <a:r>
              <a:rPr lang="en-US" altLang="zh-TW" sz="1800" dirty="0">
                <a:solidFill>
                  <a:prstClr val="black"/>
                </a:solidFill>
                <a:latin typeface="Calibri" panose="020F0502020204030204"/>
                <a:ea typeface="新細明體" panose="02020500000000000000" pitchFamily="18" charset="-120"/>
              </a:rPr>
              <a:t>Gen 2</a:t>
            </a:r>
            <a:endParaRPr lang="zh-TW" altLang="en-US" sz="1800" dirty="0">
              <a:solidFill>
                <a:prstClr val="black"/>
              </a:solidFill>
              <a:latin typeface="Calibri" panose="020F0502020204030204"/>
              <a:ea typeface="新細明體" panose="02020500000000000000" pitchFamily="18" charset="-120"/>
            </a:endParaRPr>
          </a:p>
        </p:txBody>
      </p:sp>
      <p:sp>
        <p:nvSpPr>
          <p:cNvPr id="33" name="Isosceles Triangle 32">
            <a:extLst>
              <a:ext uri="{FF2B5EF4-FFF2-40B4-BE49-F238E27FC236}">
                <a16:creationId xmlns:a16="http://schemas.microsoft.com/office/drawing/2014/main" xmlns="" id="{437B9ECB-2AA0-9547-DD59-432A8221AB66}"/>
              </a:ext>
            </a:extLst>
          </p:cNvPr>
          <p:cNvSpPr/>
          <p:nvPr/>
        </p:nvSpPr>
        <p:spPr>
          <a:xfrm>
            <a:off x="9503175" y="4803043"/>
            <a:ext cx="418034" cy="311553"/>
          </a:xfrm>
          <a:prstGeom prst="triangle">
            <a:avLst/>
          </a:prstGeom>
          <a:solidFill>
            <a:srgbClr val="00B05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09">
              <a:defRPr/>
            </a:pPr>
            <a:endParaRPr lang="zh-TW" altLang="en-US" sz="1800">
              <a:solidFill>
                <a:prstClr val="white"/>
              </a:solidFill>
              <a:latin typeface="Calibri" panose="020F0502020204030204"/>
              <a:ea typeface="新細明體" panose="02020500000000000000" pitchFamily="18" charset="-120"/>
            </a:endParaRPr>
          </a:p>
        </p:txBody>
      </p:sp>
      <p:sp>
        <p:nvSpPr>
          <p:cNvPr id="41" name="Isosceles Triangle 40">
            <a:extLst>
              <a:ext uri="{FF2B5EF4-FFF2-40B4-BE49-F238E27FC236}">
                <a16:creationId xmlns:a16="http://schemas.microsoft.com/office/drawing/2014/main" xmlns="" id="{3679849F-9DC4-E89D-76F4-810727B83895}"/>
              </a:ext>
            </a:extLst>
          </p:cNvPr>
          <p:cNvSpPr/>
          <p:nvPr/>
        </p:nvSpPr>
        <p:spPr>
          <a:xfrm>
            <a:off x="7361169" y="4776314"/>
            <a:ext cx="418034" cy="311553"/>
          </a:xfrm>
          <a:prstGeom prst="triangle">
            <a:avLst/>
          </a:prstGeom>
          <a:solidFill>
            <a:srgbClr val="00B05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09">
              <a:defRPr/>
            </a:pPr>
            <a:endParaRPr lang="zh-TW" altLang="en-US" sz="1800">
              <a:solidFill>
                <a:prstClr val="white"/>
              </a:solidFill>
              <a:latin typeface="Calibri" panose="020F0502020204030204"/>
              <a:ea typeface="新細明體" panose="02020500000000000000" pitchFamily="18" charset="-120"/>
            </a:endParaRPr>
          </a:p>
        </p:txBody>
      </p:sp>
      <p:sp>
        <p:nvSpPr>
          <p:cNvPr id="42" name="Isosceles Triangle 41">
            <a:extLst>
              <a:ext uri="{FF2B5EF4-FFF2-40B4-BE49-F238E27FC236}">
                <a16:creationId xmlns:a16="http://schemas.microsoft.com/office/drawing/2014/main" xmlns="" id="{AEC81606-947B-9C8A-30D9-027FAB458700}"/>
              </a:ext>
            </a:extLst>
          </p:cNvPr>
          <p:cNvSpPr/>
          <p:nvPr/>
        </p:nvSpPr>
        <p:spPr>
          <a:xfrm>
            <a:off x="5896696" y="4770033"/>
            <a:ext cx="418034" cy="311553"/>
          </a:xfrm>
          <a:prstGeom prst="triangle">
            <a:avLst/>
          </a:prstGeom>
          <a:solidFill>
            <a:srgbClr val="00B05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09">
              <a:defRPr/>
            </a:pPr>
            <a:endParaRPr lang="zh-TW" altLang="en-US" sz="1800">
              <a:solidFill>
                <a:prstClr val="white"/>
              </a:solidFill>
              <a:latin typeface="Calibri" panose="020F0502020204030204"/>
              <a:ea typeface="新細明體" panose="02020500000000000000" pitchFamily="18" charset="-120"/>
            </a:endParaRPr>
          </a:p>
        </p:txBody>
      </p:sp>
      <p:sp>
        <p:nvSpPr>
          <p:cNvPr id="43" name="TextBox 42">
            <a:extLst>
              <a:ext uri="{FF2B5EF4-FFF2-40B4-BE49-F238E27FC236}">
                <a16:creationId xmlns:a16="http://schemas.microsoft.com/office/drawing/2014/main" xmlns="" id="{F50E0F21-5E36-D913-CE36-B0FE650E9E05}"/>
              </a:ext>
            </a:extLst>
          </p:cNvPr>
          <p:cNvSpPr txBox="1"/>
          <p:nvPr/>
        </p:nvSpPr>
        <p:spPr>
          <a:xfrm>
            <a:off x="5748481" y="5022476"/>
            <a:ext cx="659390" cy="369284"/>
          </a:xfrm>
          <a:prstGeom prst="rect">
            <a:avLst/>
          </a:prstGeom>
          <a:noFill/>
        </p:spPr>
        <p:txBody>
          <a:bodyPr wrap="none" rtlCol="0">
            <a:spAutoFit/>
          </a:bodyPr>
          <a:lstStyle/>
          <a:p>
            <a:pPr defTabSz="914309">
              <a:defRPr/>
            </a:pPr>
            <a:r>
              <a:rPr lang="en-US" altLang="zh-TW" sz="1800" dirty="0">
                <a:solidFill>
                  <a:prstClr val="black"/>
                </a:solidFill>
                <a:latin typeface="Calibri" panose="020F0502020204030204"/>
                <a:ea typeface="新細明體" panose="02020500000000000000" pitchFamily="18" charset="-120"/>
              </a:rPr>
              <a:t>Ref 1</a:t>
            </a:r>
            <a:endParaRPr lang="zh-TW" altLang="en-US" sz="1800" dirty="0">
              <a:solidFill>
                <a:prstClr val="black"/>
              </a:solidFill>
              <a:latin typeface="Calibri" panose="020F0502020204030204"/>
              <a:ea typeface="新細明體" panose="02020500000000000000" pitchFamily="18" charset="-120"/>
            </a:endParaRPr>
          </a:p>
        </p:txBody>
      </p:sp>
      <p:cxnSp>
        <p:nvCxnSpPr>
          <p:cNvPr id="44" name="Straight Arrow Connector 43">
            <a:extLst>
              <a:ext uri="{FF2B5EF4-FFF2-40B4-BE49-F238E27FC236}">
                <a16:creationId xmlns:a16="http://schemas.microsoft.com/office/drawing/2014/main" xmlns="" id="{AAE1F30C-E10D-3823-C0F8-508211F33CAE}"/>
              </a:ext>
            </a:extLst>
          </p:cNvPr>
          <p:cNvCxnSpPr>
            <a:cxnSpLocks/>
          </p:cNvCxnSpPr>
          <p:nvPr/>
        </p:nvCxnSpPr>
        <p:spPr>
          <a:xfrm>
            <a:off x="1360373" y="3255585"/>
            <a:ext cx="7053067" cy="127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1038" name="Picture 14" descr="Microsoft AR Combat Goggles ...">
            <a:extLst>
              <a:ext uri="{FF2B5EF4-FFF2-40B4-BE49-F238E27FC236}">
                <a16:creationId xmlns:a16="http://schemas.microsoft.com/office/drawing/2014/main" xmlns="" id="{88DF640B-E2CB-21D9-6858-E355BA2B8F8C}"/>
              </a:ext>
            </a:extLst>
          </p:cNvPr>
          <p:cNvPicPr>
            <a:picLocks noChangeAspect="1" noChangeArrowheads="1"/>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a:off x="3929036" y="2931716"/>
            <a:ext cx="1070268" cy="599350"/>
          </a:xfrm>
          <a:prstGeom prst="rect">
            <a:avLst/>
          </a:prstGeom>
          <a:noFill/>
          <a:extLst>
            <a:ext uri="{909E8E84-426E-40DD-AFC4-6F175D3DCCD1}">
              <a14:hiddenFill xmlns:a14="http://schemas.microsoft.com/office/drawing/2010/main" xmlns="">
                <a:solidFill>
                  <a:srgbClr val="FFFFFF"/>
                </a:solidFill>
              </a14:hiddenFill>
            </a:ext>
          </a:extLst>
        </p:spPr>
      </p:pic>
      <p:pic>
        <p:nvPicPr>
          <p:cNvPr id="1040" name="Picture 16" descr="Microsoft HoloLens 2: Army plans to customize as IVAS">
            <a:extLst>
              <a:ext uri="{FF2B5EF4-FFF2-40B4-BE49-F238E27FC236}">
                <a16:creationId xmlns:a16="http://schemas.microsoft.com/office/drawing/2014/main" xmlns="" id="{1488E11D-1254-2614-9CA7-E1314FAC0DA2}"/>
              </a:ext>
            </a:extLst>
          </p:cNvPr>
          <p:cNvPicPr>
            <a:picLocks noChangeAspect="1" noChangeArrowheads="1"/>
          </p:cNvPicPr>
          <p:nvPr/>
        </p:nvPicPr>
        <p:blipFill>
          <a:blip r:embed="rId9" cstate="print">
            <a:extLst>
              <a:ext uri="{28A0092B-C50C-407E-A947-70E740481C1C}">
                <a14:useLocalDpi xmlns:a14="http://schemas.microsoft.com/office/drawing/2010/main" xmlns="" val="0"/>
              </a:ext>
            </a:extLst>
          </a:blip>
          <a:srcRect/>
          <a:stretch>
            <a:fillRect/>
          </a:stretch>
        </p:blipFill>
        <p:spPr bwMode="auto">
          <a:xfrm>
            <a:off x="8238119" y="2948356"/>
            <a:ext cx="1065608" cy="599404"/>
          </a:xfrm>
          <a:prstGeom prst="rect">
            <a:avLst/>
          </a:prstGeom>
          <a:noFill/>
          <a:extLst>
            <a:ext uri="{909E8E84-426E-40DD-AFC4-6F175D3DCCD1}">
              <a14:hiddenFill xmlns:a14="http://schemas.microsoft.com/office/drawing/2010/main" xmlns="">
                <a:solidFill>
                  <a:srgbClr val="FFFFFF"/>
                </a:solidFill>
              </a14:hiddenFill>
            </a:ext>
          </a:extLst>
        </p:spPr>
      </p:pic>
      <p:pic>
        <p:nvPicPr>
          <p:cNvPr id="1042" name="Picture 18">
            <a:extLst>
              <a:ext uri="{FF2B5EF4-FFF2-40B4-BE49-F238E27FC236}">
                <a16:creationId xmlns:a16="http://schemas.microsoft.com/office/drawing/2014/main" xmlns="" id="{B94D2FDD-8603-8581-FC39-D692597455FE}"/>
              </a:ext>
            </a:extLst>
          </p:cNvPr>
          <p:cNvPicPr>
            <a:picLocks noChangeAspect="1" noChangeArrowheads="1"/>
          </p:cNvPicPr>
          <p:nvPr/>
        </p:nvPicPr>
        <p:blipFill>
          <a:blip r:embed="rId10" cstate="print">
            <a:extLst>
              <a:ext uri="{28A0092B-C50C-407E-A947-70E740481C1C}">
                <a14:useLocalDpi xmlns:a14="http://schemas.microsoft.com/office/drawing/2010/main" xmlns="" val="0"/>
              </a:ext>
            </a:extLst>
          </a:blip>
          <a:srcRect/>
          <a:stretch>
            <a:fillRect/>
          </a:stretch>
        </p:blipFill>
        <p:spPr bwMode="auto">
          <a:xfrm>
            <a:off x="2157565" y="6182520"/>
            <a:ext cx="1270866" cy="420363"/>
          </a:xfrm>
          <a:prstGeom prst="rect">
            <a:avLst/>
          </a:prstGeom>
          <a:noFill/>
          <a:extLst>
            <a:ext uri="{909E8E84-426E-40DD-AFC4-6F175D3DCCD1}">
              <a14:hiddenFill xmlns:a14="http://schemas.microsoft.com/office/drawing/2010/main" xmlns="">
                <a:solidFill>
                  <a:srgbClr val="FFFFFF"/>
                </a:solidFill>
              </a14:hiddenFill>
            </a:ext>
          </a:extLst>
        </p:spPr>
      </p:pic>
      <p:pic>
        <p:nvPicPr>
          <p:cNvPr id="1044" name="Picture 20" descr="Google logo - Wikipedia">
            <a:extLst>
              <a:ext uri="{FF2B5EF4-FFF2-40B4-BE49-F238E27FC236}">
                <a16:creationId xmlns:a16="http://schemas.microsoft.com/office/drawing/2014/main" xmlns="" id="{BF61EE1B-062D-028D-0C8E-5AF61BE4FF3C}"/>
              </a:ext>
            </a:extLst>
          </p:cNvPr>
          <p:cNvPicPr>
            <a:picLocks noChangeAspect="1" noChangeArrowheads="1"/>
          </p:cNvPicPr>
          <p:nvPr/>
        </p:nvPicPr>
        <p:blipFill>
          <a:blip r:embed="rId11" cstate="print">
            <a:extLst>
              <a:ext uri="{28A0092B-C50C-407E-A947-70E740481C1C}">
                <a14:useLocalDpi xmlns:a14="http://schemas.microsoft.com/office/drawing/2010/main" xmlns="" val="0"/>
              </a:ext>
            </a:extLst>
          </a:blip>
          <a:srcRect/>
          <a:stretch>
            <a:fillRect/>
          </a:stretch>
        </p:blipFill>
        <p:spPr bwMode="auto">
          <a:xfrm>
            <a:off x="2029444" y="4813895"/>
            <a:ext cx="931943" cy="313867"/>
          </a:xfrm>
          <a:prstGeom prst="rect">
            <a:avLst/>
          </a:prstGeom>
          <a:noFill/>
          <a:extLst>
            <a:ext uri="{909E8E84-426E-40DD-AFC4-6F175D3DCCD1}">
              <a14:hiddenFill xmlns:a14="http://schemas.microsoft.com/office/drawing/2010/main" xmlns="">
                <a:solidFill>
                  <a:srgbClr val="FFFFFF"/>
                </a:solidFill>
              </a14:hiddenFill>
            </a:ext>
          </a:extLst>
        </p:spPr>
      </p:pic>
      <p:pic>
        <p:nvPicPr>
          <p:cNvPr id="1046" name="Picture 22" descr="The Apple Logo And Brand: The Iconic ...">
            <a:extLst>
              <a:ext uri="{FF2B5EF4-FFF2-40B4-BE49-F238E27FC236}">
                <a16:creationId xmlns:a16="http://schemas.microsoft.com/office/drawing/2014/main" xmlns="" id="{A7335A7B-1DE2-55BA-F3C2-57317FDF1B75}"/>
              </a:ext>
            </a:extLst>
          </p:cNvPr>
          <p:cNvPicPr>
            <a:picLocks noChangeAspect="1" noChangeArrowheads="1"/>
          </p:cNvPicPr>
          <p:nvPr/>
        </p:nvPicPr>
        <p:blipFill>
          <a:blip r:embed="rId12" cstate="print">
            <a:extLst>
              <a:ext uri="{28A0092B-C50C-407E-A947-70E740481C1C}">
                <a14:useLocalDpi xmlns:a14="http://schemas.microsoft.com/office/drawing/2010/main" xmlns="" val="0"/>
              </a:ext>
            </a:extLst>
          </a:blip>
          <a:srcRect/>
          <a:stretch>
            <a:fillRect/>
          </a:stretch>
        </p:blipFill>
        <p:spPr bwMode="auto">
          <a:xfrm>
            <a:off x="2679291" y="1465221"/>
            <a:ext cx="807535" cy="519129"/>
          </a:xfrm>
          <a:prstGeom prst="rect">
            <a:avLst/>
          </a:prstGeom>
          <a:noFill/>
          <a:extLst>
            <a:ext uri="{909E8E84-426E-40DD-AFC4-6F175D3DCCD1}">
              <a14:hiddenFill xmlns:a14="http://schemas.microsoft.com/office/drawing/2010/main" xmlns="">
                <a:solidFill>
                  <a:srgbClr val="FFFFFF"/>
                </a:solidFill>
              </a14:hiddenFill>
            </a:ext>
          </a:extLst>
        </p:spPr>
      </p:pic>
      <p:sp>
        <p:nvSpPr>
          <p:cNvPr id="46" name="Star: 5 Points 45">
            <a:extLst>
              <a:ext uri="{FF2B5EF4-FFF2-40B4-BE49-F238E27FC236}">
                <a16:creationId xmlns:a16="http://schemas.microsoft.com/office/drawing/2014/main" xmlns="" id="{BD121B66-D0BE-BC0A-5F80-42550BCABE61}"/>
              </a:ext>
            </a:extLst>
          </p:cNvPr>
          <p:cNvSpPr/>
          <p:nvPr/>
        </p:nvSpPr>
        <p:spPr>
          <a:xfrm>
            <a:off x="2928160" y="1914966"/>
            <a:ext cx="2005447" cy="1113083"/>
          </a:xfrm>
          <a:prstGeom prst="star5">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09">
              <a:defRPr/>
            </a:pPr>
            <a:r>
              <a:rPr lang="en-US" altLang="zh-TW" sz="1800" dirty="0">
                <a:solidFill>
                  <a:prstClr val="white"/>
                </a:solidFill>
                <a:latin typeface="Calibri" panose="020F0502020204030204"/>
                <a:ea typeface="新細明體" panose="02020500000000000000" pitchFamily="18" charset="-120"/>
              </a:rPr>
              <a:t>Kinko</a:t>
            </a:r>
          </a:p>
          <a:p>
            <a:pPr algn="ctr" defTabSz="914309">
              <a:defRPr/>
            </a:pPr>
            <a:r>
              <a:rPr lang="en-US" altLang="zh-TW" sz="1800" dirty="0">
                <a:solidFill>
                  <a:prstClr val="white"/>
                </a:solidFill>
                <a:latin typeface="Calibri" panose="020F0502020204030204"/>
                <a:ea typeface="新細明體" panose="02020500000000000000" pitchFamily="18" charset="-120"/>
              </a:rPr>
              <a:t>2025</a:t>
            </a:r>
            <a:endParaRPr lang="zh-TW" altLang="en-US" sz="1800" dirty="0">
              <a:solidFill>
                <a:prstClr val="white"/>
              </a:solidFill>
              <a:latin typeface="Calibri" panose="020F0502020204030204"/>
              <a:ea typeface="新細明體" panose="02020500000000000000" pitchFamily="18" charset="-120"/>
            </a:endParaRPr>
          </a:p>
        </p:txBody>
      </p:sp>
      <p:sp>
        <p:nvSpPr>
          <p:cNvPr id="49" name="Arrow: Curved Left 48">
            <a:extLst>
              <a:ext uri="{FF2B5EF4-FFF2-40B4-BE49-F238E27FC236}">
                <a16:creationId xmlns:a16="http://schemas.microsoft.com/office/drawing/2014/main" xmlns="" id="{9720E990-E54C-C2AE-6A07-196818ACE9A2}"/>
              </a:ext>
            </a:extLst>
          </p:cNvPr>
          <p:cNvSpPr/>
          <p:nvPr/>
        </p:nvSpPr>
        <p:spPr>
          <a:xfrm rot="16200000">
            <a:off x="5095546" y="1219024"/>
            <a:ext cx="674469" cy="1763903"/>
          </a:xfrm>
          <a:prstGeom prst="curvedLef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09">
              <a:defRPr/>
            </a:pPr>
            <a:endParaRPr lang="zh-TW" altLang="en-US" sz="1800">
              <a:solidFill>
                <a:prstClr val="black"/>
              </a:solidFill>
              <a:latin typeface="Calibri" panose="020F0502020204030204"/>
              <a:ea typeface="新細明體" panose="02020500000000000000" pitchFamily="18" charset="-120"/>
            </a:endParaRPr>
          </a:p>
        </p:txBody>
      </p:sp>
      <p:pic>
        <p:nvPicPr>
          <p:cNvPr id="1048" name="Picture 24" descr="50 Amazing Fireworks Animated Gif Pics to Share! | Fireworks animation, Fireworks  gif, Fireworks">
            <a:extLst>
              <a:ext uri="{FF2B5EF4-FFF2-40B4-BE49-F238E27FC236}">
                <a16:creationId xmlns:a16="http://schemas.microsoft.com/office/drawing/2014/main" xmlns="" id="{CF254AAC-F0E0-4AEB-C923-4BDA2F719012}"/>
              </a:ext>
            </a:extLst>
          </p:cNvPr>
          <p:cNvPicPr>
            <a:picLocks noChangeAspect="1" noChangeArrowheads="1"/>
          </p:cNvPicPr>
          <p:nvPr/>
        </p:nvPicPr>
        <p:blipFill>
          <a:blip r:embed="rId13" cstate="print">
            <a:extLst>
              <a:ext uri="{28A0092B-C50C-407E-A947-70E740481C1C}">
                <a14:useLocalDpi xmlns:a14="http://schemas.microsoft.com/office/drawing/2010/main" xmlns="" val="0"/>
              </a:ext>
            </a:extLst>
          </a:blip>
          <a:srcRect/>
          <a:stretch>
            <a:fillRect/>
          </a:stretch>
        </p:blipFill>
        <p:spPr bwMode="auto">
          <a:xfrm>
            <a:off x="5748481" y="2717297"/>
            <a:ext cx="1171575" cy="696437"/>
          </a:xfrm>
          <a:prstGeom prst="rect">
            <a:avLst/>
          </a:prstGeom>
          <a:noFill/>
          <a:extLst>
            <a:ext uri="{909E8E84-426E-40DD-AFC4-6F175D3DCCD1}">
              <a14:hiddenFill xmlns:a14="http://schemas.microsoft.com/office/drawing/2010/main" xmlns="">
                <a:solidFill>
                  <a:srgbClr val="FFFFFF"/>
                </a:solidFill>
              </a14:hiddenFill>
            </a:ext>
          </a:extLst>
        </p:spPr>
      </p:pic>
      <p:sp>
        <p:nvSpPr>
          <p:cNvPr id="11" name="TextBox 10">
            <a:extLst>
              <a:ext uri="{FF2B5EF4-FFF2-40B4-BE49-F238E27FC236}">
                <a16:creationId xmlns:a16="http://schemas.microsoft.com/office/drawing/2014/main" xmlns="" id="{98FEC9AB-688C-4EE4-031D-1121E222A92F}"/>
              </a:ext>
            </a:extLst>
          </p:cNvPr>
          <p:cNvSpPr txBox="1"/>
          <p:nvPr/>
        </p:nvSpPr>
        <p:spPr>
          <a:xfrm>
            <a:off x="9487145" y="5112232"/>
            <a:ext cx="659390" cy="369284"/>
          </a:xfrm>
          <a:prstGeom prst="rect">
            <a:avLst/>
          </a:prstGeom>
          <a:noFill/>
        </p:spPr>
        <p:txBody>
          <a:bodyPr wrap="none" rtlCol="0">
            <a:spAutoFit/>
          </a:bodyPr>
          <a:lstStyle/>
          <a:p>
            <a:pPr defTabSz="914309">
              <a:defRPr/>
            </a:pPr>
            <a:r>
              <a:rPr lang="en-US" altLang="zh-TW" sz="1800" dirty="0">
                <a:solidFill>
                  <a:prstClr val="black"/>
                </a:solidFill>
                <a:latin typeface="Calibri" panose="020F0502020204030204"/>
                <a:ea typeface="新細明體" panose="02020500000000000000" pitchFamily="18" charset="-120"/>
              </a:rPr>
              <a:t>Ref 3</a:t>
            </a:r>
            <a:endParaRPr lang="zh-TW" altLang="en-US" sz="1800" dirty="0">
              <a:solidFill>
                <a:prstClr val="black"/>
              </a:solidFill>
              <a:latin typeface="Calibri" panose="020F0502020204030204"/>
              <a:ea typeface="新細明體" panose="02020500000000000000" pitchFamily="18" charset="-120"/>
            </a:endParaRPr>
          </a:p>
        </p:txBody>
      </p:sp>
      <p:sp>
        <p:nvSpPr>
          <p:cNvPr id="12" name="TextBox 11">
            <a:extLst>
              <a:ext uri="{FF2B5EF4-FFF2-40B4-BE49-F238E27FC236}">
                <a16:creationId xmlns:a16="http://schemas.microsoft.com/office/drawing/2014/main" xmlns="" id="{59B342D1-A7FD-8A85-AC83-EF663661F37A}"/>
              </a:ext>
            </a:extLst>
          </p:cNvPr>
          <p:cNvSpPr txBox="1"/>
          <p:nvPr/>
        </p:nvSpPr>
        <p:spPr>
          <a:xfrm>
            <a:off x="7240491" y="5059825"/>
            <a:ext cx="659390" cy="369284"/>
          </a:xfrm>
          <a:prstGeom prst="rect">
            <a:avLst/>
          </a:prstGeom>
          <a:noFill/>
        </p:spPr>
        <p:txBody>
          <a:bodyPr wrap="none" rtlCol="0">
            <a:spAutoFit/>
          </a:bodyPr>
          <a:lstStyle/>
          <a:p>
            <a:pPr defTabSz="914309">
              <a:defRPr/>
            </a:pPr>
            <a:r>
              <a:rPr lang="en-US" altLang="zh-TW" sz="1800" dirty="0">
                <a:solidFill>
                  <a:prstClr val="black"/>
                </a:solidFill>
                <a:latin typeface="Calibri" panose="020F0502020204030204"/>
                <a:ea typeface="新細明體" panose="02020500000000000000" pitchFamily="18" charset="-120"/>
              </a:rPr>
              <a:t>Ref 2</a:t>
            </a:r>
            <a:endParaRPr lang="zh-TW" altLang="en-US" sz="1800" dirty="0">
              <a:solidFill>
                <a:prstClr val="black"/>
              </a:solidFill>
              <a:latin typeface="Calibri" panose="020F0502020204030204"/>
              <a:ea typeface="新細明體" panose="02020500000000000000" pitchFamily="18" charset="-120"/>
            </a:endParaRPr>
          </a:p>
        </p:txBody>
      </p:sp>
      <p:sp>
        <p:nvSpPr>
          <p:cNvPr id="14" name="TextBox 13">
            <a:extLst>
              <a:ext uri="{FF2B5EF4-FFF2-40B4-BE49-F238E27FC236}">
                <a16:creationId xmlns:a16="http://schemas.microsoft.com/office/drawing/2014/main" xmlns="" id="{DBB8B504-FFF6-4928-2362-6CA4CA09657E}"/>
              </a:ext>
            </a:extLst>
          </p:cNvPr>
          <p:cNvSpPr txBox="1"/>
          <p:nvPr/>
        </p:nvSpPr>
        <p:spPr>
          <a:xfrm>
            <a:off x="5891241" y="2324882"/>
            <a:ext cx="652743" cy="369332"/>
          </a:xfrm>
          <a:prstGeom prst="rect">
            <a:avLst/>
          </a:prstGeom>
          <a:noFill/>
        </p:spPr>
        <p:txBody>
          <a:bodyPr wrap="none" rtlCol="0">
            <a:spAutoFit/>
          </a:bodyPr>
          <a:lstStyle/>
          <a:p>
            <a:pPr defTabSz="914309">
              <a:defRPr/>
            </a:pPr>
            <a:r>
              <a:rPr lang="en-US" altLang="zh-TW" sz="1800" dirty="0">
                <a:solidFill>
                  <a:prstClr val="black"/>
                </a:solidFill>
                <a:latin typeface="Calibri" panose="020F0502020204030204"/>
                <a:ea typeface="新細明體" panose="02020500000000000000" pitchFamily="18" charset="-120"/>
              </a:rPr>
              <a:t>2027</a:t>
            </a:r>
            <a:endParaRPr lang="zh-TW" altLang="en-US" sz="1800" dirty="0">
              <a:solidFill>
                <a:prstClr val="black"/>
              </a:solidFill>
              <a:latin typeface="Calibri" panose="020F0502020204030204"/>
              <a:ea typeface="新細明體" panose="02020500000000000000" pitchFamily="18" charset="-120"/>
            </a:endParaRPr>
          </a:p>
        </p:txBody>
      </p:sp>
    </p:spTree>
    <p:extLst>
      <p:ext uri="{BB962C8B-B14F-4D97-AF65-F5344CB8AC3E}">
        <p14:creationId xmlns:p14="http://schemas.microsoft.com/office/powerpoint/2010/main" xmlns="" val="2725336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25"/>
                                        </p:tgtEl>
                                        <p:attrNameLst>
                                          <p:attrName>style.visibility</p:attrName>
                                        </p:attrNameLst>
                                      </p:cBhvr>
                                      <p:to>
                                        <p:strVal val="visible"/>
                                      </p:to>
                                    </p:set>
                                    <p:anim calcmode="lin" valueType="num">
                                      <p:cBhvr additive="base">
                                        <p:cTn id="11" dur="500" fill="hold"/>
                                        <p:tgtEl>
                                          <p:spTgt spid="25"/>
                                        </p:tgtEl>
                                        <p:attrNameLst>
                                          <p:attrName>ppt_x</p:attrName>
                                        </p:attrNameLst>
                                      </p:cBhvr>
                                      <p:tavLst>
                                        <p:tav tm="0">
                                          <p:val>
                                            <p:strVal val="#ppt_x"/>
                                          </p:val>
                                        </p:tav>
                                        <p:tav tm="100000">
                                          <p:val>
                                            <p:strVal val="#ppt_x"/>
                                          </p:val>
                                        </p:tav>
                                      </p:tavLst>
                                    </p:anim>
                                    <p:anim calcmode="lin" valueType="num">
                                      <p:cBhvr additive="base">
                                        <p:cTn id="12" dur="500" fill="hold"/>
                                        <p:tgtEl>
                                          <p:spTgt spid="25"/>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anim calcmode="lin" valueType="num">
                                      <p:cBhvr additive="base">
                                        <p:cTn id="15" dur="500" fill="hold"/>
                                        <p:tgtEl>
                                          <p:spTgt spid="21"/>
                                        </p:tgtEl>
                                        <p:attrNameLst>
                                          <p:attrName>ppt_x</p:attrName>
                                        </p:attrNameLst>
                                      </p:cBhvr>
                                      <p:tavLst>
                                        <p:tav tm="0">
                                          <p:val>
                                            <p:strVal val="#ppt_x"/>
                                          </p:val>
                                        </p:tav>
                                        <p:tav tm="100000">
                                          <p:val>
                                            <p:strVal val="#ppt_x"/>
                                          </p:val>
                                        </p:tav>
                                      </p:tavLst>
                                    </p:anim>
                                    <p:anim calcmode="lin" valueType="num">
                                      <p:cBhvr additive="base">
                                        <p:cTn id="16" dur="500" fill="hold"/>
                                        <p:tgtEl>
                                          <p:spTgt spid="21"/>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additive="base">
                                        <p:cTn id="19" dur="500" fill="hold"/>
                                        <p:tgtEl>
                                          <p:spTgt spid="24"/>
                                        </p:tgtEl>
                                        <p:attrNameLst>
                                          <p:attrName>ppt_x</p:attrName>
                                        </p:attrNameLst>
                                      </p:cBhvr>
                                      <p:tavLst>
                                        <p:tav tm="0">
                                          <p:val>
                                            <p:strVal val="#ppt_x"/>
                                          </p:val>
                                        </p:tav>
                                        <p:tav tm="100000">
                                          <p:val>
                                            <p:strVal val="#ppt_x"/>
                                          </p:val>
                                        </p:tav>
                                      </p:tavLst>
                                    </p:anim>
                                    <p:anim calcmode="lin" valueType="num">
                                      <p:cBhvr additive="base">
                                        <p:cTn id="20" dur="500" fill="hold"/>
                                        <p:tgtEl>
                                          <p:spTgt spid="24"/>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42"/>
                                        </p:tgtEl>
                                        <p:attrNameLst>
                                          <p:attrName>style.visibility</p:attrName>
                                        </p:attrNameLst>
                                      </p:cBhvr>
                                      <p:to>
                                        <p:strVal val="visible"/>
                                      </p:to>
                                    </p:set>
                                    <p:anim calcmode="lin" valueType="num">
                                      <p:cBhvr additive="base">
                                        <p:cTn id="23" dur="500" fill="hold"/>
                                        <p:tgtEl>
                                          <p:spTgt spid="42"/>
                                        </p:tgtEl>
                                        <p:attrNameLst>
                                          <p:attrName>ppt_x</p:attrName>
                                        </p:attrNameLst>
                                      </p:cBhvr>
                                      <p:tavLst>
                                        <p:tav tm="0">
                                          <p:val>
                                            <p:strVal val="#ppt_x"/>
                                          </p:val>
                                        </p:tav>
                                        <p:tav tm="100000">
                                          <p:val>
                                            <p:strVal val="#ppt_x"/>
                                          </p:val>
                                        </p:tav>
                                      </p:tavLst>
                                    </p:anim>
                                    <p:anim calcmode="lin" valueType="num">
                                      <p:cBhvr additive="base">
                                        <p:cTn id="24" dur="500" fill="hold"/>
                                        <p:tgtEl>
                                          <p:spTgt spid="42"/>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41"/>
                                        </p:tgtEl>
                                        <p:attrNameLst>
                                          <p:attrName>style.visibility</p:attrName>
                                        </p:attrNameLst>
                                      </p:cBhvr>
                                      <p:to>
                                        <p:strVal val="visible"/>
                                      </p:to>
                                    </p:set>
                                    <p:anim calcmode="lin" valueType="num">
                                      <p:cBhvr additive="base">
                                        <p:cTn id="27" dur="500" fill="hold"/>
                                        <p:tgtEl>
                                          <p:spTgt spid="41"/>
                                        </p:tgtEl>
                                        <p:attrNameLst>
                                          <p:attrName>ppt_x</p:attrName>
                                        </p:attrNameLst>
                                      </p:cBhvr>
                                      <p:tavLst>
                                        <p:tav tm="0">
                                          <p:val>
                                            <p:strVal val="#ppt_x"/>
                                          </p:val>
                                        </p:tav>
                                        <p:tav tm="100000">
                                          <p:val>
                                            <p:strVal val="#ppt_x"/>
                                          </p:val>
                                        </p:tav>
                                      </p:tavLst>
                                    </p:anim>
                                    <p:anim calcmode="lin" valueType="num">
                                      <p:cBhvr additive="base">
                                        <p:cTn id="28" dur="500" fill="hold"/>
                                        <p:tgtEl>
                                          <p:spTgt spid="41"/>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33"/>
                                        </p:tgtEl>
                                        <p:attrNameLst>
                                          <p:attrName>style.visibility</p:attrName>
                                        </p:attrNameLst>
                                      </p:cBhvr>
                                      <p:to>
                                        <p:strVal val="visible"/>
                                      </p:to>
                                    </p:set>
                                    <p:anim calcmode="lin" valueType="num">
                                      <p:cBhvr additive="base">
                                        <p:cTn id="31" dur="500" fill="hold"/>
                                        <p:tgtEl>
                                          <p:spTgt spid="33"/>
                                        </p:tgtEl>
                                        <p:attrNameLst>
                                          <p:attrName>ppt_x</p:attrName>
                                        </p:attrNameLst>
                                      </p:cBhvr>
                                      <p:tavLst>
                                        <p:tav tm="0">
                                          <p:val>
                                            <p:strVal val="#ppt_x"/>
                                          </p:val>
                                        </p:tav>
                                        <p:tav tm="100000">
                                          <p:val>
                                            <p:strVal val="#ppt_x"/>
                                          </p:val>
                                        </p:tav>
                                      </p:tavLst>
                                    </p:anim>
                                    <p:anim calcmode="lin" valueType="num">
                                      <p:cBhvr additive="base">
                                        <p:cTn id="32" dur="500" fill="hold"/>
                                        <p:tgtEl>
                                          <p:spTgt spid="33"/>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23"/>
                                        </p:tgtEl>
                                        <p:attrNameLst>
                                          <p:attrName>style.visibility</p:attrName>
                                        </p:attrNameLst>
                                      </p:cBhvr>
                                      <p:to>
                                        <p:strVal val="visible"/>
                                      </p:to>
                                    </p:set>
                                    <p:anim calcmode="lin" valueType="num">
                                      <p:cBhvr additive="base">
                                        <p:cTn id="35" dur="500" fill="hold"/>
                                        <p:tgtEl>
                                          <p:spTgt spid="23"/>
                                        </p:tgtEl>
                                        <p:attrNameLst>
                                          <p:attrName>ppt_x</p:attrName>
                                        </p:attrNameLst>
                                      </p:cBhvr>
                                      <p:tavLst>
                                        <p:tav tm="0">
                                          <p:val>
                                            <p:strVal val="#ppt_x"/>
                                          </p:val>
                                        </p:tav>
                                        <p:tav tm="100000">
                                          <p:val>
                                            <p:strVal val="#ppt_x"/>
                                          </p:val>
                                        </p:tav>
                                      </p:tavLst>
                                    </p:anim>
                                    <p:anim calcmode="lin" valueType="num">
                                      <p:cBhvr additive="base">
                                        <p:cTn id="36" dur="500" fill="hold"/>
                                        <p:tgtEl>
                                          <p:spTgt spid="23"/>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22"/>
                                        </p:tgtEl>
                                        <p:attrNameLst>
                                          <p:attrName>style.visibility</p:attrName>
                                        </p:attrNameLst>
                                      </p:cBhvr>
                                      <p:to>
                                        <p:strVal val="visible"/>
                                      </p:to>
                                    </p:set>
                                    <p:anim calcmode="lin" valueType="num">
                                      <p:cBhvr additive="base">
                                        <p:cTn id="39" dur="500" fill="hold"/>
                                        <p:tgtEl>
                                          <p:spTgt spid="22"/>
                                        </p:tgtEl>
                                        <p:attrNameLst>
                                          <p:attrName>ppt_x</p:attrName>
                                        </p:attrNameLst>
                                      </p:cBhvr>
                                      <p:tavLst>
                                        <p:tav tm="0">
                                          <p:val>
                                            <p:strVal val="#ppt_x"/>
                                          </p:val>
                                        </p:tav>
                                        <p:tav tm="100000">
                                          <p:val>
                                            <p:strVal val="#ppt_x"/>
                                          </p:val>
                                        </p:tav>
                                      </p:tavLst>
                                    </p:anim>
                                    <p:anim calcmode="lin" valueType="num">
                                      <p:cBhvr additive="base">
                                        <p:cTn id="40"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grpId="0" nodeType="clickEffect">
                                  <p:stCondLst>
                                    <p:cond delay="0"/>
                                  </p:stCondLst>
                                  <p:childTnLst>
                                    <p:set>
                                      <p:cBhvr>
                                        <p:cTn id="44" dur="1" fill="hold">
                                          <p:stCondLst>
                                            <p:cond delay="0"/>
                                          </p:stCondLst>
                                        </p:cTn>
                                        <p:tgtEl>
                                          <p:spTgt spid="46"/>
                                        </p:tgtEl>
                                        <p:attrNameLst>
                                          <p:attrName>style.visibility</p:attrName>
                                        </p:attrNameLst>
                                      </p:cBhvr>
                                      <p:to>
                                        <p:strVal val="visible"/>
                                      </p:to>
                                    </p:set>
                                    <p:animEffect transition="in" filter="fade">
                                      <p:cBhvr>
                                        <p:cTn id="45" dur="1000"/>
                                        <p:tgtEl>
                                          <p:spTgt spid="46"/>
                                        </p:tgtEl>
                                      </p:cBhvr>
                                    </p:animEffect>
                                    <p:anim calcmode="lin" valueType="num">
                                      <p:cBhvr>
                                        <p:cTn id="46" dur="1000" fill="hold"/>
                                        <p:tgtEl>
                                          <p:spTgt spid="46"/>
                                        </p:tgtEl>
                                        <p:attrNameLst>
                                          <p:attrName>ppt_x</p:attrName>
                                        </p:attrNameLst>
                                      </p:cBhvr>
                                      <p:tavLst>
                                        <p:tav tm="0">
                                          <p:val>
                                            <p:strVal val="#ppt_x"/>
                                          </p:val>
                                        </p:tav>
                                        <p:tav tm="100000">
                                          <p:val>
                                            <p:strVal val="#ppt_x"/>
                                          </p:val>
                                        </p:tav>
                                      </p:tavLst>
                                    </p:anim>
                                    <p:anim calcmode="lin" valueType="num">
                                      <p:cBhvr>
                                        <p:cTn id="47" dur="1000" fill="hold"/>
                                        <p:tgtEl>
                                          <p:spTgt spid="46"/>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grpId="0" nodeType="clickEffect">
                                  <p:stCondLst>
                                    <p:cond delay="0"/>
                                  </p:stCondLst>
                                  <p:childTnLst>
                                    <p:set>
                                      <p:cBhvr>
                                        <p:cTn id="51" dur="1" fill="hold">
                                          <p:stCondLst>
                                            <p:cond delay="0"/>
                                          </p:stCondLst>
                                        </p:cTn>
                                        <p:tgtEl>
                                          <p:spTgt spid="49"/>
                                        </p:tgtEl>
                                        <p:attrNameLst>
                                          <p:attrName>style.visibility</p:attrName>
                                        </p:attrNameLst>
                                      </p:cBhvr>
                                      <p:to>
                                        <p:strVal val="visible"/>
                                      </p:to>
                                    </p:set>
                                    <p:animEffect transition="in" filter="fade">
                                      <p:cBhvr>
                                        <p:cTn id="52" dur="1000"/>
                                        <p:tgtEl>
                                          <p:spTgt spid="49"/>
                                        </p:tgtEl>
                                      </p:cBhvr>
                                    </p:animEffect>
                                    <p:anim calcmode="lin" valueType="num">
                                      <p:cBhvr>
                                        <p:cTn id="53" dur="1000" fill="hold"/>
                                        <p:tgtEl>
                                          <p:spTgt spid="49"/>
                                        </p:tgtEl>
                                        <p:attrNameLst>
                                          <p:attrName>ppt_x</p:attrName>
                                        </p:attrNameLst>
                                      </p:cBhvr>
                                      <p:tavLst>
                                        <p:tav tm="0">
                                          <p:val>
                                            <p:strVal val="#ppt_x"/>
                                          </p:val>
                                        </p:tav>
                                        <p:tav tm="100000">
                                          <p:val>
                                            <p:strVal val="#ppt_x"/>
                                          </p:val>
                                        </p:tav>
                                      </p:tavLst>
                                    </p:anim>
                                    <p:anim calcmode="lin" valueType="num">
                                      <p:cBhvr>
                                        <p:cTn id="54" dur="1000" fill="hold"/>
                                        <p:tgtEl>
                                          <p:spTgt spid="49"/>
                                        </p:tgtEl>
                                        <p:attrNameLst>
                                          <p:attrName>ppt_y</p:attrName>
                                        </p:attrNameLst>
                                      </p:cBhvr>
                                      <p:tavLst>
                                        <p:tav tm="0">
                                          <p:val>
                                            <p:strVal val="#ppt_y+.1"/>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31" presetClass="entr" presetSubtype="0" fill="hold" nodeType="clickEffect">
                                  <p:stCondLst>
                                    <p:cond delay="0"/>
                                  </p:stCondLst>
                                  <p:childTnLst>
                                    <p:set>
                                      <p:cBhvr>
                                        <p:cTn id="58" dur="1" fill="hold">
                                          <p:stCondLst>
                                            <p:cond delay="0"/>
                                          </p:stCondLst>
                                        </p:cTn>
                                        <p:tgtEl>
                                          <p:spTgt spid="1048"/>
                                        </p:tgtEl>
                                        <p:attrNameLst>
                                          <p:attrName>style.visibility</p:attrName>
                                        </p:attrNameLst>
                                      </p:cBhvr>
                                      <p:to>
                                        <p:strVal val="visible"/>
                                      </p:to>
                                    </p:set>
                                    <p:anim calcmode="lin" valueType="num">
                                      <p:cBhvr>
                                        <p:cTn id="59" dur="1000" fill="hold"/>
                                        <p:tgtEl>
                                          <p:spTgt spid="1048"/>
                                        </p:tgtEl>
                                        <p:attrNameLst>
                                          <p:attrName>ppt_w</p:attrName>
                                        </p:attrNameLst>
                                      </p:cBhvr>
                                      <p:tavLst>
                                        <p:tav tm="0">
                                          <p:val>
                                            <p:fltVal val="0"/>
                                          </p:val>
                                        </p:tav>
                                        <p:tav tm="100000">
                                          <p:val>
                                            <p:strVal val="#ppt_w"/>
                                          </p:val>
                                        </p:tav>
                                      </p:tavLst>
                                    </p:anim>
                                    <p:anim calcmode="lin" valueType="num">
                                      <p:cBhvr>
                                        <p:cTn id="60" dur="1000" fill="hold"/>
                                        <p:tgtEl>
                                          <p:spTgt spid="1048"/>
                                        </p:tgtEl>
                                        <p:attrNameLst>
                                          <p:attrName>ppt_h</p:attrName>
                                        </p:attrNameLst>
                                      </p:cBhvr>
                                      <p:tavLst>
                                        <p:tav tm="0">
                                          <p:val>
                                            <p:fltVal val="0"/>
                                          </p:val>
                                        </p:tav>
                                        <p:tav tm="100000">
                                          <p:val>
                                            <p:strVal val="#ppt_h"/>
                                          </p:val>
                                        </p:tav>
                                      </p:tavLst>
                                    </p:anim>
                                    <p:anim calcmode="lin" valueType="num">
                                      <p:cBhvr>
                                        <p:cTn id="61" dur="1000" fill="hold"/>
                                        <p:tgtEl>
                                          <p:spTgt spid="1048"/>
                                        </p:tgtEl>
                                        <p:attrNameLst>
                                          <p:attrName>style.rotation</p:attrName>
                                        </p:attrNameLst>
                                      </p:cBhvr>
                                      <p:tavLst>
                                        <p:tav tm="0">
                                          <p:val>
                                            <p:fltVal val="90"/>
                                          </p:val>
                                        </p:tav>
                                        <p:tav tm="100000">
                                          <p:val>
                                            <p:fltVal val="0"/>
                                          </p:val>
                                        </p:tav>
                                      </p:tavLst>
                                    </p:anim>
                                    <p:animEffect transition="in" filter="fade">
                                      <p:cBhvr>
                                        <p:cTn id="62" dur="1000"/>
                                        <p:tgtEl>
                                          <p:spTgt spid="10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3" grpId="0" animBg="1"/>
      <p:bldP spid="24" grpId="0" animBg="1"/>
      <p:bldP spid="25" grpId="0" animBg="1"/>
      <p:bldP spid="33" grpId="0" animBg="1"/>
      <p:bldP spid="41" grpId="0" animBg="1"/>
      <p:bldP spid="42" grpId="0" animBg="1"/>
      <p:bldP spid="46" grpId="0" animBg="1"/>
      <p:bldP spid="4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164C73F-EA3F-E392-3EC7-87EB2D677F28}"/>
              </a:ext>
            </a:extLst>
          </p:cNvPr>
          <p:cNvSpPr>
            <a:spLocks noGrp="1"/>
          </p:cNvSpPr>
          <p:nvPr>
            <p:ph type="title"/>
          </p:nvPr>
        </p:nvSpPr>
        <p:spPr/>
        <p:txBody>
          <a:bodyPr/>
          <a:lstStyle/>
          <a:p>
            <a:r>
              <a:rPr lang="en-US" altLang="zh-TW" dirty="0"/>
              <a:t>AR Smart Glasses (</a:t>
            </a:r>
            <a:r>
              <a:rPr lang="zh-TW" altLang="en-US" dirty="0"/>
              <a:t>元宇宙</a:t>
            </a:r>
            <a:r>
              <a:rPr lang="en-US" altLang="zh-TW" dirty="0"/>
              <a:t>)</a:t>
            </a:r>
            <a:endParaRPr lang="zh-TW" altLang="en-US" dirty="0"/>
          </a:p>
        </p:txBody>
      </p:sp>
      <p:pic>
        <p:nvPicPr>
          <p:cNvPr id="1026" name="Picture 2" descr="Exploring advances in waveguide-based augmented reality displays">
            <a:extLst>
              <a:ext uri="{FF2B5EF4-FFF2-40B4-BE49-F238E27FC236}">
                <a16:creationId xmlns:a16="http://schemas.microsoft.com/office/drawing/2014/main" xmlns="" id="{8CD8F2D2-988D-6FD7-348D-5C0D58A1549A}"/>
              </a:ext>
            </a:extLst>
          </p:cNvP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510564" y="1991187"/>
            <a:ext cx="4345479" cy="4178159"/>
          </a:xfrm>
          <a:prstGeom prst="rect">
            <a:avLst/>
          </a:prstGeom>
          <a:noFill/>
          <a:extLst>
            <a:ext uri="{909E8E84-426E-40DD-AFC4-6F175D3DCCD1}">
              <a14:hiddenFill xmlns:a14="http://schemas.microsoft.com/office/drawing/2010/main" xmlns="">
                <a:solidFill>
                  <a:srgbClr val="FFFFFF"/>
                </a:solidFill>
              </a14:hiddenFill>
            </a:ext>
          </a:extLst>
        </p:spPr>
      </p:pic>
      <p:sp>
        <p:nvSpPr>
          <p:cNvPr id="4" name="TextBox 3">
            <a:extLst>
              <a:ext uri="{FF2B5EF4-FFF2-40B4-BE49-F238E27FC236}">
                <a16:creationId xmlns:a16="http://schemas.microsoft.com/office/drawing/2014/main" xmlns="" id="{F28881B3-12AE-3D26-C972-3DC53D4E268C}"/>
              </a:ext>
            </a:extLst>
          </p:cNvPr>
          <p:cNvSpPr txBox="1"/>
          <p:nvPr/>
        </p:nvSpPr>
        <p:spPr>
          <a:xfrm>
            <a:off x="5503039" y="1808083"/>
            <a:ext cx="6095206" cy="369284"/>
          </a:xfrm>
          <a:prstGeom prst="rect">
            <a:avLst/>
          </a:prstGeom>
          <a:noFill/>
        </p:spPr>
        <p:txBody>
          <a:bodyPr wrap="square">
            <a:spAutoFit/>
          </a:bodyPr>
          <a:lstStyle/>
          <a:p>
            <a:pPr defTabSz="914309"/>
            <a:r>
              <a:rPr lang="zh-TW" altLang="en-US" sz="1800" dirty="0">
                <a:solidFill>
                  <a:srgbClr val="222222"/>
                </a:solidFill>
                <a:latin typeface="Arial" panose="020B0604020202020204" pitchFamily="34" charset="0"/>
                <a:ea typeface="新細明體" panose="02020500000000000000" pitchFamily="18" charset="-120"/>
              </a:rPr>
              <a:t>真實的世界場景</a:t>
            </a:r>
            <a:endParaRPr lang="zh-TW" altLang="en-US" sz="1800" dirty="0">
              <a:solidFill>
                <a:prstClr val="black"/>
              </a:solidFill>
              <a:latin typeface="Aptos" panose="02110004020202020204"/>
              <a:ea typeface="新細明體" panose="02020500000000000000" pitchFamily="18" charset="-120"/>
            </a:endParaRPr>
          </a:p>
        </p:txBody>
      </p:sp>
      <p:sp>
        <p:nvSpPr>
          <p:cNvPr id="6" name="TextBox 5">
            <a:extLst>
              <a:ext uri="{FF2B5EF4-FFF2-40B4-BE49-F238E27FC236}">
                <a16:creationId xmlns:a16="http://schemas.microsoft.com/office/drawing/2014/main" xmlns="" id="{AEB6C0B6-3958-3614-0BE7-30A1AA6408F2}"/>
              </a:ext>
            </a:extLst>
          </p:cNvPr>
          <p:cNvSpPr txBox="1"/>
          <p:nvPr/>
        </p:nvSpPr>
        <p:spPr>
          <a:xfrm>
            <a:off x="7856043" y="3245152"/>
            <a:ext cx="6095206" cy="369284"/>
          </a:xfrm>
          <a:prstGeom prst="rect">
            <a:avLst/>
          </a:prstGeom>
          <a:noFill/>
        </p:spPr>
        <p:txBody>
          <a:bodyPr wrap="square">
            <a:spAutoFit/>
          </a:bodyPr>
          <a:lstStyle/>
          <a:p>
            <a:pPr defTabSz="914309"/>
            <a:r>
              <a:rPr lang="zh-TW" altLang="en-US" sz="1800" dirty="0">
                <a:solidFill>
                  <a:srgbClr val="222222"/>
                </a:solidFill>
                <a:latin typeface="Arial" panose="020B0604020202020204" pitchFamily="34" charset="0"/>
                <a:ea typeface="新細明體" panose="02020500000000000000" pitchFamily="18" charset="-120"/>
              </a:rPr>
              <a:t>虛像加入真實的場景</a:t>
            </a:r>
            <a:endParaRPr lang="zh-TW" altLang="en-US" sz="1800" dirty="0">
              <a:solidFill>
                <a:prstClr val="black"/>
              </a:solidFill>
              <a:latin typeface="Aptos" panose="02110004020202020204"/>
              <a:ea typeface="新細明體" panose="02020500000000000000" pitchFamily="18" charset="-120"/>
            </a:endParaRPr>
          </a:p>
        </p:txBody>
      </p:sp>
      <p:cxnSp>
        <p:nvCxnSpPr>
          <p:cNvPr id="8" name="Straight Arrow Connector 7">
            <a:extLst>
              <a:ext uri="{FF2B5EF4-FFF2-40B4-BE49-F238E27FC236}">
                <a16:creationId xmlns:a16="http://schemas.microsoft.com/office/drawing/2014/main" xmlns="" id="{6EC648A9-BB06-D030-0DD5-CD05E7001654}"/>
              </a:ext>
            </a:extLst>
          </p:cNvPr>
          <p:cNvCxnSpPr/>
          <p:nvPr/>
        </p:nvCxnSpPr>
        <p:spPr>
          <a:xfrm flipH="1">
            <a:off x="6678604" y="3429794"/>
            <a:ext cx="1062308"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0" name="TextBox 9">
            <a:extLst>
              <a:ext uri="{FF2B5EF4-FFF2-40B4-BE49-F238E27FC236}">
                <a16:creationId xmlns:a16="http://schemas.microsoft.com/office/drawing/2014/main" xmlns="" id="{BDD5B7DF-968A-BA29-8023-69CA9F7236C8}"/>
              </a:ext>
            </a:extLst>
          </p:cNvPr>
          <p:cNvSpPr txBox="1"/>
          <p:nvPr/>
        </p:nvSpPr>
        <p:spPr>
          <a:xfrm>
            <a:off x="3615053" y="5791596"/>
            <a:ext cx="6974656" cy="369284"/>
          </a:xfrm>
          <a:prstGeom prst="rect">
            <a:avLst/>
          </a:prstGeom>
          <a:noFill/>
        </p:spPr>
        <p:txBody>
          <a:bodyPr wrap="square">
            <a:spAutoFit/>
          </a:bodyPr>
          <a:lstStyle/>
          <a:p>
            <a:pPr defTabSz="914309"/>
            <a:r>
              <a:rPr lang="zh-TW" altLang="en-US" sz="1800" dirty="0">
                <a:solidFill>
                  <a:srgbClr val="222222"/>
                </a:solidFill>
                <a:latin typeface="Arial" panose="020B0604020202020204" pitchFamily="34" charset="0"/>
                <a:ea typeface="新細明體" panose="02020500000000000000" pitchFamily="18" charset="-120"/>
              </a:rPr>
              <a:t>光機</a:t>
            </a:r>
            <a:endParaRPr lang="zh-TW" altLang="en-US" sz="1800" dirty="0">
              <a:solidFill>
                <a:prstClr val="black"/>
              </a:solidFill>
              <a:latin typeface="Aptos" panose="02110004020202020204"/>
              <a:ea typeface="新細明體" panose="02020500000000000000" pitchFamily="18" charset="-120"/>
            </a:endParaRPr>
          </a:p>
        </p:txBody>
      </p:sp>
      <p:sp>
        <p:nvSpPr>
          <p:cNvPr id="12" name="TextBox 11">
            <a:extLst>
              <a:ext uri="{FF2B5EF4-FFF2-40B4-BE49-F238E27FC236}">
                <a16:creationId xmlns:a16="http://schemas.microsoft.com/office/drawing/2014/main" xmlns="" id="{2725AD80-C3AD-BA3B-AB62-9ABDD19E5E84}"/>
              </a:ext>
            </a:extLst>
          </p:cNvPr>
          <p:cNvSpPr txBox="1"/>
          <p:nvPr/>
        </p:nvSpPr>
        <p:spPr>
          <a:xfrm>
            <a:off x="5951534" y="6019515"/>
            <a:ext cx="6974656" cy="369284"/>
          </a:xfrm>
          <a:prstGeom prst="rect">
            <a:avLst/>
          </a:prstGeom>
          <a:noFill/>
        </p:spPr>
        <p:txBody>
          <a:bodyPr wrap="square">
            <a:spAutoFit/>
          </a:bodyPr>
          <a:lstStyle/>
          <a:p>
            <a:pPr defTabSz="914309"/>
            <a:r>
              <a:rPr lang="zh-TW" altLang="en-US" sz="1800" dirty="0">
                <a:solidFill>
                  <a:srgbClr val="222222"/>
                </a:solidFill>
                <a:latin typeface="Arial" panose="020B0604020202020204" pitchFamily="34" charset="0"/>
                <a:ea typeface="新細明體" panose="02020500000000000000" pitchFamily="18" charset="-120"/>
              </a:rPr>
              <a:t>人眼</a:t>
            </a:r>
            <a:endParaRPr lang="zh-TW" altLang="en-US" sz="1800" dirty="0">
              <a:solidFill>
                <a:prstClr val="black"/>
              </a:solidFill>
              <a:latin typeface="Aptos" panose="02110004020202020204"/>
              <a:ea typeface="新細明體" panose="02020500000000000000" pitchFamily="18" charset="-120"/>
            </a:endParaRPr>
          </a:p>
        </p:txBody>
      </p:sp>
      <p:sp>
        <p:nvSpPr>
          <p:cNvPr id="14" name="TextBox 13">
            <a:extLst>
              <a:ext uri="{FF2B5EF4-FFF2-40B4-BE49-F238E27FC236}">
                <a16:creationId xmlns:a16="http://schemas.microsoft.com/office/drawing/2014/main" xmlns="" id="{CF5A621D-0BCF-1263-F084-97BAC4D47D61}"/>
              </a:ext>
            </a:extLst>
          </p:cNvPr>
          <p:cNvSpPr txBox="1"/>
          <p:nvPr/>
        </p:nvSpPr>
        <p:spPr>
          <a:xfrm>
            <a:off x="8599063" y="4365335"/>
            <a:ext cx="6974656" cy="369284"/>
          </a:xfrm>
          <a:prstGeom prst="rect">
            <a:avLst/>
          </a:prstGeom>
          <a:noFill/>
        </p:spPr>
        <p:txBody>
          <a:bodyPr wrap="square">
            <a:spAutoFit/>
          </a:bodyPr>
          <a:lstStyle/>
          <a:p>
            <a:pPr defTabSz="914309"/>
            <a:r>
              <a:rPr lang="zh-TW" altLang="en-US" sz="1800" dirty="0">
                <a:solidFill>
                  <a:prstClr val="black"/>
                </a:solidFill>
                <a:latin typeface="Aptos" panose="02110004020202020204"/>
                <a:ea typeface="新細明體" panose="02020500000000000000" pitchFamily="18" charset="-120"/>
              </a:rPr>
              <a:t>衍射</a:t>
            </a:r>
            <a:r>
              <a:rPr lang="zh-TW" altLang="en-US" sz="1800" dirty="0">
                <a:solidFill>
                  <a:srgbClr val="222222"/>
                </a:solidFill>
                <a:latin typeface="Arial" panose="020B0604020202020204" pitchFamily="34" charset="0"/>
                <a:ea typeface="新細明體" panose="02020500000000000000" pitchFamily="18" charset="-120"/>
              </a:rPr>
              <a:t>光學波導</a:t>
            </a:r>
            <a:endParaRPr lang="zh-TW" altLang="en-US" sz="1800" dirty="0">
              <a:solidFill>
                <a:prstClr val="black"/>
              </a:solidFill>
              <a:latin typeface="Aptos" panose="02110004020202020204"/>
              <a:ea typeface="新細明體" panose="02020500000000000000" pitchFamily="18" charset="-120"/>
            </a:endParaRPr>
          </a:p>
        </p:txBody>
      </p:sp>
      <p:cxnSp>
        <p:nvCxnSpPr>
          <p:cNvPr id="16" name="Straight Arrow Connector 15">
            <a:extLst>
              <a:ext uri="{FF2B5EF4-FFF2-40B4-BE49-F238E27FC236}">
                <a16:creationId xmlns:a16="http://schemas.microsoft.com/office/drawing/2014/main" xmlns="" id="{7DFC008C-B6EC-57A1-57BE-C2E0E715CA48}"/>
              </a:ext>
            </a:extLst>
          </p:cNvPr>
          <p:cNvCxnSpPr>
            <a:cxnSpLocks/>
          </p:cNvCxnSpPr>
          <p:nvPr/>
        </p:nvCxnSpPr>
        <p:spPr>
          <a:xfrm flipH="1" flipV="1">
            <a:off x="7740911" y="4549977"/>
            <a:ext cx="809731" cy="41277"/>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xmlns="" val="288588816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E7D3A22-9ACF-06EB-5831-FCA2ECDE22DC}"/>
              </a:ext>
            </a:extLst>
          </p:cNvPr>
          <p:cNvSpPr>
            <a:spLocks noGrp="1"/>
          </p:cNvSpPr>
          <p:nvPr>
            <p:ph type="title"/>
          </p:nvPr>
        </p:nvSpPr>
        <p:spPr>
          <a:xfrm>
            <a:off x="478582" y="3579"/>
            <a:ext cx="10971372" cy="1143265"/>
          </a:xfrm>
        </p:spPr>
        <p:txBody>
          <a:bodyPr/>
          <a:lstStyle/>
          <a:p>
            <a:r>
              <a:rPr lang="en-US" altLang="zh-TW" dirty="0"/>
              <a:t>Waveguide</a:t>
            </a:r>
            <a:endParaRPr lang="zh-TW" altLang="en-US" dirty="0"/>
          </a:p>
        </p:txBody>
      </p:sp>
      <p:sp>
        <p:nvSpPr>
          <p:cNvPr id="3" name="Slide Number Placeholder 2">
            <a:extLst>
              <a:ext uri="{FF2B5EF4-FFF2-40B4-BE49-F238E27FC236}">
                <a16:creationId xmlns:a16="http://schemas.microsoft.com/office/drawing/2014/main" xmlns="" id="{F8F9F981-DE74-4A3E-EA40-578CF5F4A9FF}"/>
              </a:ext>
            </a:extLst>
          </p:cNvPr>
          <p:cNvSpPr>
            <a:spLocks noGrp="1"/>
          </p:cNvSpPr>
          <p:nvPr>
            <p:ph type="sldNum" sz="quarter" idx="12"/>
          </p:nvPr>
        </p:nvSpPr>
        <p:spPr/>
        <p:txBody>
          <a:bodyPr/>
          <a:lstStyle/>
          <a:p>
            <a:fld id="{73DA0BB7-265A-403C-9275-D587AB510EDC}" type="slidenum">
              <a:rPr lang="zh-TW" altLang="en-US" smtClean="0"/>
              <a:pPr/>
              <a:t>21</a:t>
            </a:fld>
            <a:endParaRPr lang="zh-TW" altLang="en-US"/>
          </a:p>
        </p:txBody>
      </p:sp>
      <p:pic>
        <p:nvPicPr>
          <p:cNvPr id="1026" name="Picture 2" descr="Meta Orion AR Glasses (Pt. 1 Waveguides) – KGOnTech">
            <a:extLst>
              <a:ext uri="{FF2B5EF4-FFF2-40B4-BE49-F238E27FC236}">
                <a16:creationId xmlns:a16="http://schemas.microsoft.com/office/drawing/2014/main" xmlns="" id="{C35E7423-091C-F9CC-A578-703B1A6A6F33}"/>
              </a:ext>
            </a:extLst>
          </p:cNvP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053313" y="1303541"/>
            <a:ext cx="6083786" cy="5168707"/>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82337044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40BC489-0690-8827-4BFB-985819851133}"/>
              </a:ext>
            </a:extLst>
          </p:cNvPr>
          <p:cNvSpPr>
            <a:spLocks noGrp="1"/>
          </p:cNvSpPr>
          <p:nvPr>
            <p:ph type="title"/>
          </p:nvPr>
        </p:nvSpPr>
        <p:spPr>
          <a:xfrm>
            <a:off x="406574" y="-67452"/>
            <a:ext cx="10971372" cy="1143265"/>
          </a:xfrm>
        </p:spPr>
        <p:txBody>
          <a:bodyPr/>
          <a:lstStyle/>
          <a:p>
            <a:r>
              <a:rPr lang="en-US" altLang="zh-TW" dirty="0"/>
              <a:t>Light Engine</a:t>
            </a:r>
            <a:endParaRPr lang="zh-TW" altLang="en-US" dirty="0"/>
          </a:p>
        </p:txBody>
      </p:sp>
      <p:sp>
        <p:nvSpPr>
          <p:cNvPr id="3" name="Slide Number Placeholder 2">
            <a:extLst>
              <a:ext uri="{FF2B5EF4-FFF2-40B4-BE49-F238E27FC236}">
                <a16:creationId xmlns:a16="http://schemas.microsoft.com/office/drawing/2014/main" xmlns="" id="{34F012E6-B63F-ED5B-1707-2CDF0CBD0B36}"/>
              </a:ext>
            </a:extLst>
          </p:cNvPr>
          <p:cNvSpPr>
            <a:spLocks noGrp="1"/>
          </p:cNvSpPr>
          <p:nvPr>
            <p:ph type="sldNum" sz="quarter" idx="12"/>
          </p:nvPr>
        </p:nvSpPr>
        <p:spPr/>
        <p:txBody>
          <a:bodyPr/>
          <a:lstStyle/>
          <a:p>
            <a:fld id="{73DA0BB7-265A-403C-9275-D587AB510EDC}" type="slidenum">
              <a:rPr lang="zh-TW" altLang="en-US" smtClean="0"/>
              <a:pPr/>
              <a:t>22</a:t>
            </a:fld>
            <a:endParaRPr lang="zh-TW" altLang="en-US"/>
          </a:p>
        </p:txBody>
      </p:sp>
      <p:pic>
        <p:nvPicPr>
          <p:cNvPr id="5" name="Picture 4">
            <a:extLst>
              <a:ext uri="{FF2B5EF4-FFF2-40B4-BE49-F238E27FC236}">
                <a16:creationId xmlns:a16="http://schemas.microsoft.com/office/drawing/2014/main" xmlns="" id="{B815166E-5005-EAA1-DAE9-F5B2EE9C3F8A}"/>
              </a:ext>
            </a:extLst>
          </p:cNvPr>
          <p:cNvPicPr>
            <a:picLocks noChangeAspect="1"/>
          </p:cNvPicPr>
          <p:nvPr/>
        </p:nvPicPr>
        <p:blipFill>
          <a:blip r:embed="rId2" cstate="print"/>
          <a:stretch>
            <a:fillRect/>
          </a:stretch>
        </p:blipFill>
        <p:spPr>
          <a:xfrm>
            <a:off x="9516968" y="3640088"/>
            <a:ext cx="1080120" cy="832483"/>
          </a:xfrm>
          <a:prstGeom prst="rect">
            <a:avLst/>
          </a:prstGeom>
        </p:spPr>
      </p:pic>
      <p:pic>
        <p:nvPicPr>
          <p:cNvPr id="7" name="Picture 6">
            <a:extLst>
              <a:ext uri="{FF2B5EF4-FFF2-40B4-BE49-F238E27FC236}">
                <a16:creationId xmlns:a16="http://schemas.microsoft.com/office/drawing/2014/main" xmlns="" id="{908047B1-2296-CA96-3B0D-66C7EC054694}"/>
              </a:ext>
            </a:extLst>
          </p:cNvPr>
          <p:cNvPicPr>
            <a:picLocks noChangeAspect="1"/>
          </p:cNvPicPr>
          <p:nvPr/>
        </p:nvPicPr>
        <p:blipFill>
          <a:blip r:embed="rId3" cstate="print"/>
          <a:stretch>
            <a:fillRect/>
          </a:stretch>
        </p:blipFill>
        <p:spPr>
          <a:xfrm>
            <a:off x="7139322" y="1285446"/>
            <a:ext cx="2800116" cy="3187125"/>
          </a:xfrm>
          <a:prstGeom prst="rect">
            <a:avLst/>
          </a:prstGeom>
        </p:spPr>
      </p:pic>
      <p:pic>
        <p:nvPicPr>
          <p:cNvPr id="10" name="Picture 9">
            <a:extLst>
              <a:ext uri="{FF2B5EF4-FFF2-40B4-BE49-F238E27FC236}">
                <a16:creationId xmlns:a16="http://schemas.microsoft.com/office/drawing/2014/main" xmlns="" id="{D31945CB-511B-3255-4D5A-14F19D8DA3C8}"/>
              </a:ext>
            </a:extLst>
          </p:cNvPr>
          <p:cNvPicPr>
            <a:picLocks noChangeAspect="1"/>
          </p:cNvPicPr>
          <p:nvPr/>
        </p:nvPicPr>
        <p:blipFill>
          <a:blip r:embed="rId4" cstate="print"/>
          <a:stretch>
            <a:fillRect/>
          </a:stretch>
        </p:blipFill>
        <p:spPr>
          <a:xfrm>
            <a:off x="5051091" y="3032484"/>
            <a:ext cx="2377646" cy="3482642"/>
          </a:xfrm>
          <a:prstGeom prst="rect">
            <a:avLst/>
          </a:prstGeom>
        </p:spPr>
      </p:pic>
      <p:sp>
        <p:nvSpPr>
          <p:cNvPr id="11" name="TextBox 10">
            <a:extLst>
              <a:ext uri="{FF2B5EF4-FFF2-40B4-BE49-F238E27FC236}">
                <a16:creationId xmlns:a16="http://schemas.microsoft.com/office/drawing/2014/main" xmlns="" id="{A79B3344-D1A3-4D91-4B93-25412FEE2191}"/>
              </a:ext>
            </a:extLst>
          </p:cNvPr>
          <p:cNvSpPr txBox="1"/>
          <p:nvPr/>
        </p:nvSpPr>
        <p:spPr>
          <a:xfrm>
            <a:off x="9937180" y="4566056"/>
            <a:ext cx="813043" cy="415498"/>
          </a:xfrm>
          <a:prstGeom prst="rect">
            <a:avLst/>
          </a:prstGeom>
          <a:noFill/>
        </p:spPr>
        <p:txBody>
          <a:bodyPr wrap="none" rtlCol="0">
            <a:spAutoFit/>
          </a:bodyPr>
          <a:lstStyle/>
          <a:p>
            <a:r>
              <a:rPr lang="en-US" altLang="zh-TW" dirty="0"/>
              <a:t>1.1 cc</a:t>
            </a:r>
            <a:endParaRPr lang="zh-TW" altLang="en-US" dirty="0"/>
          </a:p>
        </p:txBody>
      </p:sp>
      <p:cxnSp>
        <p:nvCxnSpPr>
          <p:cNvPr id="13" name="Straight Arrow Connector 12">
            <a:extLst>
              <a:ext uri="{FF2B5EF4-FFF2-40B4-BE49-F238E27FC236}">
                <a16:creationId xmlns:a16="http://schemas.microsoft.com/office/drawing/2014/main" xmlns="" id="{7DD02BA1-D488-8D8B-6C55-743BAAD9E016}"/>
              </a:ext>
            </a:extLst>
          </p:cNvPr>
          <p:cNvCxnSpPr/>
          <p:nvPr/>
        </p:nvCxnSpPr>
        <p:spPr>
          <a:xfrm flipH="1" flipV="1">
            <a:off x="9937180" y="3196036"/>
            <a:ext cx="478506" cy="39731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2" name="文本框 21">
            <a:extLst>
              <a:ext uri="{FF2B5EF4-FFF2-40B4-BE49-F238E27FC236}">
                <a16:creationId xmlns:a16="http://schemas.microsoft.com/office/drawing/2014/main" xmlns="" id="{EACC0C6F-D480-6B4F-573E-E485AA3E1C20}"/>
              </a:ext>
            </a:extLst>
          </p:cNvPr>
          <p:cNvSpPr txBox="1"/>
          <p:nvPr/>
        </p:nvSpPr>
        <p:spPr>
          <a:xfrm>
            <a:off x="184013" y="1215469"/>
            <a:ext cx="5557694" cy="2949910"/>
          </a:xfrm>
          <a:prstGeom prst="rect">
            <a:avLst/>
          </a:prstGeom>
          <a:noFill/>
        </p:spPr>
        <p:txBody>
          <a:bodyPr wrap="square" rtlCol="0">
            <a:spAutoFit/>
          </a:bodyPr>
          <a:lstStyle/>
          <a:p>
            <a:pPr marL="285721" indent="-285721">
              <a:lnSpc>
                <a:spcPct val="150000"/>
              </a:lnSpc>
              <a:buFont typeface="Arial" panose="020B0604020202020204" pitchFamily="34" charset="0"/>
              <a:buChar char="•"/>
            </a:pPr>
            <a:r>
              <a:rPr lang="en-US" altLang="zh-TW" sz="1800" b="1" kern="100" dirty="0">
                <a:solidFill>
                  <a:srgbClr val="000000"/>
                </a:solidFill>
                <a:latin typeface="微軟正黑體" panose="020B0604030504040204" pitchFamily="34" charset="-120"/>
                <a:ea typeface="微軟正黑體" panose="020B0604030504040204" pitchFamily="34" charset="-120"/>
              </a:rPr>
              <a:t>The light engine only 1 cc contain over 25 components</a:t>
            </a:r>
            <a:endParaRPr lang="en-US" altLang="zh-TW" sz="1800" kern="100" dirty="0">
              <a:solidFill>
                <a:srgbClr val="000000"/>
              </a:solidFill>
              <a:latin typeface="微軟正黑體" panose="020B0604030504040204" pitchFamily="34" charset="-120"/>
              <a:ea typeface="微軟正黑體" panose="020B0604030504040204" pitchFamily="34" charset="-120"/>
            </a:endParaRPr>
          </a:p>
          <a:p>
            <a:pPr marL="285721" indent="-285721">
              <a:lnSpc>
                <a:spcPct val="150000"/>
              </a:lnSpc>
              <a:buFont typeface="Arial" panose="020B0604020202020204" pitchFamily="34" charset="0"/>
              <a:buChar char="•"/>
            </a:pPr>
            <a:r>
              <a:rPr lang="en-US" altLang="zh-TW" sz="1800" b="1" kern="100" dirty="0">
                <a:solidFill>
                  <a:srgbClr val="000000"/>
                </a:solidFill>
                <a:latin typeface="微軟正黑體" panose="020B0604030504040204" pitchFamily="34" charset="-120"/>
                <a:ea typeface="微軟正黑體" panose="020B0604030504040204" pitchFamily="34" charset="-120"/>
              </a:rPr>
              <a:t>&gt; +/- 10um optical precision is needed</a:t>
            </a:r>
          </a:p>
          <a:p>
            <a:pPr marL="285721" indent="-285721">
              <a:lnSpc>
                <a:spcPct val="150000"/>
              </a:lnSpc>
              <a:buFont typeface="Arial" panose="020B0604020202020204" pitchFamily="34" charset="0"/>
              <a:buChar char="•"/>
            </a:pPr>
            <a:r>
              <a:rPr lang="en-US" altLang="zh-TW" sz="1800" b="1" kern="100" dirty="0">
                <a:solidFill>
                  <a:srgbClr val="000000"/>
                </a:solidFill>
                <a:latin typeface="微軟正黑體" panose="020B0604030504040204" pitchFamily="34" charset="-120"/>
                <a:ea typeface="微軟正黑體" panose="020B0604030504040204" pitchFamily="34" charset="-120"/>
              </a:rPr>
              <a:t>Customized high precision assembly is needed</a:t>
            </a:r>
          </a:p>
          <a:p>
            <a:pPr marL="285721" indent="-285721">
              <a:lnSpc>
                <a:spcPct val="150000"/>
              </a:lnSpc>
              <a:buFont typeface="Arial" panose="020B0604020202020204" pitchFamily="34" charset="0"/>
              <a:buChar char="•"/>
            </a:pPr>
            <a:r>
              <a:rPr lang="en-US" altLang="zh-TW" sz="1800" b="1" kern="100" dirty="0">
                <a:solidFill>
                  <a:srgbClr val="000000"/>
                </a:solidFill>
                <a:latin typeface="微軟正黑體" panose="020B0604030504040204" pitchFamily="34" charset="-120"/>
                <a:ea typeface="微軟正黑體" panose="020B0604030504040204" pitchFamily="34" charset="-120"/>
              </a:rPr>
              <a:t>High thermal conduction design to meet optical specifications</a:t>
            </a:r>
          </a:p>
        </p:txBody>
      </p:sp>
    </p:spTree>
    <p:extLst>
      <p:ext uri="{BB962C8B-B14F-4D97-AF65-F5344CB8AC3E}">
        <p14:creationId xmlns:p14="http://schemas.microsoft.com/office/powerpoint/2010/main" xmlns="" val="93765750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FBD46B43-77C2-0903-D70C-23EC6491E010}"/>
              </a:ext>
            </a:extLst>
          </p:cNvPr>
          <p:cNvSpPr txBox="1"/>
          <p:nvPr/>
        </p:nvSpPr>
        <p:spPr>
          <a:xfrm>
            <a:off x="190550" y="1131128"/>
            <a:ext cx="8044298" cy="584775"/>
          </a:xfrm>
          <a:prstGeom prst="rect">
            <a:avLst/>
          </a:prstGeom>
          <a:noFill/>
        </p:spPr>
        <p:txBody>
          <a:bodyPr wrap="square" rtlCol="0">
            <a:spAutoFit/>
          </a:bodyPr>
          <a:lstStyle/>
          <a:p>
            <a:pPr defTabSz="914309">
              <a:defRPr/>
            </a:pPr>
            <a:r>
              <a:rPr lang="en-US" sz="3200" dirty="0">
                <a:solidFill>
                  <a:prstClr val="black"/>
                </a:solidFill>
                <a:latin typeface="+mj-ea"/>
                <a:ea typeface="+mj-ea"/>
              </a:rPr>
              <a:t>Metaverse AR smart glasses is coming</a:t>
            </a:r>
          </a:p>
        </p:txBody>
      </p:sp>
      <p:sp>
        <p:nvSpPr>
          <p:cNvPr id="4" name="TextBox 3">
            <a:extLst>
              <a:ext uri="{FF2B5EF4-FFF2-40B4-BE49-F238E27FC236}">
                <a16:creationId xmlns:a16="http://schemas.microsoft.com/office/drawing/2014/main" xmlns="" id="{FA9DA423-F8E4-9BFE-03A3-A2AC263FA733}"/>
              </a:ext>
            </a:extLst>
          </p:cNvPr>
          <p:cNvSpPr txBox="1"/>
          <p:nvPr/>
        </p:nvSpPr>
        <p:spPr>
          <a:xfrm>
            <a:off x="419668" y="1240"/>
            <a:ext cx="2459328" cy="707886"/>
          </a:xfrm>
          <a:prstGeom prst="rect">
            <a:avLst/>
          </a:prstGeom>
          <a:noFill/>
        </p:spPr>
        <p:txBody>
          <a:bodyPr wrap="none" rtlCol="0">
            <a:spAutoFit/>
          </a:bodyPr>
          <a:lstStyle/>
          <a:p>
            <a:pPr defTabSz="914309">
              <a:defRPr/>
            </a:pPr>
            <a:r>
              <a:rPr lang="en-US" sz="4000" dirty="0">
                <a:solidFill>
                  <a:prstClr val="black"/>
                </a:solidFill>
              </a:rPr>
              <a:t>Conclusion</a:t>
            </a:r>
          </a:p>
        </p:txBody>
      </p:sp>
      <p:sp>
        <p:nvSpPr>
          <p:cNvPr id="5" name="TextBox 4">
            <a:extLst>
              <a:ext uri="{FF2B5EF4-FFF2-40B4-BE49-F238E27FC236}">
                <a16:creationId xmlns:a16="http://schemas.microsoft.com/office/drawing/2014/main" xmlns="" id="{D7DF072C-328A-120E-1642-88D109503186}"/>
              </a:ext>
            </a:extLst>
          </p:cNvPr>
          <p:cNvSpPr txBox="1"/>
          <p:nvPr/>
        </p:nvSpPr>
        <p:spPr>
          <a:xfrm>
            <a:off x="395075" y="2137905"/>
            <a:ext cx="10120206" cy="3970318"/>
          </a:xfrm>
          <a:prstGeom prst="rect">
            <a:avLst/>
          </a:prstGeom>
          <a:noFill/>
        </p:spPr>
        <p:txBody>
          <a:bodyPr wrap="none" rtlCol="0">
            <a:spAutoFit/>
          </a:bodyPr>
          <a:lstStyle/>
          <a:p>
            <a:pPr marL="285721" indent="-285721" defTabSz="914309">
              <a:buFont typeface="Arial" panose="020B0604020202020204" pitchFamily="34" charset="0"/>
              <a:buChar char="•"/>
              <a:defRPr/>
            </a:pPr>
            <a:r>
              <a:rPr lang="en-US" altLang="zh-TW" sz="2800" dirty="0">
                <a:solidFill>
                  <a:prstClr val="black"/>
                </a:solidFill>
              </a:rPr>
              <a:t>High technical challenge mainly in Optics</a:t>
            </a:r>
            <a:endParaRPr lang="en-US" sz="2800" dirty="0">
              <a:solidFill>
                <a:prstClr val="black"/>
              </a:solidFill>
            </a:endParaRPr>
          </a:p>
          <a:p>
            <a:pPr marL="285721" indent="-285721" defTabSz="914309">
              <a:buFont typeface="Arial" panose="020B0604020202020204" pitchFamily="34" charset="0"/>
              <a:buChar char="•"/>
              <a:defRPr/>
            </a:pPr>
            <a:r>
              <a:rPr lang="en-US" sz="2800" dirty="0">
                <a:solidFill>
                  <a:prstClr val="black"/>
                </a:solidFill>
              </a:rPr>
              <a:t>Slim, Lightweight, Eyeglasses like, Low cost</a:t>
            </a:r>
          </a:p>
          <a:p>
            <a:pPr marL="285721" indent="-285721" defTabSz="914309">
              <a:buFont typeface="Arial" panose="020B0604020202020204" pitchFamily="34" charset="0"/>
              <a:buChar char="•"/>
              <a:defRPr/>
            </a:pPr>
            <a:r>
              <a:rPr lang="en-US" sz="2800" dirty="0">
                <a:solidFill>
                  <a:prstClr val="black"/>
                </a:solidFill>
              </a:rPr>
              <a:t>Smart glasses will be platform for AI</a:t>
            </a:r>
          </a:p>
          <a:p>
            <a:pPr marL="285721" indent="-285721" defTabSz="914309">
              <a:buFont typeface="Arial" panose="020B0604020202020204" pitchFamily="34" charset="0"/>
              <a:buChar char="•"/>
              <a:defRPr/>
            </a:pPr>
            <a:r>
              <a:rPr lang="en-US" sz="2800" dirty="0">
                <a:solidFill>
                  <a:prstClr val="black"/>
                </a:solidFill>
              </a:rPr>
              <a:t>Smart glasses enable AI and hand free</a:t>
            </a:r>
          </a:p>
          <a:p>
            <a:pPr marL="285721" indent="-285721" defTabSz="914309">
              <a:buFont typeface="Arial" panose="020B0604020202020204" pitchFamily="34" charset="0"/>
              <a:buChar char="•"/>
              <a:defRPr/>
            </a:pPr>
            <a:r>
              <a:rPr lang="en-US" sz="2800" dirty="0">
                <a:solidFill>
                  <a:prstClr val="black"/>
                </a:solidFill>
              </a:rPr>
              <a:t>Apple-IOS, Google-Android XR, Meta-Horizon, Huawei-Harmony</a:t>
            </a:r>
          </a:p>
          <a:p>
            <a:pPr marL="285721" indent="-285721" defTabSz="914309">
              <a:buFont typeface="Arial" panose="020B0604020202020204" pitchFamily="34" charset="0"/>
              <a:buChar char="•"/>
              <a:defRPr/>
            </a:pPr>
            <a:r>
              <a:rPr lang="en-US" sz="2800" dirty="0">
                <a:solidFill>
                  <a:prstClr val="black"/>
                </a:solidFill>
              </a:rPr>
              <a:t>2027-2028 Meta, Samsung, Apple launch AR smart glasses </a:t>
            </a:r>
          </a:p>
          <a:p>
            <a:pPr marL="285721" indent="-285721" defTabSz="914309">
              <a:buFont typeface="Arial" panose="020B0604020202020204" pitchFamily="34" charset="0"/>
              <a:buChar char="•"/>
              <a:defRPr/>
            </a:pPr>
            <a:r>
              <a:rPr lang="en-US" sz="2800" dirty="0">
                <a:solidFill>
                  <a:prstClr val="black"/>
                </a:solidFill>
              </a:rPr>
              <a:t>2029-2030 2</a:t>
            </a:r>
            <a:r>
              <a:rPr lang="en-US" sz="2800" baseline="30000" dirty="0">
                <a:solidFill>
                  <a:prstClr val="black"/>
                </a:solidFill>
              </a:rPr>
              <a:t>nd</a:t>
            </a:r>
            <a:r>
              <a:rPr lang="en-US" sz="2800" dirty="0">
                <a:solidFill>
                  <a:prstClr val="black"/>
                </a:solidFill>
              </a:rPr>
              <a:t> generation AR smart glasses</a:t>
            </a:r>
          </a:p>
          <a:p>
            <a:pPr marL="285721" indent="-285721" defTabSz="914309">
              <a:buFont typeface="Arial" panose="020B0604020202020204" pitchFamily="34" charset="0"/>
              <a:buChar char="•"/>
              <a:defRPr/>
            </a:pPr>
            <a:r>
              <a:rPr lang="en-US" sz="2800" dirty="0">
                <a:solidFill>
                  <a:prstClr val="black"/>
                </a:solidFill>
              </a:rPr>
              <a:t>The smart glasses will be the next big thing to replace smartphone</a:t>
            </a:r>
          </a:p>
          <a:p>
            <a:pPr marL="285721" indent="-285721" defTabSz="914309">
              <a:buFont typeface="Arial" panose="020B0604020202020204" pitchFamily="34" charset="0"/>
              <a:buChar char="•"/>
              <a:defRPr/>
            </a:pPr>
            <a:r>
              <a:rPr lang="en-US" altLang="zh-TW" sz="2800" dirty="0">
                <a:solidFill>
                  <a:prstClr val="black"/>
                </a:solidFill>
              </a:rPr>
              <a:t>Some are happy and some are sad  </a:t>
            </a:r>
            <a:r>
              <a:rPr lang="zh-TW" altLang="en-US" sz="2800" dirty="0">
                <a:solidFill>
                  <a:prstClr val="black"/>
                </a:solidFill>
                <a:latin typeface="Monotype Corsiva" panose="03010101010201010101" pitchFamily="66" charset="0"/>
              </a:rPr>
              <a:t>幾家歡樂</a:t>
            </a:r>
            <a:r>
              <a:rPr lang="en-US" altLang="zh-TW" sz="2800" dirty="0">
                <a:solidFill>
                  <a:prstClr val="black"/>
                </a:solidFill>
                <a:latin typeface="Monotype Corsiva" panose="03010101010201010101" pitchFamily="66" charset="0"/>
              </a:rPr>
              <a:t>, </a:t>
            </a:r>
            <a:r>
              <a:rPr lang="zh-TW" altLang="en-US" sz="2800" dirty="0">
                <a:solidFill>
                  <a:prstClr val="black"/>
                </a:solidFill>
                <a:latin typeface="Monotype Corsiva" panose="03010101010201010101" pitchFamily="66" charset="0"/>
              </a:rPr>
              <a:t>幾家愁</a:t>
            </a:r>
            <a:endParaRPr lang="en-US" sz="2800" dirty="0">
              <a:solidFill>
                <a:prstClr val="black"/>
              </a:solidFill>
              <a:latin typeface="Monotype Corsiva" panose="03010101010201010101" pitchFamily="66" charset="0"/>
            </a:endParaRPr>
          </a:p>
        </p:txBody>
      </p:sp>
      <p:pic>
        <p:nvPicPr>
          <p:cNvPr id="6" name="Picture 5">
            <a:extLst>
              <a:ext uri="{FF2B5EF4-FFF2-40B4-BE49-F238E27FC236}">
                <a16:creationId xmlns:a16="http://schemas.microsoft.com/office/drawing/2014/main" xmlns="" id="{80154B48-BAC6-5F9C-9A3C-7BA52103559D}"/>
              </a:ext>
            </a:extLst>
          </p:cNvPr>
          <p:cNvPicPr>
            <a:picLocks noChangeAspect="1"/>
          </p:cNvPicPr>
          <p:nvPr/>
        </p:nvPicPr>
        <p:blipFill>
          <a:blip r:embed="rId2" cstate="print"/>
          <a:stretch>
            <a:fillRect/>
          </a:stretch>
        </p:blipFill>
        <p:spPr>
          <a:xfrm>
            <a:off x="7391350" y="203613"/>
            <a:ext cx="4114115" cy="3692908"/>
          </a:xfrm>
          <a:prstGeom prst="rect">
            <a:avLst/>
          </a:prstGeom>
        </p:spPr>
      </p:pic>
    </p:spTree>
    <p:extLst>
      <p:ext uri="{BB962C8B-B14F-4D97-AF65-F5344CB8AC3E}">
        <p14:creationId xmlns:p14="http://schemas.microsoft.com/office/powerpoint/2010/main" xmlns="" val="338443899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投影片編號版面配置區 2"/>
          <p:cNvSpPr>
            <a:spLocks noGrp="1"/>
          </p:cNvSpPr>
          <p:nvPr>
            <p:ph type="sldNum" sz="quarter" idx="12"/>
          </p:nvPr>
        </p:nvSpPr>
        <p:spPr/>
        <p:txBody>
          <a:bodyPr/>
          <a:lstStyle/>
          <a:p>
            <a:fld id="{73DA0BB7-265A-403C-9275-D587AB510EDC}" type="slidenum">
              <a:rPr lang="zh-TW" altLang="en-US" smtClean="0"/>
              <a:pPr/>
              <a:t>24</a:t>
            </a:fld>
            <a:endParaRPr lang="zh-TW" altLang="en-US"/>
          </a:p>
        </p:txBody>
      </p:sp>
      <p:sp>
        <p:nvSpPr>
          <p:cNvPr id="4" name="標題 3"/>
          <p:cNvSpPr>
            <a:spLocks noGrp="1"/>
          </p:cNvSpPr>
          <p:nvPr>
            <p:ph type="title"/>
          </p:nvPr>
        </p:nvSpPr>
        <p:spPr/>
        <p:txBody>
          <a:bodyPr>
            <a:normAutofit fontScale="90000"/>
          </a:bodyPr>
          <a:lstStyle/>
          <a:p>
            <a:r>
              <a:rPr lang="zh-TW" altLang="en-US" dirty="0" smtClean="0"/>
              <a:t>以上報告</a:t>
            </a:r>
            <a:r>
              <a:rPr lang="en-US" altLang="zh-TW" dirty="0" smtClean="0"/>
              <a:t/>
            </a:r>
            <a:br>
              <a:rPr lang="en-US" altLang="zh-TW" dirty="0" smtClean="0"/>
            </a:br>
            <a:r>
              <a:rPr lang="zh-TW" altLang="en-US" dirty="0" smtClean="0"/>
              <a:t>謝謝</a:t>
            </a:r>
            <a:r>
              <a:rPr lang="en-US" altLang="zh-TW" dirty="0" smtClean="0"/>
              <a:t>~</a:t>
            </a:r>
            <a:endParaRPr lang="zh-TW" altLang="en-US" b="1" dirty="0">
              <a:latin typeface="微軟正黑體" pitchFamily="34" charset="-120"/>
              <a:ea typeface="微軟正黑體" pitchFamily="34" charset="-120"/>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4"/>
          <p:cNvSpPr>
            <a:spLocks noGrp="1"/>
          </p:cNvSpPr>
          <p:nvPr>
            <p:ph type="title"/>
          </p:nvPr>
        </p:nvSpPr>
        <p:spPr/>
        <p:txBody>
          <a:bodyPr>
            <a:normAutofit/>
          </a:bodyPr>
          <a:lstStyle/>
          <a:p>
            <a:r>
              <a:rPr lang="zh-TW" altLang="en-US" sz="3600" b="1" dirty="0">
                <a:cs typeface="Montserrat" charset="0"/>
              </a:rPr>
              <a:t>免責</a:t>
            </a:r>
            <a:r>
              <a:rPr lang="zh-TW" altLang="en-US" sz="3600" b="1" dirty="0" smtClean="0">
                <a:cs typeface="Montserrat" charset="0"/>
              </a:rPr>
              <a:t>聲明 </a:t>
            </a:r>
            <a:r>
              <a:rPr lang="en-US" altLang="zh-TW" sz="3600" b="1" dirty="0" smtClean="0">
                <a:latin typeface="+mn-lt"/>
              </a:rPr>
              <a:t>Disclaimer</a:t>
            </a:r>
            <a:endParaRPr lang="zh-TW" altLang="en-US" sz="3600" b="1" dirty="0">
              <a:latin typeface="+mn-lt"/>
            </a:endParaRPr>
          </a:p>
        </p:txBody>
      </p:sp>
      <p:sp>
        <p:nvSpPr>
          <p:cNvPr id="6" name="內容版面配置區 2"/>
          <p:cNvSpPr>
            <a:spLocks noGrp="1"/>
          </p:cNvSpPr>
          <p:nvPr>
            <p:ph idx="1"/>
          </p:nvPr>
        </p:nvSpPr>
        <p:spPr>
          <a:xfrm>
            <a:off x="251520" y="1268760"/>
            <a:ext cx="11460310" cy="4968552"/>
          </a:xfrm>
        </p:spPr>
        <p:txBody>
          <a:bodyPr>
            <a:normAutofit/>
          </a:bodyPr>
          <a:lstStyle/>
          <a:p>
            <a:pPr algn="just">
              <a:buFont typeface="Wingdings" pitchFamily="2" charset="2"/>
              <a:buChar char="Ø"/>
            </a:pPr>
            <a:r>
              <a:rPr lang="zh-TW" altLang="en-US" sz="3200" dirty="0"/>
              <a:t>本簡報資料所提供之資訊，包含所有前瞻性的看法，本公司不因任何新事件或任何狀況的產生而負有更新或修正本</a:t>
            </a:r>
            <a:r>
              <a:rPr lang="zh-TW" altLang="en-US" sz="3200" dirty="0" smtClean="0"/>
              <a:t>簡報資料</a:t>
            </a:r>
            <a:r>
              <a:rPr lang="zh-TW" altLang="en-US" sz="3200" dirty="0"/>
              <a:t>內容之責任</a:t>
            </a:r>
            <a:r>
              <a:rPr lang="zh-TW" altLang="en-US" sz="3200" dirty="0" smtClean="0"/>
              <a:t>。</a:t>
            </a:r>
            <a:endParaRPr lang="en-US" altLang="zh-TW" sz="3200" dirty="0" smtClean="0"/>
          </a:p>
          <a:p>
            <a:pPr algn="just">
              <a:buFont typeface="Wingdings" pitchFamily="2" charset="2"/>
              <a:buChar char="Ø"/>
            </a:pPr>
            <a:endParaRPr lang="zh-TW" altLang="en-US" sz="3200" dirty="0"/>
          </a:p>
          <a:p>
            <a:pPr algn="just">
              <a:buFont typeface="Wingdings" pitchFamily="2" charset="2"/>
              <a:buChar char="Ø"/>
            </a:pPr>
            <a:r>
              <a:rPr lang="zh-TW" altLang="en-US" sz="3200" dirty="0"/>
              <a:t>投資人不應將上述前瞻性資訊解釋為具有法律約束力的承諾，而以有可能修正的彈性資訊視之。本簡報資料中所提供之資訊並未明示或暗示表達或保證其具有正確性、完整性或可靠性，亦不代表本公司產業狀況或後續重大發展的完整論述。</a:t>
            </a:r>
          </a:p>
        </p:txBody>
      </p:sp>
      <p:sp>
        <p:nvSpPr>
          <p:cNvPr id="4" name="投影片編號版面配置區 3"/>
          <p:cNvSpPr>
            <a:spLocks noGrp="1"/>
          </p:cNvSpPr>
          <p:nvPr>
            <p:ph type="sldNum" sz="quarter" idx="12"/>
          </p:nvPr>
        </p:nvSpPr>
        <p:spPr/>
        <p:txBody>
          <a:bodyPr/>
          <a:lstStyle/>
          <a:p>
            <a:fld id="{73DA0BB7-265A-403C-9275-D587AB510EDC}" type="slidenum">
              <a:rPr lang="zh-TW" altLang="en-US" smtClean="0"/>
              <a:pPr/>
              <a:t>2</a:t>
            </a:fld>
            <a:endParaRPr lang="zh-TW" altLang="en-US"/>
          </a:p>
        </p:txBody>
      </p:sp>
      <p:sp>
        <p:nvSpPr>
          <p:cNvPr id="7" name="矩形 6"/>
          <p:cNvSpPr/>
          <p:nvPr/>
        </p:nvSpPr>
        <p:spPr>
          <a:xfrm>
            <a:off x="5971622" y="3221251"/>
            <a:ext cx="245580" cy="415498"/>
          </a:xfrm>
          <a:prstGeom prst="rect">
            <a:avLst/>
          </a:prstGeom>
        </p:spPr>
        <p:txBody>
          <a:bodyPr wrap="none">
            <a:spAutoFit/>
          </a:bodyPr>
          <a:lstStyle/>
          <a:p>
            <a:r>
              <a:rPr lang="zh-TW" altLang="en-US" dirty="0" smtClean="0"/>
              <a:t> </a:t>
            </a:r>
            <a:endParaRPr lang="zh-TW" altLang="en-US" dirty="0"/>
          </a:p>
        </p:txBody>
      </p:sp>
      <p:sp>
        <p:nvSpPr>
          <p:cNvPr id="8" name="矩形 7"/>
          <p:cNvSpPr/>
          <p:nvPr/>
        </p:nvSpPr>
        <p:spPr>
          <a:xfrm>
            <a:off x="5971622" y="3221251"/>
            <a:ext cx="245580" cy="415498"/>
          </a:xfrm>
          <a:prstGeom prst="rect">
            <a:avLst/>
          </a:prstGeom>
        </p:spPr>
        <p:txBody>
          <a:bodyPr wrap="none">
            <a:spAutoFit/>
          </a:bodyPr>
          <a:lstStyle/>
          <a:p>
            <a:r>
              <a:rPr lang="zh-TW" altLang="en-US" dirty="0" smtClean="0"/>
              <a:t> </a:t>
            </a:r>
            <a:endParaRPr lang="zh-TW" altLang="en-US" dirty="0"/>
          </a:p>
        </p:txBody>
      </p:sp>
      <p:sp>
        <p:nvSpPr>
          <p:cNvPr id="9" name="矩形 8"/>
          <p:cNvSpPr/>
          <p:nvPr/>
        </p:nvSpPr>
        <p:spPr>
          <a:xfrm>
            <a:off x="5971622" y="3221251"/>
            <a:ext cx="245580" cy="415498"/>
          </a:xfrm>
          <a:prstGeom prst="rect">
            <a:avLst/>
          </a:prstGeom>
        </p:spPr>
        <p:txBody>
          <a:bodyPr wrap="none">
            <a:spAutoFit/>
          </a:bodyPr>
          <a:lstStyle/>
          <a:p>
            <a:r>
              <a:rPr lang="zh-TW" altLang="en-US" dirty="0" smtClean="0"/>
              <a:t> </a:t>
            </a:r>
            <a:endParaRPr lang="zh-TW" altLang="en-US" dirty="0"/>
          </a:p>
        </p:txBody>
      </p:sp>
    </p:spTree>
  </p:cSld>
  <p:clrMapOvr>
    <a:masterClrMapping/>
  </p:clrMapOvr>
  <p:transition>
    <p:fade thruBlk="1"/>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165" name="Google Shape;165;p5"/>
          <p:cNvSpPr txBox="1">
            <a:spLocks noGrp="1"/>
          </p:cNvSpPr>
          <p:nvPr>
            <p:ph type="sldNum" idx="12"/>
          </p:nvPr>
        </p:nvSpPr>
        <p:spPr>
          <a:xfrm>
            <a:off x="9345983" y="6526855"/>
            <a:ext cx="2844430" cy="365210"/>
          </a:xfrm>
          <a:prstGeom prst="rect">
            <a:avLst/>
          </a:prstGeom>
          <a:noFill/>
          <a:ln>
            <a:noFill/>
          </a:ln>
        </p:spPr>
        <p:txBody>
          <a:bodyPr spcFirstLastPara="1" wrap="square" lIns="108850" tIns="54425" rIns="108850" bIns="54425" anchor="ctr" anchorCtr="0">
            <a:noAutofit/>
          </a:bodyPr>
          <a:lstStyle/>
          <a:p>
            <a:pPr marL="0" lvl="0" indent="0" algn="r" rtl="0">
              <a:spcBef>
                <a:spcPts val="0"/>
              </a:spcBef>
              <a:spcAft>
                <a:spcPts val="0"/>
              </a:spcAft>
              <a:buNone/>
            </a:pPr>
            <a:fld id="{00000000-1234-1234-1234-123412341234}" type="slidenum">
              <a:rPr lang="en-US" altLang="zh-TW"/>
              <a:pPr marL="0" lvl="0" indent="0" algn="r" rtl="0">
                <a:spcBef>
                  <a:spcPts val="0"/>
                </a:spcBef>
                <a:spcAft>
                  <a:spcPts val="0"/>
                </a:spcAft>
                <a:buNone/>
              </a:pPr>
              <a:t>3</a:t>
            </a:fld>
            <a:endParaRPr/>
          </a:p>
        </p:txBody>
      </p:sp>
      <p:sp>
        <p:nvSpPr>
          <p:cNvPr id="166" name="Google Shape;166;p5"/>
          <p:cNvSpPr/>
          <p:nvPr/>
        </p:nvSpPr>
        <p:spPr>
          <a:xfrm>
            <a:off x="2566814" y="837506"/>
            <a:ext cx="914400" cy="914400"/>
          </a:xfrm>
          <a:prstGeom prst="rect">
            <a:avLst/>
          </a:prstGeom>
          <a:noFill/>
          <a:ln>
            <a:noFill/>
          </a:ln>
        </p:spPr>
        <p:txBody>
          <a:bodyPr spcFirstLastPara="1" wrap="square" lIns="91425" tIns="45700" rIns="91425" bIns="45700" anchor="ctr" anchorCtr="0">
            <a:spAutoFit/>
          </a:bodyPr>
          <a:lstStyle/>
          <a:p>
            <a:pPr marL="0" marR="0" lvl="0" indent="0" algn="ctr" rtl="0">
              <a:spcBef>
                <a:spcPts val="0"/>
              </a:spcBef>
              <a:spcAft>
                <a:spcPts val="0"/>
              </a:spcAft>
              <a:buNone/>
            </a:pPr>
            <a:endParaRPr sz="2400" b="1">
              <a:solidFill>
                <a:schemeClr val="dk1"/>
              </a:solidFill>
              <a:latin typeface="Microsoft JhengHei"/>
              <a:ea typeface="Microsoft JhengHei"/>
              <a:cs typeface="Microsoft JhengHei"/>
              <a:sym typeface="Microsoft JhengHei"/>
            </a:endParaRPr>
          </a:p>
        </p:txBody>
      </p:sp>
      <p:sp>
        <p:nvSpPr>
          <p:cNvPr id="167" name="Google Shape;167;p5"/>
          <p:cNvSpPr/>
          <p:nvPr/>
        </p:nvSpPr>
        <p:spPr>
          <a:xfrm>
            <a:off x="11207774" y="4437906"/>
            <a:ext cx="3312368" cy="649188"/>
          </a:xfrm>
          <a:prstGeom prst="ellipse">
            <a:avLst/>
          </a:prstGeom>
          <a:noFill/>
          <a:ln>
            <a:noFill/>
          </a:ln>
        </p:spPr>
        <p:txBody>
          <a:bodyPr spcFirstLastPara="1" wrap="square" lIns="91425" tIns="45700" rIns="91425" bIns="45700" anchor="ctr" anchorCtr="0">
            <a:spAutoFit/>
          </a:bodyPr>
          <a:lstStyle/>
          <a:p>
            <a:pPr marL="0" marR="0" lvl="0" indent="0" algn="ctr" rtl="0">
              <a:spcBef>
                <a:spcPts val="0"/>
              </a:spcBef>
              <a:spcAft>
                <a:spcPts val="0"/>
              </a:spcAft>
              <a:buNone/>
            </a:pPr>
            <a:endParaRPr sz="2400" b="1">
              <a:solidFill>
                <a:schemeClr val="lt1"/>
              </a:solidFill>
              <a:latin typeface="Microsoft JhengHei"/>
              <a:ea typeface="Microsoft JhengHei"/>
              <a:cs typeface="Microsoft JhengHei"/>
              <a:sym typeface="Microsoft JhengHei"/>
            </a:endParaRPr>
          </a:p>
        </p:txBody>
      </p:sp>
      <p:pic>
        <p:nvPicPr>
          <p:cNvPr id="168" name="Google Shape;168;p5"/>
          <p:cNvPicPr preferRelativeResize="0"/>
          <p:nvPr/>
        </p:nvPicPr>
        <p:blipFill>
          <a:blip r:embed="rId3" cstate="print">
            <a:alphaModFix/>
          </a:blip>
          <a:stretch>
            <a:fillRect/>
          </a:stretch>
        </p:blipFill>
        <p:spPr>
          <a:xfrm>
            <a:off x="10754450" y="96952"/>
            <a:ext cx="1357200" cy="649200"/>
          </a:xfrm>
          <a:prstGeom prst="rect">
            <a:avLst/>
          </a:prstGeom>
          <a:noFill/>
          <a:ln>
            <a:noFill/>
          </a:ln>
        </p:spPr>
      </p:pic>
      <p:sp>
        <p:nvSpPr>
          <p:cNvPr id="7" name="標題 1"/>
          <p:cNvSpPr>
            <a:spLocks noGrp="1"/>
          </p:cNvSpPr>
          <p:nvPr>
            <p:ph type="title"/>
          </p:nvPr>
        </p:nvSpPr>
        <p:spPr>
          <a:xfrm>
            <a:off x="478582" y="117426"/>
            <a:ext cx="3744416" cy="837506"/>
          </a:xfrm>
        </p:spPr>
        <p:txBody>
          <a:bodyPr>
            <a:noAutofit/>
          </a:bodyPr>
          <a:lstStyle/>
          <a:p>
            <a:r>
              <a:rPr lang="zh-TW" altLang="en-US" sz="4000" b="1" dirty="0"/>
              <a:t>公司</a:t>
            </a:r>
            <a:r>
              <a:rPr lang="zh-TW" altLang="en-US" sz="4000" b="1" dirty="0" smtClean="0"/>
              <a:t>簡介</a:t>
            </a:r>
            <a:endParaRPr lang="zh-TW" altLang="en-US" sz="4000" b="1" dirty="0">
              <a:latin typeface="+mn-lt"/>
            </a:endParaRPr>
          </a:p>
        </p:txBody>
      </p:sp>
      <p:grpSp>
        <p:nvGrpSpPr>
          <p:cNvPr id="10" name="群組 9"/>
          <p:cNvGrpSpPr/>
          <p:nvPr/>
        </p:nvGrpSpPr>
        <p:grpSpPr>
          <a:xfrm>
            <a:off x="6383238" y="0"/>
            <a:ext cx="5807175" cy="6473905"/>
            <a:chOff x="6675425" y="0"/>
            <a:chExt cx="5514988" cy="6473905"/>
          </a:xfrm>
        </p:grpSpPr>
        <p:grpSp>
          <p:nvGrpSpPr>
            <p:cNvPr id="11" name="群組 46"/>
            <p:cNvGrpSpPr/>
            <p:nvPr/>
          </p:nvGrpSpPr>
          <p:grpSpPr>
            <a:xfrm>
              <a:off x="6675425" y="0"/>
              <a:ext cx="5514988" cy="6473905"/>
              <a:chOff x="0" y="-10157"/>
              <a:chExt cx="5936343" cy="6882671"/>
            </a:xfrm>
          </p:grpSpPr>
          <p:pic>
            <p:nvPicPr>
              <p:cNvPr id="15" name="Picture 9" descr="\\kinko-nt\網路下載暫存區\chang\Map_of_East_Asia.png"/>
              <p:cNvPicPr>
                <a:picLocks noChangeAspect="1" noChangeArrowheads="1"/>
              </p:cNvPicPr>
              <p:nvPr/>
            </p:nvPicPr>
            <p:blipFill>
              <a:blip r:embed="rId4" cstate="print">
                <a:lum bright="20000" contrast="-40000"/>
              </a:blip>
              <a:srcRect l="32999" r="14869"/>
              <a:stretch>
                <a:fillRect/>
              </a:stretch>
            </p:blipFill>
            <p:spPr bwMode="auto">
              <a:xfrm>
                <a:off x="0" y="-10157"/>
                <a:ext cx="5936343" cy="6882671"/>
              </a:xfrm>
              <a:prstGeom prst="rect">
                <a:avLst/>
              </a:prstGeom>
              <a:noFill/>
            </p:spPr>
          </p:pic>
          <p:cxnSp>
            <p:nvCxnSpPr>
              <p:cNvPr id="16" name="AutoShape 16"/>
              <p:cNvCxnSpPr>
                <a:cxnSpLocks noChangeShapeType="1"/>
              </p:cNvCxnSpPr>
              <p:nvPr/>
            </p:nvCxnSpPr>
            <p:spPr bwMode="auto">
              <a:xfrm rot="5400000">
                <a:off x="3210516" y="5444380"/>
                <a:ext cx="347542" cy="290066"/>
              </a:xfrm>
              <a:prstGeom prst="bentConnector2">
                <a:avLst/>
              </a:prstGeom>
              <a:noFill/>
              <a:ln w="15875">
                <a:solidFill>
                  <a:srgbClr val="FF0000"/>
                </a:solidFill>
                <a:miter lim="800000"/>
                <a:headEnd/>
                <a:tailEnd type="triangle" w="med" len="med"/>
              </a:ln>
            </p:spPr>
          </p:cxnSp>
          <p:pic>
            <p:nvPicPr>
              <p:cNvPr id="17" name="Picture 8"/>
              <p:cNvPicPr>
                <a:picLocks noChangeAspect="1" noChangeArrowheads="1"/>
              </p:cNvPicPr>
              <p:nvPr/>
            </p:nvPicPr>
            <p:blipFill>
              <a:blip r:embed="rId5" cstate="print">
                <a:lum bright="10000"/>
              </a:blip>
              <a:srcRect l="17964" t="56348" r="59167" b="24841"/>
              <a:stretch>
                <a:fillRect/>
              </a:stretch>
            </p:blipFill>
            <p:spPr bwMode="auto">
              <a:xfrm>
                <a:off x="232529" y="5069391"/>
                <a:ext cx="3006725" cy="1595438"/>
              </a:xfrm>
              <a:prstGeom prst="rect">
                <a:avLst/>
              </a:prstGeom>
              <a:noFill/>
              <a:ln w="9525">
                <a:solidFill>
                  <a:schemeClr val="tx2">
                    <a:lumMod val="60000"/>
                    <a:lumOff val="40000"/>
                  </a:schemeClr>
                </a:solidFill>
                <a:miter lim="800000"/>
                <a:headEnd/>
                <a:tailEnd/>
              </a:ln>
            </p:spPr>
          </p:pic>
          <p:pic>
            <p:nvPicPr>
              <p:cNvPr id="18" name="Picture 6"/>
              <p:cNvPicPr>
                <a:picLocks noChangeAspect="1" noChangeArrowheads="1"/>
              </p:cNvPicPr>
              <p:nvPr/>
            </p:nvPicPr>
            <p:blipFill>
              <a:blip r:embed="rId6" cstate="print">
                <a:lum bright="20000" contrast="-10000"/>
              </a:blip>
              <a:srcRect l="17969" t="56062" r="59267" b="25072"/>
              <a:stretch>
                <a:fillRect/>
              </a:stretch>
            </p:blipFill>
            <p:spPr bwMode="auto">
              <a:xfrm>
                <a:off x="195450" y="3026757"/>
                <a:ext cx="2403582" cy="1298432"/>
              </a:xfrm>
              <a:prstGeom prst="rect">
                <a:avLst/>
              </a:prstGeom>
              <a:noFill/>
              <a:ln w="9525">
                <a:solidFill>
                  <a:srgbClr val="C00000"/>
                </a:solidFill>
                <a:miter lim="800000"/>
                <a:headEnd/>
                <a:tailEnd/>
              </a:ln>
            </p:spPr>
          </p:pic>
          <p:pic>
            <p:nvPicPr>
              <p:cNvPr id="19" name="Picture 10"/>
              <p:cNvPicPr>
                <a:picLocks noChangeAspect="1" noChangeArrowheads="1"/>
              </p:cNvPicPr>
              <p:nvPr/>
            </p:nvPicPr>
            <p:blipFill>
              <a:blip r:embed="rId7" cstate="print"/>
              <a:srcRect l="20084" t="55698" r="60558" b="24347"/>
              <a:stretch>
                <a:fillRect/>
              </a:stretch>
            </p:blipFill>
            <p:spPr bwMode="auto">
              <a:xfrm>
                <a:off x="473264" y="809172"/>
                <a:ext cx="2126550" cy="1728192"/>
              </a:xfrm>
              <a:prstGeom prst="rect">
                <a:avLst/>
              </a:prstGeom>
              <a:noFill/>
              <a:ln w="9525">
                <a:solidFill>
                  <a:srgbClr val="C00000"/>
                </a:solidFill>
                <a:miter lim="800000"/>
                <a:headEnd/>
                <a:tailEnd/>
              </a:ln>
            </p:spPr>
          </p:pic>
          <p:cxnSp>
            <p:nvCxnSpPr>
              <p:cNvPr id="20" name="肘形接點 71"/>
              <p:cNvCxnSpPr>
                <a:cxnSpLocks noChangeShapeType="1"/>
                <a:stCxn id="25" idx="0"/>
                <a:endCxn id="19" idx="3"/>
              </p:cNvCxnSpPr>
              <p:nvPr/>
            </p:nvCxnSpPr>
            <p:spPr bwMode="auto">
              <a:xfrm rot="16200000" flipV="1">
                <a:off x="1610836" y="2662247"/>
                <a:ext cx="3978232" cy="2000275"/>
              </a:xfrm>
              <a:prstGeom prst="bentConnector2">
                <a:avLst/>
              </a:prstGeom>
              <a:noFill/>
              <a:ln w="9525" algn="ctr">
                <a:solidFill>
                  <a:srgbClr val="002060"/>
                </a:solidFill>
                <a:round/>
                <a:headEnd/>
                <a:tailEnd type="arrow" w="med" len="med"/>
              </a:ln>
            </p:spPr>
          </p:cxnSp>
          <p:cxnSp>
            <p:nvCxnSpPr>
              <p:cNvPr id="21" name="肘形接點 85"/>
              <p:cNvCxnSpPr>
                <a:cxnSpLocks noChangeShapeType="1"/>
                <a:stCxn id="25" idx="0"/>
              </p:cNvCxnSpPr>
              <p:nvPr/>
            </p:nvCxnSpPr>
            <p:spPr bwMode="auto">
              <a:xfrm rot="16200000" flipV="1">
                <a:off x="2756728" y="3808138"/>
                <a:ext cx="1734216" cy="1952507"/>
              </a:xfrm>
              <a:prstGeom prst="bentConnector2">
                <a:avLst/>
              </a:prstGeom>
              <a:noFill/>
              <a:ln w="9525" algn="ctr">
                <a:solidFill>
                  <a:srgbClr val="002060"/>
                </a:solidFill>
                <a:round/>
                <a:headEnd/>
                <a:tailEnd type="arrow" w="med" len="med"/>
              </a:ln>
            </p:spPr>
          </p:cxnSp>
          <p:sp>
            <p:nvSpPr>
              <p:cNvPr id="22" name="Text Box 68"/>
              <p:cNvSpPr txBox="1">
                <a:spLocks noChangeArrowheads="1"/>
              </p:cNvSpPr>
              <p:nvPr/>
            </p:nvSpPr>
            <p:spPr bwMode="auto">
              <a:xfrm>
                <a:off x="1807027" y="541493"/>
                <a:ext cx="1370864" cy="556256"/>
              </a:xfrm>
              <a:prstGeom prst="rect">
                <a:avLst/>
              </a:prstGeom>
              <a:solidFill>
                <a:schemeClr val="accent6">
                  <a:lumMod val="60000"/>
                  <a:lumOff val="40000"/>
                </a:schemeClr>
              </a:solidFill>
              <a:ln w="9525">
                <a:solidFill>
                  <a:schemeClr val="accent6"/>
                </a:solidFill>
                <a:miter lim="800000"/>
                <a:headEnd/>
                <a:tailEnd/>
              </a:ln>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TW" sz="1400" b="1" i="0" u="sng" strike="noStrike" kern="0" cap="none" spc="0" normalizeH="0" baseline="0" noProof="0" dirty="0" smtClean="0">
                    <a:ln>
                      <a:noFill/>
                    </a:ln>
                    <a:solidFill>
                      <a:srgbClr val="D00000"/>
                    </a:solidFill>
                    <a:effectLst/>
                    <a:uLnTx/>
                    <a:uFillTx/>
                    <a:latin typeface="Calibri" pitchFamily="34" charset="0"/>
                    <a:ea typeface="微軟正黑體" pitchFamily="34" charset="-120"/>
                    <a:sym typeface="Arial" charset="0"/>
                  </a:rPr>
                  <a:t>KINKO Optical </a:t>
                </a:r>
                <a:endParaRPr kumimoji="0" lang="en-US" altLang="zh-TW" sz="1400" b="1" i="0" u="sng" strike="noStrike" kern="0" cap="none" spc="0" normalizeH="0" baseline="0" noProof="0" dirty="0">
                  <a:ln>
                    <a:noFill/>
                  </a:ln>
                  <a:solidFill>
                    <a:srgbClr val="D00000"/>
                  </a:solidFill>
                  <a:effectLst/>
                  <a:uLnTx/>
                  <a:uFillTx/>
                  <a:latin typeface="Calibri" pitchFamily="34" charset="0"/>
                  <a:ea typeface="微軟正黑體" pitchFamily="34" charset="-120"/>
                  <a:sym typeface="Arial"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altLang="zh-TW" sz="1400" b="1" i="0" u="none" strike="noStrike" kern="0" cap="none" spc="0" normalizeH="0" baseline="0" noProof="0" dirty="0" smtClean="0">
                    <a:ln>
                      <a:noFill/>
                    </a:ln>
                    <a:solidFill>
                      <a:sysClr val="windowText" lastClr="000000"/>
                    </a:solidFill>
                    <a:effectLst/>
                    <a:uLnTx/>
                    <a:uFillTx/>
                    <a:latin typeface="Calibri" pitchFamily="34" charset="0"/>
                    <a:ea typeface="微軟正黑體" pitchFamily="34" charset="-120"/>
                    <a:sym typeface="Arial" charset="0"/>
                  </a:rPr>
                  <a:t>H.Q.</a:t>
                </a:r>
                <a:endParaRPr kumimoji="0" lang="zh-TW" altLang="en-US" sz="1400" b="1" i="0" u="none" strike="noStrike" kern="0" cap="none" spc="0" normalizeH="0" baseline="0" noProof="0" dirty="0">
                  <a:ln>
                    <a:noFill/>
                  </a:ln>
                  <a:solidFill>
                    <a:sysClr val="windowText" lastClr="000000"/>
                  </a:solidFill>
                  <a:effectLst/>
                  <a:uLnTx/>
                  <a:uFillTx/>
                  <a:latin typeface="Calibri" pitchFamily="34" charset="0"/>
                  <a:ea typeface="微軟正黑體" pitchFamily="34" charset="-120"/>
                  <a:sym typeface="Arial" charset="0"/>
                </a:endParaRPr>
              </a:p>
            </p:txBody>
          </p:sp>
          <p:sp>
            <p:nvSpPr>
              <p:cNvPr id="23" name="Text Box 68"/>
              <p:cNvSpPr txBox="1">
                <a:spLocks noChangeArrowheads="1"/>
              </p:cNvSpPr>
              <p:nvPr/>
            </p:nvSpPr>
            <p:spPr bwMode="auto">
              <a:xfrm>
                <a:off x="1774761" y="2564628"/>
                <a:ext cx="1765370" cy="556256"/>
              </a:xfrm>
              <a:prstGeom prst="rect">
                <a:avLst/>
              </a:prstGeom>
              <a:solidFill>
                <a:schemeClr val="accent6">
                  <a:lumMod val="60000"/>
                  <a:lumOff val="40000"/>
                </a:schemeClr>
              </a:solidFill>
              <a:ln w="9525">
                <a:solidFill>
                  <a:schemeClr val="accent6"/>
                </a:solidFill>
                <a:miter lim="800000"/>
                <a:headEnd/>
                <a:tailEnd/>
              </a:ln>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TW" sz="1400" b="1" i="0" u="sng" strike="noStrike" kern="0" cap="none" spc="0" normalizeH="0" baseline="0" noProof="0" dirty="0" smtClean="0">
                    <a:ln>
                      <a:noFill/>
                    </a:ln>
                    <a:solidFill>
                      <a:srgbClr val="D00000"/>
                    </a:solidFill>
                    <a:effectLst/>
                    <a:uLnTx/>
                    <a:uFillTx/>
                    <a:latin typeface="Calibri" pitchFamily="34" charset="0"/>
                    <a:ea typeface="微軟正黑體" pitchFamily="34" charset="-120"/>
                    <a:sym typeface="Arial" charset="0"/>
                  </a:rPr>
                  <a:t>KINKO Optical </a:t>
                </a:r>
                <a:endParaRPr kumimoji="0" lang="en-US" altLang="zh-TW" sz="1400" b="1" i="0" u="sng" strike="noStrike" kern="0" cap="none" spc="0" normalizeH="0" baseline="0" noProof="0" dirty="0">
                  <a:ln>
                    <a:noFill/>
                  </a:ln>
                  <a:solidFill>
                    <a:srgbClr val="D00000"/>
                  </a:solidFill>
                  <a:effectLst/>
                  <a:uLnTx/>
                  <a:uFillTx/>
                  <a:latin typeface="Calibri" pitchFamily="34" charset="0"/>
                  <a:ea typeface="微軟正黑體" pitchFamily="34" charset="-120"/>
                  <a:sym typeface="Arial"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altLang="zh-TW" sz="1400" b="1" i="0" u="none" strike="noStrike" kern="0" cap="none" spc="0" normalizeH="0" baseline="0" noProof="0" dirty="0" smtClean="0">
                    <a:ln>
                      <a:noFill/>
                    </a:ln>
                    <a:solidFill>
                      <a:sysClr val="windowText" lastClr="000000"/>
                    </a:solidFill>
                    <a:effectLst/>
                    <a:uLnTx/>
                    <a:uFillTx/>
                    <a:latin typeface="Calibri" pitchFamily="34" charset="0"/>
                    <a:ea typeface="微軟正黑體" pitchFamily="34" charset="-120"/>
                    <a:sym typeface="Arial" charset="0"/>
                  </a:rPr>
                  <a:t>Chung Kang Branch</a:t>
                </a:r>
                <a:endParaRPr kumimoji="0" lang="zh-TW" altLang="en-US" sz="1400" b="1" i="0" u="none" strike="noStrike" kern="0" cap="none" spc="0" normalizeH="0" baseline="0" noProof="0" dirty="0">
                  <a:ln>
                    <a:noFill/>
                  </a:ln>
                  <a:solidFill>
                    <a:sysClr val="windowText" lastClr="000000"/>
                  </a:solidFill>
                  <a:effectLst/>
                  <a:uLnTx/>
                  <a:uFillTx/>
                  <a:latin typeface="Calibri" pitchFamily="34" charset="0"/>
                  <a:ea typeface="微軟正黑體" pitchFamily="34" charset="-120"/>
                  <a:sym typeface="Arial" charset="0"/>
                </a:endParaRPr>
              </a:p>
            </p:txBody>
          </p:sp>
          <p:sp>
            <p:nvSpPr>
              <p:cNvPr id="24" name="Text Box 68"/>
              <p:cNvSpPr txBox="1">
                <a:spLocks noChangeArrowheads="1"/>
              </p:cNvSpPr>
              <p:nvPr/>
            </p:nvSpPr>
            <p:spPr bwMode="auto">
              <a:xfrm>
                <a:off x="209093" y="4631407"/>
                <a:ext cx="1845801" cy="556256"/>
              </a:xfrm>
              <a:prstGeom prst="rect">
                <a:avLst/>
              </a:prstGeom>
              <a:solidFill>
                <a:schemeClr val="accent5">
                  <a:lumMod val="40000"/>
                  <a:lumOff val="60000"/>
                </a:schemeClr>
              </a:solidFill>
              <a:ln w="9525">
                <a:solidFill>
                  <a:schemeClr val="tx2">
                    <a:lumMod val="60000"/>
                    <a:lumOff val="40000"/>
                  </a:schemeClr>
                </a:solidFill>
                <a:miter lim="800000"/>
                <a:headEnd/>
                <a:tailEnd/>
              </a:ln>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TW" sz="1400" b="1" i="0" u="sng" strike="noStrike" kern="0" cap="none" spc="0" normalizeH="0" baseline="0" noProof="0" dirty="0" err="1" smtClean="0">
                    <a:ln>
                      <a:noFill/>
                    </a:ln>
                    <a:solidFill>
                      <a:srgbClr val="0070C0"/>
                    </a:solidFill>
                    <a:effectLst/>
                    <a:uLnTx/>
                    <a:uFillTx/>
                    <a:latin typeface="Calibri" pitchFamily="34" charset="0"/>
                    <a:ea typeface="微軟正黑體" pitchFamily="34" charset="-120"/>
                    <a:sym typeface="Arial" charset="0"/>
                  </a:rPr>
                  <a:t>Foshan</a:t>
                </a:r>
                <a:r>
                  <a:rPr kumimoji="0" lang="en-US" altLang="zh-TW" sz="1400" b="1" i="0" u="sng" strike="noStrike" kern="0" cap="none" spc="0" normalizeH="0" baseline="0" noProof="0" dirty="0" smtClean="0">
                    <a:ln>
                      <a:noFill/>
                    </a:ln>
                    <a:solidFill>
                      <a:srgbClr val="0070C0"/>
                    </a:solidFill>
                    <a:effectLst/>
                    <a:uLnTx/>
                    <a:uFillTx/>
                    <a:latin typeface="Calibri" pitchFamily="34" charset="0"/>
                    <a:ea typeface="微軟正黑體" pitchFamily="34" charset="-120"/>
                    <a:sym typeface="Arial" charset="0"/>
                  </a:rPr>
                  <a:t> </a:t>
                </a:r>
                <a:r>
                  <a:rPr kumimoji="0" lang="en-US" altLang="zh-TW" sz="1400" b="1" i="0" u="sng" strike="noStrike" kern="0" cap="none" spc="0" normalizeH="0" baseline="0" noProof="0" dirty="0" err="1" smtClean="0">
                    <a:ln>
                      <a:noFill/>
                    </a:ln>
                    <a:solidFill>
                      <a:srgbClr val="0070C0"/>
                    </a:solidFill>
                    <a:effectLst/>
                    <a:uLnTx/>
                    <a:uFillTx/>
                    <a:latin typeface="Calibri" pitchFamily="34" charset="0"/>
                    <a:ea typeface="微軟正黑體" pitchFamily="34" charset="-120"/>
                    <a:sym typeface="Arial" charset="0"/>
                  </a:rPr>
                  <a:t>Huaguo</a:t>
                </a:r>
                <a:endParaRPr kumimoji="0" lang="en-US" altLang="zh-TW" sz="1400" b="1" i="0" u="sng" strike="noStrike" kern="0" cap="none" spc="0" normalizeH="0" baseline="0" noProof="0" dirty="0">
                  <a:ln>
                    <a:noFill/>
                  </a:ln>
                  <a:solidFill>
                    <a:srgbClr val="0070C0"/>
                  </a:solidFill>
                  <a:effectLst/>
                  <a:uLnTx/>
                  <a:uFillTx/>
                  <a:latin typeface="Calibri" pitchFamily="34" charset="0"/>
                  <a:ea typeface="微軟正黑體" pitchFamily="34" charset="-120"/>
                  <a:sym typeface="Arial"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altLang="zh-TW" sz="1400" b="1" i="0" u="none" strike="noStrike" kern="0" cap="none" spc="0" normalizeH="0" baseline="0" noProof="0" dirty="0" err="1" smtClean="0">
                    <a:ln>
                      <a:noFill/>
                    </a:ln>
                    <a:solidFill>
                      <a:sysClr val="windowText" lastClr="000000"/>
                    </a:solidFill>
                    <a:effectLst/>
                    <a:uLnTx/>
                    <a:uFillTx/>
                    <a:latin typeface="Calibri" pitchFamily="34" charset="0"/>
                    <a:ea typeface="微軟正黑體" pitchFamily="34" charset="-120"/>
                    <a:sym typeface="Arial" charset="0"/>
                  </a:rPr>
                  <a:t>GuangDong</a:t>
                </a:r>
                <a:r>
                  <a:rPr kumimoji="0" lang="en-US" altLang="zh-TW" sz="1400" b="1" i="0" u="none" strike="noStrike" kern="0" cap="none" spc="0" normalizeH="0" baseline="0" noProof="0" dirty="0" smtClean="0">
                    <a:ln>
                      <a:noFill/>
                    </a:ln>
                    <a:solidFill>
                      <a:sysClr val="windowText" lastClr="000000"/>
                    </a:solidFill>
                    <a:effectLst/>
                    <a:uLnTx/>
                    <a:uFillTx/>
                    <a:latin typeface="Calibri" pitchFamily="34" charset="0"/>
                    <a:ea typeface="微軟正黑體" pitchFamily="34" charset="-120"/>
                    <a:sym typeface="Arial" charset="0"/>
                  </a:rPr>
                  <a:t>, China</a:t>
                </a:r>
              </a:p>
            </p:txBody>
          </p:sp>
          <p:sp>
            <p:nvSpPr>
              <p:cNvPr id="25" name="橢圓 24"/>
              <p:cNvSpPr/>
              <p:nvPr/>
            </p:nvSpPr>
            <p:spPr>
              <a:xfrm>
                <a:off x="4564105" y="5651500"/>
                <a:ext cx="71967" cy="71967"/>
              </a:xfrm>
              <a:prstGeom prst="ellipse">
                <a:avLst/>
              </a:prstGeom>
              <a:solidFill>
                <a:srgbClr val="00206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sysClr val="window" lastClr="FFFFFF"/>
                  </a:solidFill>
                  <a:effectLst/>
                  <a:uLnTx/>
                  <a:uFillTx/>
                  <a:latin typeface="Calibri"/>
                  <a:ea typeface="新細明體"/>
                  <a:cs typeface="+mn-cs"/>
                </a:endParaRPr>
              </a:p>
            </p:txBody>
          </p:sp>
        </p:grpSp>
        <p:sp>
          <p:nvSpPr>
            <p:cNvPr id="12" name="文字方塊 11"/>
            <p:cNvSpPr txBox="1"/>
            <p:nvPr/>
          </p:nvSpPr>
          <p:spPr>
            <a:xfrm>
              <a:off x="8600990" y="1052696"/>
              <a:ext cx="1008112" cy="253916"/>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r>
                <a:rPr lang="en-US" altLang="zh-TW" sz="1050" dirty="0" smtClean="0"/>
                <a:t>Polished Glass</a:t>
              </a:r>
              <a:endParaRPr lang="zh-TW" altLang="en-US" sz="1050" dirty="0"/>
            </a:p>
          </p:txBody>
        </p:sp>
        <p:sp>
          <p:nvSpPr>
            <p:cNvPr id="13" name="文字方塊 12"/>
            <p:cNvSpPr txBox="1"/>
            <p:nvPr/>
          </p:nvSpPr>
          <p:spPr>
            <a:xfrm>
              <a:off x="8549992" y="2971422"/>
              <a:ext cx="1422760" cy="415498"/>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r>
                <a:rPr lang="en-US" altLang="zh-TW" sz="1050" dirty="0" smtClean="0"/>
                <a:t>Molding Glass, Plastic Lens, Lens Assembly</a:t>
              </a:r>
              <a:endParaRPr lang="zh-TW" altLang="en-US" sz="1050" dirty="0"/>
            </a:p>
          </p:txBody>
        </p:sp>
        <p:sp>
          <p:nvSpPr>
            <p:cNvPr id="14" name="文字方塊 13"/>
            <p:cNvSpPr txBox="1"/>
            <p:nvPr/>
          </p:nvSpPr>
          <p:spPr>
            <a:xfrm>
              <a:off x="6876408" y="4902612"/>
              <a:ext cx="1173900" cy="415498"/>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r>
                <a:rPr lang="en-US" altLang="zh-TW" sz="1050" dirty="0" smtClean="0"/>
                <a:t>Polished glass, Far infrared lens units</a:t>
              </a:r>
              <a:endParaRPr lang="zh-TW" altLang="en-US" sz="1050" dirty="0"/>
            </a:p>
          </p:txBody>
        </p:sp>
      </p:grpSp>
      <p:sp>
        <p:nvSpPr>
          <p:cNvPr id="26" name="矩形 25"/>
          <p:cNvSpPr/>
          <p:nvPr/>
        </p:nvSpPr>
        <p:spPr>
          <a:xfrm>
            <a:off x="478582" y="909514"/>
            <a:ext cx="5688632" cy="5355312"/>
          </a:xfrm>
          <a:prstGeom prst="rect">
            <a:avLst/>
          </a:prstGeom>
        </p:spPr>
        <p:txBody>
          <a:bodyPr wrap="square">
            <a:spAutoFit/>
          </a:bodyPr>
          <a:lstStyle/>
          <a:p>
            <a:r>
              <a:rPr lang="zh-TW" altLang="en-US" sz="2600" dirty="0" smtClean="0">
                <a:latin typeface="標楷體" pitchFamily="65" charset="-120"/>
                <a:ea typeface="標楷體" pitchFamily="65" charset="-120"/>
              </a:rPr>
              <a:t>今國光學工業股份有限公司</a:t>
            </a:r>
          </a:p>
          <a:p>
            <a:r>
              <a:rPr lang="en-US" altLang="zh-TW" sz="2600" dirty="0" smtClean="0">
                <a:latin typeface="標楷體" pitchFamily="65" charset="-120"/>
                <a:ea typeface="標楷體" pitchFamily="65" charset="-120"/>
              </a:rPr>
              <a:t>Kinko Optical CO., Ltd</a:t>
            </a:r>
          </a:p>
          <a:p>
            <a:endParaRPr lang="zh-TW" altLang="en-US" sz="2600" dirty="0" smtClean="0">
              <a:latin typeface="標楷體" pitchFamily="65" charset="-120"/>
              <a:ea typeface="標楷體" pitchFamily="65" charset="-120"/>
            </a:endParaRPr>
          </a:p>
          <a:p>
            <a:r>
              <a:rPr lang="zh-TW" altLang="en-US" sz="2400" dirty="0" smtClean="0">
                <a:latin typeface="標楷體" pitchFamily="65" charset="-120"/>
                <a:ea typeface="標楷體" pitchFamily="65" charset="-120"/>
              </a:rPr>
              <a:t>成立時間</a:t>
            </a:r>
            <a:r>
              <a:rPr lang="en-US" altLang="zh-TW" sz="2400" dirty="0" smtClean="0">
                <a:latin typeface="標楷體" pitchFamily="65" charset="-120"/>
                <a:ea typeface="標楷體" pitchFamily="65" charset="-120"/>
              </a:rPr>
              <a:t>:1980 </a:t>
            </a:r>
            <a:r>
              <a:rPr lang="zh-TW" altLang="en-US" sz="2400" dirty="0" smtClean="0">
                <a:latin typeface="標楷體" pitchFamily="65" charset="-120"/>
                <a:ea typeface="標楷體" pitchFamily="65" charset="-120"/>
              </a:rPr>
              <a:t>年 </a:t>
            </a:r>
            <a:r>
              <a:rPr lang="en-US" altLang="zh-TW" sz="2400" dirty="0" smtClean="0">
                <a:latin typeface="標楷體" pitchFamily="65" charset="-120"/>
                <a:ea typeface="標楷體" pitchFamily="65" charset="-120"/>
              </a:rPr>
              <a:t>6 </a:t>
            </a:r>
            <a:r>
              <a:rPr lang="zh-TW" altLang="en-US" sz="2400" dirty="0" smtClean="0">
                <a:latin typeface="標楷體" pitchFamily="65" charset="-120"/>
                <a:ea typeface="標楷體" pitchFamily="65" charset="-120"/>
              </a:rPr>
              <a:t>月</a:t>
            </a:r>
            <a:r>
              <a:rPr lang="en-US" altLang="zh-TW" sz="2400" dirty="0" smtClean="0">
                <a:latin typeface="標楷體" pitchFamily="65" charset="-120"/>
                <a:ea typeface="標楷體" pitchFamily="65" charset="-120"/>
              </a:rPr>
              <a:t>19 </a:t>
            </a:r>
            <a:r>
              <a:rPr lang="zh-TW" altLang="en-US" sz="2400" dirty="0" smtClean="0">
                <a:latin typeface="標楷體" pitchFamily="65" charset="-120"/>
                <a:ea typeface="標楷體" pitchFamily="65" charset="-120"/>
              </a:rPr>
              <a:t>日</a:t>
            </a:r>
          </a:p>
          <a:p>
            <a:r>
              <a:rPr lang="zh-TW" altLang="en-US" sz="2400" dirty="0" smtClean="0">
                <a:latin typeface="標楷體" pitchFamily="65" charset="-120"/>
                <a:ea typeface="標楷體" pitchFamily="65" charset="-120"/>
              </a:rPr>
              <a:t>董事長 ：陳慶棋</a:t>
            </a:r>
          </a:p>
          <a:p>
            <a:r>
              <a:rPr lang="zh-TW" altLang="en-US" sz="2400" dirty="0" smtClean="0">
                <a:latin typeface="標楷體" pitchFamily="65" charset="-120"/>
                <a:ea typeface="標楷體" pitchFamily="65" charset="-120"/>
              </a:rPr>
              <a:t>總經理 ：陳義方</a:t>
            </a:r>
          </a:p>
          <a:p>
            <a:r>
              <a:rPr lang="zh-TW" altLang="en-US" sz="2400" dirty="0" smtClean="0">
                <a:latin typeface="標楷體" pitchFamily="65" charset="-120"/>
                <a:ea typeface="標楷體" pitchFamily="65" charset="-120"/>
              </a:rPr>
              <a:t>資本額 ：</a:t>
            </a:r>
            <a:r>
              <a:rPr lang="en-US" altLang="zh-TW" sz="2400" dirty="0" smtClean="0">
                <a:latin typeface="標楷體" pitchFamily="65" charset="-120"/>
                <a:ea typeface="標楷體" pitchFamily="65" charset="-120"/>
              </a:rPr>
              <a:t>NT$ 17.4 </a:t>
            </a:r>
            <a:r>
              <a:rPr lang="zh-TW" altLang="en-US" sz="2400" dirty="0" smtClean="0">
                <a:latin typeface="標楷體" pitchFamily="65" charset="-120"/>
                <a:ea typeface="標楷體" pitchFamily="65" charset="-120"/>
              </a:rPr>
              <a:t>億</a:t>
            </a:r>
          </a:p>
          <a:p>
            <a:r>
              <a:rPr lang="zh-TW" altLang="en-US" sz="2400" dirty="0" smtClean="0">
                <a:latin typeface="標楷體" pitchFamily="65" charset="-120"/>
                <a:ea typeface="標楷體" pitchFamily="65" charset="-120"/>
              </a:rPr>
              <a:t>主要業務：</a:t>
            </a:r>
            <a:endParaRPr lang="en-US" altLang="zh-TW" sz="2400" dirty="0" smtClean="0">
              <a:latin typeface="標楷體" pitchFamily="65" charset="-120"/>
              <a:ea typeface="標楷體" pitchFamily="65" charset="-120"/>
            </a:endParaRPr>
          </a:p>
          <a:p>
            <a:r>
              <a:rPr lang="zh-TW" altLang="en-US" sz="2400" dirty="0" smtClean="0">
                <a:latin typeface="標楷體" pitchFamily="65" charset="-120"/>
                <a:ea typeface="標楷體" pitchFamily="65" charset="-120"/>
              </a:rPr>
              <a:t>玻璃鏡片 </a:t>
            </a:r>
            <a:r>
              <a:rPr lang="en-US" altLang="zh-TW" sz="2400" dirty="0" smtClean="0">
                <a:latin typeface="標楷體" pitchFamily="65" charset="-120"/>
                <a:ea typeface="標楷體" pitchFamily="65" charset="-120"/>
              </a:rPr>
              <a:t>/ </a:t>
            </a:r>
            <a:r>
              <a:rPr lang="zh-TW" altLang="en-US" sz="2400" dirty="0" smtClean="0">
                <a:latin typeface="標楷體" pitchFamily="65" charset="-120"/>
                <a:ea typeface="標楷體" pitchFamily="65" charset="-120"/>
              </a:rPr>
              <a:t>模造鏡片</a:t>
            </a:r>
          </a:p>
          <a:p>
            <a:r>
              <a:rPr lang="zh-TW" altLang="en-US" sz="2400" dirty="0" smtClean="0">
                <a:latin typeface="標楷體" pitchFamily="65" charset="-120"/>
                <a:ea typeface="標楷體" pitchFamily="65" charset="-120"/>
              </a:rPr>
              <a:t>鏡頭 </a:t>
            </a:r>
            <a:r>
              <a:rPr lang="en-US" altLang="zh-TW" sz="2400" dirty="0" smtClean="0">
                <a:latin typeface="標楷體" pitchFamily="65" charset="-120"/>
                <a:ea typeface="標楷體" pitchFamily="65" charset="-120"/>
              </a:rPr>
              <a:t>/ </a:t>
            </a:r>
            <a:r>
              <a:rPr lang="zh-TW" altLang="en-US" sz="2400" dirty="0" smtClean="0">
                <a:latin typeface="標楷體" pitchFamily="65" charset="-120"/>
                <a:ea typeface="標楷體" pitchFamily="65" charset="-120"/>
              </a:rPr>
              <a:t>光學設計</a:t>
            </a:r>
            <a:r>
              <a:rPr lang="en-US" altLang="zh-TW" sz="2400" dirty="0" smtClean="0">
                <a:latin typeface="標楷體" pitchFamily="65" charset="-120"/>
                <a:ea typeface="標楷體" pitchFamily="65" charset="-120"/>
              </a:rPr>
              <a:t>~</a:t>
            </a:r>
            <a:r>
              <a:rPr lang="zh-TW" altLang="en-US" sz="2400" dirty="0" smtClean="0">
                <a:latin typeface="標楷體" pitchFamily="65" charset="-120"/>
                <a:ea typeface="標楷體" pitchFamily="65" charset="-120"/>
              </a:rPr>
              <a:t>製造</a:t>
            </a:r>
          </a:p>
          <a:p>
            <a:r>
              <a:rPr lang="zh-TW" altLang="en-US" sz="2400" dirty="0" smtClean="0">
                <a:latin typeface="標楷體" pitchFamily="65" charset="-120"/>
                <a:ea typeface="標楷體" pitchFamily="65" charset="-120"/>
              </a:rPr>
              <a:t>員工人數 </a:t>
            </a:r>
            <a:r>
              <a:rPr lang="en-US" altLang="zh-TW" sz="2400" dirty="0" smtClean="0">
                <a:latin typeface="標楷體" pitchFamily="65" charset="-120"/>
                <a:ea typeface="標楷體" pitchFamily="65" charset="-120"/>
              </a:rPr>
              <a:t>: 1,698</a:t>
            </a:r>
            <a:r>
              <a:rPr lang="zh-TW" altLang="en-US" sz="2400" dirty="0" smtClean="0">
                <a:latin typeface="標楷體" pitchFamily="65" charset="-120"/>
                <a:ea typeface="標楷體" pitchFamily="65" charset="-120"/>
              </a:rPr>
              <a:t>人</a:t>
            </a:r>
          </a:p>
          <a:p>
            <a:r>
              <a:rPr lang="zh-TW" altLang="en-US" sz="2400" dirty="0" smtClean="0">
                <a:latin typeface="標楷體" pitchFamily="65" charset="-120"/>
                <a:ea typeface="標楷體" pitchFamily="65" charset="-120"/>
              </a:rPr>
              <a:t>總公司</a:t>
            </a:r>
            <a:r>
              <a:rPr lang="en-US" altLang="zh-TW" sz="2400" dirty="0" smtClean="0">
                <a:latin typeface="標楷體" pitchFamily="65" charset="-120"/>
                <a:ea typeface="標楷體" pitchFamily="65" charset="-120"/>
              </a:rPr>
              <a:t>:</a:t>
            </a:r>
            <a:r>
              <a:rPr lang="zh-TW" altLang="en-US" sz="2400" dirty="0" smtClean="0">
                <a:latin typeface="標楷體" pitchFamily="65" charset="-120"/>
                <a:ea typeface="標楷體" pitchFamily="65" charset="-120"/>
              </a:rPr>
              <a:t>今國光學</a:t>
            </a:r>
            <a:r>
              <a:rPr lang="en-US" altLang="zh-TW" sz="2400" dirty="0" smtClean="0">
                <a:latin typeface="標楷體" pitchFamily="65" charset="-120"/>
                <a:ea typeface="標楷體" pitchFamily="65" charset="-120"/>
              </a:rPr>
              <a:t>(</a:t>
            </a:r>
            <a:r>
              <a:rPr lang="zh-TW" altLang="en-US" sz="2400" dirty="0" smtClean="0">
                <a:latin typeface="標楷體" pitchFamily="65" charset="-120"/>
                <a:ea typeface="標楷體" pitchFamily="65" charset="-120"/>
              </a:rPr>
              <a:t>台灣 </a:t>
            </a:r>
            <a:r>
              <a:rPr lang="en-US" altLang="zh-TW" sz="2400" dirty="0" smtClean="0">
                <a:latin typeface="標楷體" pitchFamily="65" charset="-120"/>
                <a:ea typeface="標楷體" pitchFamily="65" charset="-120"/>
              </a:rPr>
              <a:t>- </a:t>
            </a:r>
            <a:r>
              <a:rPr lang="zh-TW" altLang="en-US" sz="2400" dirty="0" smtClean="0">
                <a:latin typeface="標楷體" pitchFamily="65" charset="-120"/>
                <a:ea typeface="標楷體" pitchFamily="65" charset="-120"/>
              </a:rPr>
              <a:t>台中市</a:t>
            </a:r>
            <a:r>
              <a:rPr lang="en-US" altLang="zh-TW" sz="2400" dirty="0" smtClean="0">
                <a:latin typeface="標楷體" pitchFamily="65" charset="-120"/>
                <a:ea typeface="標楷體" pitchFamily="65" charset="-120"/>
              </a:rPr>
              <a:t>) </a:t>
            </a:r>
            <a:endParaRPr lang="zh-TW" altLang="en-US" sz="2400" dirty="0" smtClean="0">
              <a:latin typeface="標楷體" pitchFamily="65" charset="-120"/>
              <a:ea typeface="標楷體" pitchFamily="65" charset="-120"/>
            </a:endParaRPr>
          </a:p>
          <a:p>
            <a:r>
              <a:rPr lang="zh-TW" altLang="en-US" sz="2400" dirty="0" smtClean="0">
                <a:latin typeface="標楷體" pitchFamily="65" charset="-120"/>
                <a:ea typeface="標楷體" pitchFamily="65" charset="-120"/>
              </a:rPr>
              <a:t>工廠</a:t>
            </a:r>
            <a:r>
              <a:rPr lang="en-US" altLang="zh-TW" sz="2400" dirty="0" smtClean="0">
                <a:latin typeface="標楷體" pitchFamily="65" charset="-120"/>
                <a:ea typeface="標楷體" pitchFamily="65" charset="-120"/>
              </a:rPr>
              <a:t>:</a:t>
            </a:r>
            <a:r>
              <a:rPr lang="zh-TW" altLang="en-US" sz="2400" dirty="0" smtClean="0">
                <a:latin typeface="標楷體" pitchFamily="65" charset="-120"/>
                <a:ea typeface="標楷體" pitchFamily="65" charset="-120"/>
              </a:rPr>
              <a:t>今國光學</a:t>
            </a:r>
            <a:r>
              <a:rPr lang="en-US" altLang="zh-TW" sz="2400" dirty="0" smtClean="0">
                <a:latin typeface="標楷體" pitchFamily="65" charset="-120"/>
                <a:ea typeface="標楷體" pitchFamily="65" charset="-120"/>
              </a:rPr>
              <a:t>(</a:t>
            </a:r>
            <a:r>
              <a:rPr lang="zh-TW" altLang="en-US" sz="2400" dirty="0" smtClean="0">
                <a:latin typeface="標楷體" pitchFamily="65" charset="-120"/>
                <a:ea typeface="標楷體" pitchFamily="65" charset="-120"/>
              </a:rPr>
              <a:t>台灣 </a:t>
            </a:r>
            <a:r>
              <a:rPr lang="en-US" altLang="zh-TW" sz="2400" dirty="0" smtClean="0">
                <a:latin typeface="標楷體" pitchFamily="65" charset="-120"/>
                <a:ea typeface="標楷體" pitchFamily="65" charset="-120"/>
              </a:rPr>
              <a:t>- </a:t>
            </a:r>
            <a:r>
              <a:rPr lang="zh-TW" altLang="en-US" sz="2400" dirty="0" smtClean="0">
                <a:latin typeface="標楷體" pitchFamily="65" charset="-120"/>
                <a:ea typeface="標楷體" pitchFamily="65" charset="-120"/>
              </a:rPr>
              <a:t>台中市</a:t>
            </a:r>
            <a:r>
              <a:rPr lang="en-US" altLang="zh-TW" sz="2400" dirty="0" smtClean="0">
                <a:latin typeface="標楷體" pitchFamily="65" charset="-120"/>
                <a:ea typeface="標楷體" pitchFamily="65" charset="-120"/>
              </a:rPr>
              <a:t>) </a:t>
            </a:r>
            <a:endParaRPr lang="zh-TW" altLang="en-US" sz="2400" dirty="0" smtClean="0">
              <a:latin typeface="標楷體" pitchFamily="65" charset="-120"/>
              <a:ea typeface="標楷體" pitchFamily="65" charset="-120"/>
            </a:endParaRPr>
          </a:p>
          <a:p>
            <a:r>
              <a:rPr lang="zh-TW" altLang="en-US" sz="2400" dirty="0" smtClean="0">
                <a:latin typeface="標楷體" pitchFamily="65" charset="-120"/>
                <a:ea typeface="標楷體" pitchFamily="65" charset="-120"/>
              </a:rPr>
              <a:t>華國光學</a:t>
            </a:r>
            <a:r>
              <a:rPr lang="en-US" altLang="zh-TW" sz="2400" dirty="0" smtClean="0">
                <a:latin typeface="標楷體" pitchFamily="65" charset="-120"/>
                <a:ea typeface="標楷體" pitchFamily="65" charset="-120"/>
              </a:rPr>
              <a:t>(</a:t>
            </a:r>
            <a:r>
              <a:rPr lang="zh-TW" altLang="en-US" sz="2400" dirty="0" smtClean="0">
                <a:latin typeface="標楷體" pitchFamily="65" charset="-120"/>
                <a:ea typeface="標楷體" pitchFamily="65" charset="-120"/>
              </a:rPr>
              <a:t>廣東省 </a:t>
            </a:r>
            <a:r>
              <a:rPr lang="en-US" altLang="zh-TW" sz="2400" dirty="0" smtClean="0">
                <a:latin typeface="標楷體" pitchFamily="65" charset="-120"/>
                <a:ea typeface="標楷體" pitchFamily="65" charset="-120"/>
              </a:rPr>
              <a:t>- </a:t>
            </a:r>
            <a:r>
              <a:rPr lang="zh-TW" altLang="en-US" sz="2400" dirty="0" smtClean="0">
                <a:latin typeface="標楷體" pitchFamily="65" charset="-120"/>
                <a:ea typeface="標楷體" pitchFamily="65" charset="-120"/>
              </a:rPr>
              <a:t>佛山</a:t>
            </a:r>
            <a:r>
              <a:rPr lang="en-US" altLang="zh-TW" sz="2400" dirty="0" smtClean="0">
                <a:latin typeface="標楷體" pitchFamily="65" charset="-120"/>
                <a:ea typeface="標楷體" pitchFamily="65" charset="-120"/>
              </a:rPr>
              <a:t>) </a:t>
            </a:r>
            <a:endParaRPr lang="zh-TW" altLang="en-US" sz="2400" dirty="0">
              <a:latin typeface="標楷體" pitchFamily="65" charset="-120"/>
              <a:ea typeface="標楷體" pitchFamily="65" charset="-120"/>
            </a:endParaRPr>
          </a:p>
        </p:txBody>
      </p:sp>
    </p:spTree>
  </p:cSld>
  <p:clrMapOvr>
    <a:masterClrMapping/>
  </p:clrMapOvr>
  <p:transition>
    <p:fade thruBlk="1"/>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descr="Optical Glass Lens Set - 3 Dbl Convex, 3 Dbl Concave, 75mm Dia - 20, 30,  50cm FL : Amazon.ca: Industrial &amp; Scientific"/>
          <p:cNvPicPr>
            <a:picLocks noChangeAspect="1" noChangeArrowheads="1"/>
          </p:cNvPicPr>
          <p:nvPr/>
        </p:nvPicPr>
        <p:blipFill>
          <a:blip r:embed="rId3" cstate="print"/>
          <a:srcRect t="58964" r="43919"/>
          <a:stretch>
            <a:fillRect/>
          </a:stretch>
        </p:blipFill>
        <p:spPr bwMode="auto">
          <a:xfrm>
            <a:off x="5159102" y="693490"/>
            <a:ext cx="1080120" cy="1008111"/>
          </a:xfrm>
          <a:prstGeom prst="ellipse">
            <a:avLst/>
          </a:prstGeom>
          <a:ln w="63500" cap="rnd">
            <a:noFill/>
          </a:ln>
          <a:effectLst>
            <a:outerShdw blurRad="381000" dist="292100" dir="5400000" sx="-80000" sy="-18000" rotWithShape="0">
              <a:srgbClr val="000000">
                <a:alpha val="22000"/>
              </a:srgbClr>
            </a:outerShdw>
            <a:softEdge rad="12700"/>
          </a:effectLst>
          <a:scene3d>
            <a:camera prst="orthographicFront"/>
            <a:lightRig rig="contrasting" dir="t">
              <a:rot lat="0" lon="0" rev="3000000"/>
            </a:lightRig>
          </a:scene3d>
          <a:sp3d contourW="7620">
            <a:bevelT w="95250" h="31750"/>
            <a:contourClr>
              <a:srgbClr val="333333"/>
            </a:contourClr>
          </a:sp3d>
        </p:spPr>
      </p:pic>
      <p:pic>
        <p:nvPicPr>
          <p:cNvPr id="27658" name="Picture 10" descr="Video: Inside the Leica Lens Factory | WIRED"/>
          <p:cNvPicPr>
            <a:picLocks noChangeAspect="1" noChangeArrowheads="1"/>
          </p:cNvPicPr>
          <p:nvPr/>
        </p:nvPicPr>
        <p:blipFill>
          <a:blip r:embed="rId4" cstate="print"/>
          <a:srcRect r="42031" b="33481"/>
          <a:stretch>
            <a:fillRect/>
          </a:stretch>
        </p:blipFill>
        <p:spPr bwMode="auto">
          <a:xfrm rot="227061">
            <a:off x="3605666" y="4547161"/>
            <a:ext cx="1160720" cy="969856"/>
          </a:xfrm>
          <a:prstGeom prst="ellipse">
            <a:avLst/>
          </a:prstGeom>
          <a:ln w="12700" cap="rnd">
            <a:solidFill>
              <a:schemeClr val="bg1"/>
            </a:solidFill>
          </a:ln>
          <a:effectLst>
            <a:glow rad="63500">
              <a:schemeClr val="accent5">
                <a:satMod val="175000"/>
                <a:alpha val="40000"/>
              </a:schemeClr>
            </a:glow>
            <a:outerShdw blurRad="381000" dist="292100" dir="5400000" sx="-80000" sy="-18000" rotWithShape="0">
              <a:srgbClr val="000000">
                <a:alpha val="22000"/>
              </a:srgbClr>
            </a:outerShdw>
            <a:softEdge rad="12700"/>
          </a:effectLst>
          <a:scene3d>
            <a:camera prst="orthographicFront"/>
            <a:lightRig rig="contrasting" dir="t">
              <a:rot lat="0" lon="0" rev="3000000"/>
            </a:lightRig>
          </a:scene3d>
          <a:sp3d contourW="7620">
            <a:bevelT w="95250" h="31750"/>
            <a:contourClr>
              <a:srgbClr val="333333"/>
            </a:contourClr>
          </a:sp3d>
        </p:spPr>
      </p:pic>
      <p:pic>
        <p:nvPicPr>
          <p:cNvPr id="79" name="Picture 4" descr="David Lloyd Clubs | Europe's leading health and wellness group"/>
          <p:cNvPicPr>
            <a:picLocks noChangeAspect="1" noChangeArrowheads="1"/>
          </p:cNvPicPr>
          <p:nvPr/>
        </p:nvPicPr>
        <p:blipFill>
          <a:blip r:embed="rId5" cstate="print">
            <a:lum bright="-8000" contrast="-5000"/>
          </a:blip>
          <a:srcRect l="3766" r="2072"/>
          <a:stretch>
            <a:fillRect/>
          </a:stretch>
        </p:blipFill>
        <p:spPr bwMode="auto">
          <a:xfrm>
            <a:off x="1558702" y="981522"/>
            <a:ext cx="9505056" cy="5703034"/>
          </a:xfrm>
          <a:prstGeom prst="rect">
            <a:avLst/>
          </a:prstGeom>
          <a:noFill/>
        </p:spPr>
      </p:pic>
      <p:sp>
        <p:nvSpPr>
          <p:cNvPr id="2" name="標題 1"/>
          <p:cNvSpPr>
            <a:spLocks noGrp="1"/>
          </p:cNvSpPr>
          <p:nvPr>
            <p:ph type="title"/>
          </p:nvPr>
        </p:nvSpPr>
        <p:spPr>
          <a:xfrm>
            <a:off x="550590" y="261442"/>
            <a:ext cx="6335879" cy="720247"/>
          </a:xfrm>
        </p:spPr>
        <p:txBody>
          <a:bodyPr>
            <a:normAutofit/>
          </a:bodyPr>
          <a:lstStyle/>
          <a:p>
            <a:r>
              <a:rPr lang="zh-TW" altLang="en-US" sz="4000" b="1" dirty="0"/>
              <a:t>今國里程碑 </a:t>
            </a:r>
            <a:endParaRPr lang="zh-TW" altLang="en-US" sz="4000" b="1" dirty="0">
              <a:latin typeface="+mn-lt"/>
            </a:endParaRPr>
          </a:p>
        </p:txBody>
      </p:sp>
      <p:sp>
        <p:nvSpPr>
          <p:cNvPr id="4" name="投影片編號版面配置區 3"/>
          <p:cNvSpPr>
            <a:spLocks noGrp="1"/>
          </p:cNvSpPr>
          <p:nvPr>
            <p:ph type="sldNum" sz="quarter" idx="12"/>
          </p:nvPr>
        </p:nvSpPr>
        <p:spPr/>
        <p:txBody>
          <a:bodyPr/>
          <a:lstStyle/>
          <a:p>
            <a:fld id="{73DA0BB7-265A-403C-9275-D587AB510EDC}" type="slidenum">
              <a:rPr lang="zh-TW" altLang="en-US" smtClean="0"/>
              <a:pPr/>
              <a:t>4</a:t>
            </a:fld>
            <a:endParaRPr lang="zh-TW" altLang="en-US"/>
          </a:p>
        </p:txBody>
      </p:sp>
      <p:cxnSp>
        <p:nvCxnSpPr>
          <p:cNvPr id="8" name="直線接點 7"/>
          <p:cNvCxnSpPr/>
          <p:nvPr/>
        </p:nvCxnSpPr>
        <p:spPr>
          <a:xfrm>
            <a:off x="1270670" y="4193079"/>
            <a:ext cx="10657184" cy="28803"/>
          </a:xfrm>
          <a:prstGeom prst="line">
            <a:avLst/>
          </a:prstGeom>
          <a:ln w="381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0" name="橢圓 9"/>
          <p:cNvSpPr/>
          <p:nvPr/>
        </p:nvSpPr>
        <p:spPr>
          <a:xfrm>
            <a:off x="2350790" y="3789834"/>
            <a:ext cx="836958" cy="826958"/>
          </a:xfrm>
          <a:prstGeom prst="ellipse">
            <a:avLst/>
          </a:prstGeom>
          <a:solidFill>
            <a:schemeClr val="bg1"/>
          </a:solidFill>
          <a:ln w="762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TW" altLang="en-US"/>
          </a:p>
        </p:txBody>
      </p:sp>
      <p:sp>
        <p:nvSpPr>
          <p:cNvPr id="11" name="橢圓 10"/>
          <p:cNvSpPr/>
          <p:nvPr/>
        </p:nvSpPr>
        <p:spPr>
          <a:xfrm>
            <a:off x="4270736" y="3789834"/>
            <a:ext cx="836958" cy="826958"/>
          </a:xfrm>
          <a:prstGeom prst="ellipse">
            <a:avLst/>
          </a:prstGeom>
          <a:solidFill>
            <a:schemeClr val="bg1"/>
          </a:solid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TW" altLang="en-US"/>
          </a:p>
        </p:txBody>
      </p:sp>
      <p:grpSp>
        <p:nvGrpSpPr>
          <p:cNvPr id="7" name="群組 45"/>
          <p:cNvGrpSpPr/>
          <p:nvPr/>
        </p:nvGrpSpPr>
        <p:grpSpPr>
          <a:xfrm>
            <a:off x="262558" y="1926014"/>
            <a:ext cx="1584000" cy="1786816"/>
            <a:chOff x="262558" y="1413570"/>
            <a:chExt cx="1584000" cy="1786816"/>
          </a:xfrm>
        </p:grpSpPr>
        <p:sp>
          <p:nvSpPr>
            <p:cNvPr id="34" name="直角三角形 33"/>
            <p:cNvSpPr/>
            <p:nvPr/>
          </p:nvSpPr>
          <p:spPr bwMode="auto">
            <a:xfrm flipV="1">
              <a:off x="950874" y="2984362"/>
              <a:ext cx="288032" cy="216024"/>
            </a:xfrm>
            <a:prstGeom prst="rtTriangle">
              <a:avLst/>
            </a:prstGeom>
            <a:solidFill>
              <a:schemeClr val="accent2">
                <a:lumMod val="60000"/>
                <a:lumOff val="40000"/>
              </a:schemeClr>
            </a:solidFill>
            <a:ln w="9525">
              <a:noFill/>
              <a:miter lim="800000"/>
              <a:headEnd/>
              <a:tailEnd/>
            </a:ln>
            <a:effectLst/>
          </p:spPr>
          <p:txBody>
            <a:bodyPr vert="horz" wrap="square" lIns="91440" tIns="45720" rIns="91440" bIns="45720" numCol="1" rtlCol="0" anchor="ctr" anchorCtr="0" compatLnSpc="1">
              <a:prstTxWarp prst="textNoShape">
                <a:avLst/>
              </a:prstTxWarp>
              <a:spAutoFit/>
            </a:bodyPr>
            <a:lstStyle/>
            <a:p>
              <a:pPr algn="ctr" defTabSz="914400" fontAlgn="base">
                <a:spcBef>
                  <a:spcPts val="500"/>
                </a:spcBef>
                <a:spcAft>
                  <a:spcPct val="0"/>
                </a:spcAft>
              </a:pPr>
              <a:endParaRPr lang="zh-TW" altLang="en-US" sz="2400" b="1" dirty="0">
                <a:latin typeface="微軟正黑體" pitchFamily="34" charset="-120"/>
                <a:ea typeface="微軟正黑體" pitchFamily="34" charset="-120"/>
              </a:endParaRPr>
            </a:p>
          </p:txBody>
        </p:sp>
        <p:grpSp>
          <p:nvGrpSpPr>
            <p:cNvPr id="14" name="群組 44"/>
            <p:cNvGrpSpPr/>
            <p:nvPr/>
          </p:nvGrpSpPr>
          <p:grpSpPr>
            <a:xfrm>
              <a:off x="262558" y="1413570"/>
              <a:ext cx="1584000" cy="1584176"/>
              <a:chOff x="262558" y="1413570"/>
              <a:chExt cx="1584000" cy="1584176"/>
            </a:xfrm>
          </p:grpSpPr>
          <p:sp>
            <p:nvSpPr>
              <p:cNvPr id="35" name="矩形 34"/>
              <p:cNvSpPr/>
              <p:nvPr/>
            </p:nvSpPr>
            <p:spPr bwMode="auto">
              <a:xfrm>
                <a:off x="262558" y="1413570"/>
                <a:ext cx="1584000" cy="1584176"/>
              </a:xfrm>
              <a:prstGeom prst="rect">
                <a:avLst/>
              </a:prstGeom>
              <a:solidFill>
                <a:schemeClr val="accent2">
                  <a:lumMod val="60000"/>
                  <a:lumOff val="40000"/>
                </a:schemeClr>
              </a:solidFill>
              <a:ln w="9525">
                <a:noFill/>
                <a:miter lim="800000"/>
                <a:headEnd/>
                <a:tailEnd/>
              </a:ln>
              <a:effectLst/>
            </p:spPr>
            <p:txBody>
              <a:bodyPr vert="horz" wrap="square" lIns="91440" tIns="45720" rIns="91440" bIns="45720" numCol="1" rtlCol="0" anchor="ctr" anchorCtr="0" compatLnSpc="1">
                <a:prstTxWarp prst="textNoShape">
                  <a:avLst/>
                </a:prstTxWarp>
                <a:spAutoFit/>
              </a:bodyPr>
              <a:lstStyle/>
              <a:p>
                <a:pPr algn="ctr" defTabSz="914400" fontAlgn="base">
                  <a:spcBef>
                    <a:spcPts val="500"/>
                  </a:spcBef>
                  <a:spcAft>
                    <a:spcPct val="0"/>
                  </a:spcAft>
                </a:pPr>
                <a:endParaRPr lang="zh-TW" altLang="en-US" sz="2400" b="1" dirty="0">
                  <a:latin typeface="微軟正黑體" pitchFamily="34" charset="-120"/>
                  <a:ea typeface="微軟正黑體" pitchFamily="34" charset="-120"/>
                </a:endParaRPr>
              </a:p>
            </p:txBody>
          </p:sp>
          <p:sp>
            <p:nvSpPr>
              <p:cNvPr id="17" name="文字方塊 20"/>
              <p:cNvSpPr txBox="1">
                <a:spLocks noChangeArrowheads="1"/>
              </p:cNvSpPr>
              <p:nvPr/>
            </p:nvSpPr>
            <p:spPr bwMode="auto">
              <a:xfrm>
                <a:off x="334566" y="1693214"/>
                <a:ext cx="1379038" cy="1015663"/>
              </a:xfrm>
              <a:prstGeom prst="rect">
                <a:avLst/>
              </a:prstGeom>
              <a:solidFill>
                <a:schemeClr val="bg1"/>
              </a:solidFill>
              <a:ln w="9525">
                <a:solidFill>
                  <a:schemeClr val="accent2">
                    <a:lumMod val="20000"/>
                    <a:lumOff val="80000"/>
                  </a:schemeClr>
                </a:solidFill>
                <a:miter lim="800000"/>
                <a:headEnd/>
                <a:tailEnd/>
              </a:ln>
            </p:spPr>
            <p:txBody>
              <a:bodyPr wrap="square">
                <a:spAutoFit/>
              </a:bodyPr>
              <a:lstStyle/>
              <a:p>
                <a:pPr algn="ctr"/>
                <a:r>
                  <a:rPr lang="zh-TW" altLang="en-US" sz="2000" dirty="0">
                    <a:latin typeface="標楷體" pitchFamily="65" charset="-120"/>
                    <a:ea typeface="標楷體" pitchFamily="65" charset="-120"/>
                  </a:rPr>
                  <a:t>今國光學成立於台灣台中</a:t>
                </a:r>
              </a:p>
            </p:txBody>
          </p:sp>
        </p:grpSp>
      </p:grpSp>
      <p:grpSp>
        <p:nvGrpSpPr>
          <p:cNvPr id="16" name="群組 81"/>
          <p:cNvGrpSpPr/>
          <p:nvPr/>
        </p:nvGrpSpPr>
        <p:grpSpPr>
          <a:xfrm>
            <a:off x="622598" y="3789834"/>
            <a:ext cx="836958" cy="826958"/>
            <a:chOff x="622598" y="3285778"/>
            <a:chExt cx="836958" cy="826958"/>
          </a:xfrm>
        </p:grpSpPr>
        <p:sp>
          <p:nvSpPr>
            <p:cNvPr id="9" name="橢圓 8"/>
            <p:cNvSpPr/>
            <p:nvPr/>
          </p:nvSpPr>
          <p:spPr>
            <a:xfrm>
              <a:off x="622598" y="3285778"/>
              <a:ext cx="836958" cy="826958"/>
            </a:xfrm>
            <a:prstGeom prst="ellipse">
              <a:avLst/>
            </a:prstGeom>
            <a:solidFill>
              <a:schemeClr val="bg1"/>
            </a:solid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TW" altLang="en-US"/>
            </a:p>
          </p:txBody>
        </p:sp>
        <p:sp>
          <p:nvSpPr>
            <p:cNvPr id="19" name="文字方塊 13"/>
            <p:cNvSpPr txBox="1">
              <a:spLocks noChangeArrowheads="1"/>
            </p:cNvSpPr>
            <p:nvPr/>
          </p:nvSpPr>
          <p:spPr bwMode="auto">
            <a:xfrm>
              <a:off x="694606" y="3484224"/>
              <a:ext cx="750281" cy="415498"/>
            </a:xfrm>
            <a:prstGeom prst="rect">
              <a:avLst/>
            </a:prstGeom>
            <a:noFill/>
            <a:ln w="9525">
              <a:noFill/>
              <a:miter lim="800000"/>
              <a:headEnd/>
              <a:tailEnd/>
            </a:ln>
          </p:spPr>
          <p:txBody>
            <a:bodyPr wrap="square">
              <a:spAutoFit/>
            </a:bodyPr>
            <a:lstStyle/>
            <a:p>
              <a:r>
                <a:rPr lang="en-US" altLang="zh-TW" dirty="0">
                  <a:latin typeface="標楷體" pitchFamily="65" charset="-120"/>
                  <a:ea typeface="標楷體" pitchFamily="65" charset="-120"/>
                </a:rPr>
                <a:t>1980</a:t>
              </a:r>
              <a:endParaRPr lang="zh-TW" altLang="en-US" dirty="0">
                <a:latin typeface="標楷體" pitchFamily="65" charset="-120"/>
                <a:ea typeface="標楷體" pitchFamily="65" charset="-120"/>
              </a:endParaRPr>
            </a:p>
          </p:txBody>
        </p:sp>
      </p:grpSp>
      <p:sp>
        <p:nvSpPr>
          <p:cNvPr id="13" name="橢圓 12"/>
          <p:cNvSpPr/>
          <p:nvPr/>
        </p:nvSpPr>
        <p:spPr>
          <a:xfrm>
            <a:off x="8200369" y="3800128"/>
            <a:ext cx="2232248" cy="826958"/>
          </a:xfrm>
          <a:prstGeom prst="ellipse">
            <a:avLst/>
          </a:prstGeom>
          <a:solidFill>
            <a:schemeClr val="bg1"/>
          </a:solid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TW" altLang="en-US"/>
          </a:p>
        </p:txBody>
      </p:sp>
      <p:sp>
        <p:nvSpPr>
          <p:cNvPr id="30" name="文字方塊 13"/>
          <p:cNvSpPr txBox="1">
            <a:spLocks noChangeArrowheads="1"/>
          </p:cNvSpPr>
          <p:nvPr/>
        </p:nvSpPr>
        <p:spPr bwMode="auto">
          <a:xfrm>
            <a:off x="2422798" y="3999166"/>
            <a:ext cx="790450" cy="415498"/>
          </a:xfrm>
          <a:prstGeom prst="rect">
            <a:avLst/>
          </a:prstGeom>
          <a:noFill/>
          <a:ln w="9525">
            <a:noFill/>
            <a:miter lim="800000"/>
            <a:headEnd/>
            <a:tailEnd/>
          </a:ln>
        </p:spPr>
        <p:txBody>
          <a:bodyPr wrap="square">
            <a:spAutoFit/>
          </a:bodyPr>
          <a:lstStyle/>
          <a:p>
            <a:r>
              <a:rPr lang="en-US" altLang="zh-TW" dirty="0">
                <a:latin typeface="標楷體" pitchFamily="65" charset="-120"/>
                <a:ea typeface="標楷體" pitchFamily="65" charset="-120"/>
              </a:rPr>
              <a:t>1992</a:t>
            </a:r>
            <a:endParaRPr lang="zh-TW" altLang="en-US" dirty="0">
              <a:latin typeface="標楷體" pitchFamily="65" charset="-120"/>
              <a:ea typeface="標楷體" pitchFamily="65" charset="-120"/>
            </a:endParaRPr>
          </a:p>
        </p:txBody>
      </p:sp>
      <p:pic>
        <p:nvPicPr>
          <p:cNvPr id="33" name="Picture 8"/>
          <p:cNvPicPr>
            <a:picLocks noChangeAspect="1" noChangeArrowheads="1"/>
          </p:cNvPicPr>
          <p:nvPr/>
        </p:nvPicPr>
        <p:blipFill>
          <a:blip r:embed="rId6" cstate="print">
            <a:lum bright="10000"/>
          </a:blip>
          <a:srcRect l="17964" t="56348" r="59167" b="24841"/>
          <a:stretch>
            <a:fillRect/>
          </a:stretch>
        </p:blipFill>
        <p:spPr bwMode="auto">
          <a:xfrm>
            <a:off x="1990750" y="4869954"/>
            <a:ext cx="1608392" cy="1152128"/>
          </a:xfrm>
          <a:prstGeom prst="rect">
            <a:avLst/>
          </a:prstGeom>
          <a:noFill/>
          <a:ln w="9525">
            <a:solidFill>
              <a:schemeClr val="tx1">
                <a:lumMod val="50000"/>
                <a:lumOff val="50000"/>
              </a:schemeClr>
            </a:solidFill>
            <a:miter lim="800000"/>
            <a:headEnd/>
            <a:tailEnd/>
          </a:ln>
        </p:spPr>
      </p:pic>
      <p:pic>
        <p:nvPicPr>
          <p:cNvPr id="36" name="Picture 10"/>
          <p:cNvPicPr>
            <a:picLocks noChangeAspect="1" noChangeArrowheads="1"/>
          </p:cNvPicPr>
          <p:nvPr/>
        </p:nvPicPr>
        <p:blipFill>
          <a:blip r:embed="rId7" cstate="print"/>
          <a:srcRect l="20084" t="55698" r="60558" b="24347"/>
          <a:stretch>
            <a:fillRect/>
          </a:stretch>
        </p:blipFill>
        <p:spPr bwMode="auto">
          <a:xfrm>
            <a:off x="334566" y="4869954"/>
            <a:ext cx="1400233" cy="1152128"/>
          </a:xfrm>
          <a:prstGeom prst="rect">
            <a:avLst/>
          </a:prstGeom>
          <a:noFill/>
          <a:ln w="9525">
            <a:solidFill>
              <a:schemeClr val="tx1">
                <a:lumMod val="50000"/>
                <a:lumOff val="50000"/>
              </a:schemeClr>
            </a:solidFill>
            <a:miter lim="800000"/>
            <a:headEnd/>
            <a:tailEnd/>
          </a:ln>
        </p:spPr>
      </p:pic>
      <p:sp>
        <p:nvSpPr>
          <p:cNvPr id="52230" name="AutoShape 6" descr="About TAMRON | Tamron Co., Ltd."/>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zh-TW" altLang="en-US"/>
          </a:p>
        </p:txBody>
      </p:sp>
      <p:sp>
        <p:nvSpPr>
          <p:cNvPr id="52232" name="AutoShape 8" descr="About TAMRON | Tamron Co., Ltd."/>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zh-TW" altLang="en-US"/>
          </a:p>
        </p:txBody>
      </p:sp>
      <p:sp>
        <p:nvSpPr>
          <p:cNvPr id="52234" name="AutoShape 10" descr="About TAMRON | Tamron Co., Ltd."/>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zh-TW" altLang="en-US"/>
          </a:p>
        </p:txBody>
      </p:sp>
      <p:grpSp>
        <p:nvGrpSpPr>
          <p:cNvPr id="18" name="群組 43"/>
          <p:cNvGrpSpPr/>
          <p:nvPr/>
        </p:nvGrpSpPr>
        <p:grpSpPr>
          <a:xfrm>
            <a:off x="2062758" y="1485578"/>
            <a:ext cx="1656184" cy="2177024"/>
            <a:chOff x="2134766" y="1341562"/>
            <a:chExt cx="1404000" cy="1800200"/>
          </a:xfrm>
        </p:grpSpPr>
        <p:grpSp>
          <p:nvGrpSpPr>
            <p:cNvPr id="21" name="群組 41"/>
            <p:cNvGrpSpPr/>
            <p:nvPr/>
          </p:nvGrpSpPr>
          <p:grpSpPr>
            <a:xfrm>
              <a:off x="2134766" y="1341562"/>
              <a:ext cx="1404000" cy="1584176"/>
              <a:chOff x="2134766" y="1341562"/>
              <a:chExt cx="1404000" cy="1584176"/>
            </a:xfrm>
          </p:grpSpPr>
          <p:sp>
            <p:nvSpPr>
              <p:cNvPr id="41" name="矩形 40"/>
              <p:cNvSpPr/>
              <p:nvPr/>
            </p:nvSpPr>
            <p:spPr bwMode="auto">
              <a:xfrm>
                <a:off x="2134766" y="1341562"/>
                <a:ext cx="1404000" cy="1584176"/>
              </a:xfrm>
              <a:prstGeom prst="rect">
                <a:avLst/>
              </a:prstGeom>
              <a:solidFill>
                <a:schemeClr val="tx2">
                  <a:lumMod val="60000"/>
                  <a:lumOff val="40000"/>
                </a:schemeClr>
              </a:solidFill>
              <a:ln w="9525">
                <a:noFill/>
                <a:miter lim="800000"/>
                <a:headEnd/>
                <a:tailEnd/>
              </a:ln>
              <a:effectLst/>
            </p:spPr>
            <p:txBody>
              <a:bodyPr vert="horz" wrap="square" lIns="91440" tIns="45720" rIns="91440" bIns="45720" numCol="1" rtlCol="0" anchor="ctr" anchorCtr="0" compatLnSpc="1">
                <a:prstTxWarp prst="textNoShape">
                  <a:avLst/>
                </a:prstTxWarp>
                <a:spAutoFit/>
              </a:bodyPr>
              <a:lstStyle/>
              <a:p>
                <a:pPr algn="ctr" defTabSz="914400" fontAlgn="base">
                  <a:spcBef>
                    <a:spcPts val="500"/>
                  </a:spcBef>
                  <a:spcAft>
                    <a:spcPct val="0"/>
                  </a:spcAft>
                </a:pPr>
                <a:endParaRPr lang="zh-TW" altLang="en-US" sz="2400" b="1" dirty="0">
                  <a:latin typeface="微軟正黑體" pitchFamily="34" charset="-120"/>
                  <a:ea typeface="微軟正黑體" pitchFamily="34" charset="-120"/>
                </a:endParaRPr>
              </a:p>
            </p:txBody>
          </p:sp>
          <p:sp>
            <p:nvSpPr>
              <p:cNvPr id="20" name="文字方塊 23"/>
              <p:cNvSpPr txBox="1">
                <a:spLocks noChangeArrowheads="1"/>
              </p:cNvSpPr>
              <p:nvPr/>
            </p:nvSpPr>
            <p:spPr bwMode="auto">
              <a:xfrm>
                <a:off x="2261204" y="1474692"/>
                <a:ext cx="1152128" cy="1348867"/>
              </a:xfrm>
              <a:prstGeom prst="rect">
                <a:avLst/>
              </a:prstGeom>
              <a:solidFill>
                <a:schemeClr val="bg1"/>
              </a:solidFill>
              <a:ln w="9525">
                <a:noFill/>
                <a:miter lim="800000"/>
                <a:headEnd/>
                <a:tailEnd/>
              </a:ln>
            </p:spPr>
            <p:txBody>
              <a:bodyPr wrap="square">
                <a:spAutoFit/>
              </a:bodyPr>
              <a:lstStyle/>
              <a:p>
                <a:r>
                  <a:rPr lang="zh-TW" altLang="en-US" sz="2000" dirty="0">
                    <a:latin typeface="標楷體" pitchFamily="65" charset="-120"/>
                    <a:ea typeface="標楷體" pitchFamily="65" charset="-120"/>
                  </a:rPr>
                  <a:t>拓展生產基地，成立大陸佛山華國分公司</a:t>
                </a:r>
              </a:p>
            </p:txBody>
          </p:sp>
        </p:grpSp>
        <p:sp>
          <p:nvSpPr>
            <p:cNvPr id="43" name="直角三角形 42"/>
            <p:cNvSpPr/>
            <p:nvPr/>
          </p:nvSpPr>
          <p:spPr bwMode="auto">
            <a:xfrm flipV="1">
              <a:off x="2754374" y="2925738"/>
              <a:ext cx="288032" cy="216024"/>
            </a:xfrm>
            <a:prstGeom prst="rtTriangle">
              <a:avLst/>
            </a:prstGeom>
            <a:solidFill>
              <a:schemeClr val="tx2">
                <a:lumMod val="60000"/>
                <a:lumOff val="40000"/>
              </a:schemeClr>
            </a:solidFill>
            <a:ln w="9525">
              <a:noFill/>
              <a:miter lim="800000"/>
              <a:headEnd/>
              <a:tailEnd/>
            </a:ln>
            <a:effectLst/>
          </p:spPr>
          <p:txBody>
            <a:bodyPr vert="horz" wrap="square" lIns="91440" tIns="45720" rIns="91440" bIns="45720" numCol="1" rtlCol="0" anchor="ctr" anchorCtr="0" compatLnSpc="1">
              <a:prstTxWarp prst="textNoShape">
                <a:avLst/>
              </a:prstTxWarp>
              <a:spAutoFit/>
            </a:bodyPr>
            <a:lstStyle/>
            <a:p>
              <a:pPr algn="ctr" defTabSz="914400" fontAlgn="base">
                <a:spcBef>
                  <a:spcPts val="500"/>
                </a:spcBef>
                <a:spcAft>
                  <a:spcPct val="0"/>
                </a:spcAft>
              </a:pPr>
              <a:endParaRPr lang="zh-TW" altLang="en-US" sz="2400" b="1" dirty="0">
                <a:latin typeface="微軟正黑體" pitchFamily="34" charset="-120"/>
                <a:ea typeface="微軟正黑體" pitchFamily="34" charset="-120"/>
              </a:endParaRPr>
            </a:p>
          </p:txBody>
        </p:sp>
      </p:grpSp>
      <p:sp>
        <p:nvSpPr>
          <p:cNvPr id="47" name="矩形 46"/>
          <p:cNvSpPr/>
          <p:nvPr/>
        </p:nvSpPr>
        <p:spPr bwMode="auto">
          <a:xfrm>
            <a:off x="3934966" y="2442877"/>
            <a:ext cx="1440160" cy="461665"/>
          </a:xfrm>
          <a:prstGeom prst="rect">
            <a:avLst/>
          </a:prstGeom>
          <a:noFill/>
          <a:ln w="9525">
            <a:noFill/>
            <a:miter lim="800000"/>
            <a:headEnd/>
            <a:tailEnd/>
          </a:ln>
          <a:effectLst/>
        </p:spPr>
        <p:txBody>
          <a:bodyPr vert="horz" wrap="square" lIns="91440" tIns="45720" rIns="91440" bIns="45720" numCol="1" rtlCol="0" anchor="ctr" anchorCtr="0" compatLnSpc="1">
            <a:prstTxWarp prst="textNoShape">
              <a:avLst/>
            </a:prstTxWarp>
            <a:spAutoFit/>
          </a:bodyPr>
          <a:lstStyle/>
          <a:p>
            <a:pPr algn="ctr" defTabSz="914400" fontAlgn="base">
              <a:spcBef>
                <a:spcPts val="500"/>
              </a:spcBef>
              <a:spcAft>
                <a:spcPct val="0"/>
              </a:spcAft>
            </a:pPr>
            <a:endParaRPr lang="zh-TW" altLang="en-US" sz="2400" b="1" dirty="0">
              <a:solidFill>
                <a:schemeClr val="tx2">
                  <a:lumMod val="40000"/>
                  <a:lumOff val="60000"/>
                </a:schemeClr>
              </a:solidFill>
              <a:latin typeface="微軟正黑體" pitchFamily="34" charset="-120"/>
              <a:ea typeface="微軟正黑體" pitchFamily="34" charset="-120"/>
            </a:endParaRPr>
          </a:p>
        </p:txBody>
      </p:sp>
      <p:sp>
        <p:nvSpPr>
          <p:cNvPr id="48" name="矩形 47"/>
          <p:cNvSpPr/>
          <p:nvPr/>
        </p:nvSpPr>
        <p:spPr bwMode="auto">
          <a:xfrm>
            <a:off x="3862958" y="2442877"/>
            <a:ext cx="1656184" cy="461665"/>
          </a:xfrm>
          <a:prstGeom prst="rect">
            <a:avLst/>
          </a:prstGeom>
          <a:noFill/>
          <a:ln w="9525">
            <a:noFill/>
            <a:miter lim="800000"/>
            <a:headEnd/>
            <a:tailEnd/>
          </a:ln>
          <a:effectLst/>
        </p:spPr>
        <p:txBody>
          <a:bodyPr vert="horz" wrap="square" lIns="91440" tIns="45720" rIns="91440" bIns="45720" numCol="1" rtlCol="0" anchor="ctr" anchorCtr="0" compatLnSpc="1">
            <a:prstTxWarp prst="textNoShape">
              <a:avLst/>
            </a:prstTxWarp>
            <a:spAutoFit/>
          </a:bodyPr>
          <a:lstStyle/>
          <a:p>
            <a:pPr algn="ctr" defTabSz="914400" fontAlgn="base">
              <a:spcBef>
                <a:spcPts val="500"/>
              </a:spcBef>
              <a:spcAft>
                <a:spcPct val="0"/>
              </a:spcAft>
            </a:pPr>
            <a:endParaRPr lang="zh-TW" altLang="en-US" sz="2400" b="1" dirty="0">
              <a:solidFill>
                <a:schemeClr val="tx2">
                  <a:lumMod val="40000"/>
                  <a:lumOff val="60000"/>
                </a:schemeClr>
              </a:solidFill>
              <a:latin typeface="微軟正黑體" pitchFamily="34" charset="-120"/>
              <a:ea typeface="微軟正黑體" pitchFamily="34" charset="-120"/>
            </a:endParaRPr>
          </a:p>
        </p:txBody>
      </p:sp>
      <p:grpSp>
        <p:nvGrpSpPr>
          <p:cNvPr id="22" name="群組 48"/>
          <p:cNvGrpSpPr/>
          <p:nvPr/>
        </p:nvGrpSpPr>
        <p:grpSpPr>
          <a:xfrm>
            <a:off x="3790950" y="1485578"/>
            <a:ext cx="1872208" cy="2129134"/>
            <a:chOff x="2134764" y="1341562"/>
            <a:chExt cx="1649999" cy="1807064"/>
          </a:xfrm>
        </p:grpSpPr>
        <p:grpSp>
          <p:nvGrpSpPr>
            <p:cNvPr id="23" name="群組 41"/>
            <p:cNvGrpSpPr/>
            <p:nvPr/>
          </p:nvGrpSpPr>
          <p:grpSpPr>
            <a:xfrm>
              <a:off x="2134764" y="1341562"/>
              <a:ext cx="1649999" cy="1619381"/>
              <a:chOff x="2134764" y="1341562"/>
              <a:chExt cx="1649999" cy="1619381"/>
            </a:xfrm>
          </p:grpSpPr>
          <p:sp>
            <p:nvSpPr>
              <p:cNvPr id="52" name="矩形 51"/>
              <p:cNvSpPr/>
              <p:nvPr/>
            </p:nvSpPr>
            <p:spPr bwMode="auto">
              <a:xfrm>
                <a:off x="2134764" y="1341562"/>
                <a:ext cx="1649999" cy="1619381"/>
              </a:xfrm>
              <a:prstGeom prst="rect">
                <a:avLst/>
              </a:prstGeom>
              <a:solidFill>
                <a:schemeClr val="accent2">
                  <a:lumMod val="60000"/>
                  <a:lumOff val="40000"/>
                </a:schemeClr>
              </a:solidFill>
              <a:ln w="9525">
                <a:noFill/>
                <a:miter lim="800000"/>
                <a:headEnd/>
                <a:tailEnd/>
              </a:ln>
              <a:effectLst/>
            </p:spPr>
            <p:txBody>
              <a:bodyPr vert="horz" wrap="square" lIns="91440" tIns="45720" rIns="91440" bIns="45720" numCol="1" rtlCol="0" anchor="ctr" anchorCtr="0" compatLnSpc="1">
                <a:prstTxWarp prst="textNoShape">
                  <a:avLst/>
                </a:prstTxWarp>
                <a:spAutoFit/>
              </a:bodyPr>
              <a:lstStyle/>
              <a:p>
                <a:pPr algn="ctr" defTabSz="914400" fontAlgn="base">
                  <a:spcBef>
                    <a:spcPts val="500"/>
                  </a:spcBef>
                  <a:spcAft>
                    <a:spcPct val="0"/>
                  </a:spcAft>
                </a:pPr>
                <a:endParaRPr lang="zh-TW" altLang="en-US" sz="2400" b="1" dirty="0">
                  <a:latin typeface="微軟正黑體" pitchFamily="34" charset="-120"/>
                  <a:ea typeface="微軟正黑體" pitchFamily="34" charset="-120"/>
                </a:endParaRPr>
              </a:p>
            </p:txBody>
          </p:sp>
          <p:sp>
            <p:nvSpPr>
              <p:cNvPr id="53" name="文字方塊 23"/>
              <p:cNvSpPr txBox="1">
                <a:spLocks noChangeArrowheads="1"/>
              </p:cNvSpPr>
              <p:nvPr/>
            </p:nvSpPr>
            <p:spPr bwMode="auto">
              <a:xfrm>
                <a:off x="2259306" y="1463793"/>
                <a:ext cx="1398533" cy="1384465"/>
              </a:xfrm>
              <a:prstGeom prst="rect">
                <a:avLst/>
              </a:prstGeom>
              <a:solidFill>
                <a:schemeClr val="bg1"/>
              </a:solidFill>
              <a:ln w="9525">
                <a:noFill/>
                <a:miter lim="800000"/>
                <a:headEnd/>
                <a:tailEnd/>
              </a:ln>
            </p:spPr>
            <p:txBody>
              <a:bodyPr wrap="square">
                <a:spAutoFit/>
              </a:bodyPr>
              <a:lstStyle/>
              <a:p>
                <a:r>
                  <a:rPr lang="zh-TW" altLang="en-US" sz="2000" dirty="0">
                    <a:latin typeface="標楷體" pitchFamily="65" charset="-120"/>
                    <a:ea typeface="標楷體" pitchFamily="65" charset="-120"/>
                  </a:rPr>
                  <a:t>與國際相機品牌合作，搭上單眼相機成長的趨勢。</a:t>
                </a:r>
              </a:p>
            </p:txBody>
          </p:sp>
        </p:grpSp>
        <p:sp>
          <p:nvSpPr>
            <p:cNvPr id="51" name="直角三角形 50"/>
            <p:cNvSpPr/>
            <p:nvPr/>
          </p:nvSpPr>
          <p:spPr bwMode="auto">
            <a:xfrm flipV="1">
              <a:off x="2837830" y="2932603"/>
              <a:ext cx="288031" cy="216023"/>
            </a:xfrm>
            <a:prstGeom prst="rtTriangle">
              <a:avLst/>
            </a:prstGeom>
            <a:solidFill>
              <a:schemeClr val="accent2">
                <a:lumMod val="60000"/>
                <a:lumOff val="40000"/>
              </a:schemeClr>
            </a:solidFill>
            <a:ln w="9525">
              <a:noFill/>
              <a:miter lim="800000"/>
              <a:headEnd/>
              <a:tailEnd/>
            </a:ln>
            <a:effectLst/>
          </p:spPr>
          <p:txBody>
            <a:bodyPr vert="horz" wrap="square" lIns="91440" tIns="45720" rIns="91440" bIns="45720" numCol="1" rtlCol="0" anchor="ctr" anchorCtr="0" compatLnSpc="1">
              <a:prstTxWarp prst="textNoShape">
                <a:avLst/>
              </a:prstTxWarp>
              <a:spAutoFit/>
            </a:bodyPr>
            <a:lstStyle/>
            <a:p>
              <a:pPr algn="ctr" defTabSz="914400" fontAlgn="base">
                <a:spcBef>
                  <a:spcPts val="500"/>
                </a:spcBef>
                <a:spcAft>
                  <a:spcPct val="0"/>
                </a:spcAft>
              </a:pPr>
              <a:endParaRPr lang="zh-TW" altLang="en-US" sz="2400" b="1" dirty="0">
                <a:latin typeface="微軟正黑體" pitchFamily="34" charset="-120"/>
                <a:ea typeface="微軟正黑體" pitchFamily="34" charset="-120"/>
              </a:endParaRPr>
            </a:p>
          </p:txBody>
        </p:sp>
      </p:grpSp>
      <p:grpSp>
        <p:nvGrpSpPr>
          <p:cNvPr id="24" name="群組 62"/>
          <p:cNvGrpSpPr/>
          <p:nvPr/>
        </p:nvGrpSpPr>
        <p:grpSpPr>
          <a:xfrm>
            <a:off x="7823397" y="802814"/>
            <a:ext cx="4104457" cy="2987019"/>
            <a:chOff x="2134766" y="1341562"/>
            <a:chExt cx="1404000" cy="1430076"/>
          </a:xfrm>
        </p:grpSpPr>
        <p:grpSp>
          <p:nvGrpSpPr>
            <p:cNvPr id="25" name="群組 41"/>
            <p:cNvGrpSpPr/>
            <p:nvPr/>
          </p:nvGrpSpPr>
          <p:grpSpPr>
            <a:xfrm>
              <a:off x="2134766" y="1341562"/>
              <a:ext cx="1404000" cy="1224000"/>
              <a:chOff x="2134766" y="1341562"/>
              <a:chExt cx="1404000" cy="1224000"/>
            </a:xfrm>
          </p:grpSpPr>
          <p:sp>
            <p:nvSpPr>
              <p:cNvPr id="66" name="矩形 65"/>
              <p:cNvSpPr/>
              <p:nvPr/>
            </p:nvSpPr>
            <p:spPr bwMode="auto">
              <a:xfrm>
                <a:off x="2134766" y="1341562"/>
                <a:ext cx="1404000" cy="1224000"/>
              </a:xfrm>
              <a:prstGeom prst="rect">
                <a:avLst/>
              </a:prstGeom>
              <a:solidFill>
                <a:schemeClr val="accent2">
                  <a:lumMod val="60000"/>
                  <a:lumOff val="40000"/>
                </a:schemeClr>
              </a:solidFill>
              <a:ln w="9525">
                <a:noFill/>
                <a:miter lim="800000"/>
                <a:headEnd/>
                <a:tailEnd/>
              </a:ln>
              <a:effectLst/>
            </p:spPr>
            <p:txBody>
              <a:bodyPr vert="horz" wrap="square" lIns="91440" tIns="45720" rIns="91440" bIns="45720" numCol="1" rtlCol="0" anchor="ctr" anchorCtr="0" compatLnSpc="1">
                <a:prstTxWarp prst="textNoShape">
                  <a:avLst/>
                </a:prstTxWarp>
                <a:spAutoFit/>
              </a:bodyPr>
              <a:lstStyle/>
              <a:p>
                <a:pPr algn="ctr" defTabSz="914400" fontAlgn="base">
                  <a:spcBef>
                    <a:spcPts val="500"/>
                  </a:spcBef>
                  <a:spcAft>
                    <a:spcPct val="0"/>
                  </a:spcAft>
                </a:pPr>
                <a:endParaRPr lang="zh-TW" altLang="en-US" sz="2400" b="1" dirty="0">
                  <a:latin typeface="微軟正黑體" pitchFamily="34" charset="-120"/>
                  <a:ea typeface="微軟正黑體" pitchFamily="34" charset="-120"/>
                </a:endParaRPr>
              </a:p>
            </p:txBody>
          </p:sp>
          <p:sp>
            <p:nvSpPr>
              <p:cNvPr id="67" name="文字方塊 23"/>
              <p:cNvSpPr txBox="1">
                <a:spLocks noChangeArrowheads="1"/>
              </p:cNvSpPr>
              <p:nvPr/>
            </p:nvSpPr>
            <p:spPr bwMode="auto">
              <a:xfrm>
                <a:off x="2242766" y="1373522"/>
                <a:ext cx="1217084" cy="1133825"/>
              </a:xfrm>
              <a:prstGeom prst="rect">
                <a:avLst/>
              </a:prstGeom>
              <a:solidFill>
                <a:schemeClr val="bg1"/>
              </a:solidFill>
              <a:ln w="9525">
                <a:noFill/>
                <a:miter lim="800000"/>
                <a:headEnd/>
                <a:tailEnd/>
              </a:ln>
            </p:spPr>
            <p:txBody>
              <a:bodyPr wrap="square">
                <a:spAutoFit/>
              </a:bodyPr>
              <a:lstStyle/>
              <a:p>
                <a:pPr marL="342900" indent="-342900">
                  <a:buFont typeface="Arial" panose="020B0604020202020204" pitchFamily="34" charset="0"/>
                  <a:buChar char="•"/>
                </a:pPr>
                <a:r>
                  <a:rPr lang="zh-TW" altLang="en-US" sz="2000" dirty="0">
                    <a:latin typeface="標楷體" pitchFamily="65" charset="-120"/>
                    <a:ea typeface="標楷體" pitchFamily="65" charset="-120"/>
                  </a:rPr>
                  <a:t>打入美國</a:t>
                </a:r>
                <a:r>
                  <a:rPr lang="en-US" altLang="zh-TW" sz="2000" dirty="0">
                    <a:latin typeface="標楷體" pitchFamily="65" charset="-120"/>
                    <a:ea typeface="標楷體" pitchFamily="65" charset="-120"/>
                  </a:rPr>
                  <a:t>IoT</a:t>
                </a:r>
                <a:r>
                  <a:rPr lang="zh-TW" altLang="en-US" sz="2000" dirty="0">
                    <a:latin typeface="標楷體" pitchFamily="65" charset="-120"/>
                    <a:ea typeface="標楷體" pitchFamily="65" charset="-120"/>
                  </a:rPr>
                  <a:t>品牌廠，供應智慧門鈴鏡頭、智能音箱鏡頭。</a:t>
                </a:r>
                <a:endParaRPr lang="en-US" altLang="zh-TW" sz="2000" dirty="0">
                  <a:latin typeface="標楷體" pitchFamily="65" charset="-120"/>
                  <a:ea typeface="標楷體" pitchFamily="65" charset="-120"/>
                </a:endParaRPr>
              </a:p>
              <a:p>
                <a:pPr marL="342900" indent="-342900">
                  <a:buFont typeface="Arial" panose="020B0604020202020204" pitchFamily="34" charset="0"/>
                  <a:buChar char="•"/>
                </a:pPr>
                <a:r>
                  <a:rPr lang="zh-TW" altLang="en-US" sz="2000" dirty="0">
                    <a:latin typeface="標楷體" pitchFamily="65" charset="-120"/>
                    <a:ea typeface="標楷體" pitchFamily="65" charset="-120"/>
                  </a:rPr>
                  <a:t>成功進入車用</a:t>
                </a:r>
                <a:r>
                  <a:rPr lang="en-US" altLang="zh-TW" sz="2000" dirty="0">
                    <a:latin typeface="標楷體" pitchFamily="65" charset="-120"/>
                    <a:ea typeface="標楷體" pitchFamily="65" charset="-120"/>
                  </a:rPr>
                  <a:t>Tier1</a:t>
                </a:r>
                <a:r>
                  <a:rPr lang="zh-TW" altLang="en-US" sz="2000" dirty="0">
                    <a:latin typeface="標楷體" pitchFamily="65" charset="-120"/>
                    <a:ea typeface="標楷體" pitchFamily="65" charset="-120"/>
                  </a:rPr>
                  <a:t>客戶，供應影像</a:t>
                </a:r>
                <a:r>
                  <a:rPr lang="en-US" altLang="zh-TW" sz="2000" dirty="0">
                    <a:latin typeface="標楷體" pitchFamily="65" charset="-120"/>
                    <a:ea typeface="標楷體" pitchFamily="65" charset="-120"/>
                  </a:rPr>
                  <a:t>/ADAS/Lidar/</a:t>
                </a:r>
                <a:r>
                  <a:rPr lang="zh-TW" altLang="en-US" sz="2000" dirty="0">
                    <a:latin typeface="標楷體" pitchFamily="65" charset="-120"/>
                    <a:ea typeface="標楷體" pitchFamily="65" charset="-120"/>
                  </a:rPr>
                  <a:t>熱成像多種車用鏡頭。</a:t>
                </a:r>
                <a:endParaRPr lang="en-US" altLang="zh-TW" sz="2000" dirty="0">
                  <a:latin typeface="標楷體" pitchFamily="65" charset="-120"/>
                  <a:ea typeface="標楷體" pitchFamily="65" charset="-120"/>
                </a:endParaRPr>
              </a:p>
              <a:p>
                <a:pPr marL="342900" indent="-342900">
                  <a:buFont typeface="Arial" panose="020B0604020202020204" pitchFamily="34" charset="0"/>
                  <a:buChar char="•"/>
                </a:pPr>
                <a:r>
                  <a:rPr lang="zh-TW" altLang="en-US" sz="2000" dirty="0">
                    <a:latin typeface="標楷體" pitchFamily="65" charset="-120"/>
                    <a:ea typeface="標楷體" pitchFamily="65" charset="-120"/>
                  </a:rPr>
                  <a:t>持續開發熱成像鏡頭市場。</a:t>
                </a:r>
                <a:endParaRPr lang="en-US" altLang="zh-TW" sz="2000" dirty="0">
                  <a:latin typeface="標楷體" pitchFamily="65" charset="-120"/>
                  <a:ea typeface="標楷體" pitchFamily="65" charset="-120"/>
                </a:endParaRPr>
              </a:p>
              <a:p>
                <a:pPr marL="342900" indent="-342900">
                  <a:buFont typeface="Arial" panose="020B0604020202020204" pitchFamily="34" charset="0"/>
                  <a:buChar char="•"/>
                </a:pPr>
                <a:endParaRPr lang="en-US" altLang="zh-TW" sz="2000" dirty="0">
                  <a:latin typeface="標楷體" pitchFamily="65" charset="-120"/>
                  <a:ea typeface="標楷體" pitchFamily="65" charset="-120"/>
                </a:endParaRPr>
              </a:p>
            </p:txBody>
          </p:sp>
        </p:grpSp>
        <p:sp>
          <p:nvSpPr>
            <p:cNvPr id="65" name="直角三角形 64"/>
            <p:cNvSpPr/>
            <p:nvPr/>
          </p:nvSpPr>
          <p:spPr bwMode="auto">
            <a:xfrm flipV="1">
              <a:off x="2710830" y="2555614"/>
              <a:ext cx="288032" cy="216024"/>
            </a:xfrm>
            <a:prstGeom prst="rtTriangle">
              <a:avLst/>
            </a:prstGeom>
            <a:solidFill>
              <a:schemeClr val="accent2">
                <a:lumMod val="60000"/>
                <a:lumOff val="40000"/>
              </a:schemeClr>
            </a:solidFill>
            <a:ln w="9525">
              <a:noFill/>
              <a:miter lim="800000"/>
              <a:headEnd/>
              <a:tailEnd/>
            </a:ln>
            <a:effectLst/>
          </p:spPr>
          <p:txBody>
            <a:bodyPr vert="horz" wrap="square" lIns="91440" tIns="45720" rIns="91440" bIns="45720" numCol="1" rtlCol="0" anchor="ctr" anchorCtr="0" compatLnSpc="1">
              <a:prstTxWarp prst="textNoShape">
                <a:avLst/>
              </a:prstTxWarp>
              <a:spAutoFit/>
            </a:bodyPr>
            <a:lstStyle/>
            <a:p>
              <a:pPr algn="ctr" defTabSz="914400" fontAlgn="base">
                <a:spcBef>
                  <a:spcPts val="500"/>
                </a:spcBef>
                <a:spcAft>
                  <a:spcPct val="0"/>
                </a:spcAft>
              </a:pPr>
              <a:endParaRPr lang="zh-TW" altLang="en-US" sz="2400" b="1" dirty="0">
                <a:latin typeface="微軟正黑體" pitchFamily="34" charset="-120"/>
                <a:ea typeface="微軟正黑體" pitchFamily="34" charset="-120"/>
              </a:endParaRPr>
            </a:p>
          </p:txBody>
        </p:sp>
      </p:grpSp>
      <p:sp>
        <p:nvSpPr>
          <p:cNvPr id="68" name="文字方塊 14"/>
          <p:cNvSpPr txBox="1">
            <a:spLocks noChangeArrowheads="1"/>
          </p:cNvSpPr>
          <p:nvPr/>
        </p:nvSpPr>
        <p:spPr bwMode="auto">
          <a:xfrm>
            <a:off x="4333826" y="3992037"/>
            <a:ext cx="728196" cy="415498"/>
          </a:xfrm>
          <a:prstGeom prst="rect">
            <a:avLst/>
          </a:prstGeom>
          <a:noFill/>
          <a:ln w="9525">
            <a:noFill/>
            <a:miter lim="800000"/>
            <a:headEnd/>
            <a:tailEnd/>
          </a:ln>
        </p:spPr>
        <p:txBody>
          <a:bodyPr wrap="square">
            <a:spAutoFit/>
          </a:bodyPr>
          <a:lstStyle/>
          <a:p>
            <a:r>
              <a:rPr lang="en-US" altLang="zh-TW" dirty="0">
                <a:latin typeface="標楷體" pitchFamily="65" charset="-120"/>
                <a:ea typeface="標楷體" pitchFamily="65" charset="-120"/>
              </a:rPr>
              <a:t>1997</a:t>
            </a:r>
            <a:endParaRPr lang="zh-TW" altLang="en-US" dirty="0">
              <a:latin typeface="標楷體" pitchFamily="65" charset="-120"/>
              <a:ea typeface="標楷體" pitchFamily="65" charset="-120"/>
            </a:endParaRPr>
          </a:p>
        </p:txBody>
      </p:sp>
      <p:sp>
        <p:nvSpPr>
          <p:cNvPr id="27650" name="AutoShape 2" descr="TAMRON Photo Site for photgraphic lense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zh-TW" altLang="en-US"/>
          </a:p>
        </p:txBody>
      </p:sp>
      <p:sp>
        <p:nvSpPr>
          <p:cNvPr id="27652" name="AutoShape 4" descr="TAMRON Photo Site for photgraphic lense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zh-TW" altLang="en-US"/>
          </a:p>
        </p:txBody>
      </p:sp>
      <p:pic>
        <p:nvPicPr>
          <p:cNvPr id="5" name="Picture 4" descr="你希望什麼鏡？ Tamron 今年會出多達6 支鏡！ - DCFever.com"/>
          <p:cNvPicPr>
            <a:picLocks noChangeAspect="1" noChangeArrowheads="1"/>
          </p:cNvPicPr>
          <p:nvPr/>
        </p:nvPicPr>
        <p:blipFill>
          <a:blip r:embed="rId8" cstate="print"/>
          <a:srcRect/>
          <a:stretch>
            <a:fillRect/>
          </a:stretch>
        </p:blipFill>
        <p:spPr bwMode="auto">
          <a:xfrm>
            <a:off x="3790950" y="5229994"/>
            <a:ext cx="2107060" cy="1053530"/>
          </a:xfrm>
          <a:prstGeom prst="rect">
            <a:avLst/>
          </a:prstGeom>
          <a:ln>
            <a:noFill/>
          </a:ln>
          <a:effectLst>
            <a:softEdge rad="112500"/>
          </a:effectLst>
        </p:spPr>
      </p:pic>
      <p:pic>
        <p:nvPicPr>
          <p:cNvPr id="81" name="Picture 2" descr="產品列表- EOS R 無反光鏡數位相機- 佳能台灣"/>
          <p:cNvPicPr>
            <a:picLocks noChangeAspect="1" noChangeArrowheads="1"/>
          </p:cNvPicPr>
          <p:nvPr/>
        </p:nvPicPr>
        <p:blipFill>
          <a:blip r:embed="rId9" cstate="print">
            <a:lum bright="70000" contrast="-70000"/>
          </a:blip>
          <a:srcRect/>
          <a:stretch>
            <a:fillRect/>
          </a:stretch>
        </p:blipFill>
        <p:spPr bwMode="auto">
          <a:xfrm>
            <a:off x="4943078" y="4581922"/>
            <a:ext cx="1215409" cy="1074395"/>
          </a:xfrm>
          <a:prstGeom prst="rect">
            <a:avLst/>
          </a:prstGeom>
          <a:noFill/>
        </p:spPr>
      </p:pic>
      <p:pic>
        <p:nvPicPr>
          <p:cNvPr id="3" name="Picture 2" descr="產品列表- EOS R 無反光鏡數位相機- 佳能台灣"/>
          <p:cNvPicPr>
            <a:picLocks noChangeAspect="1" noChangeArrowheads="1"/>
          </p:cNvPicPr>
          <p:nvPr/>
        </p:nvPicPr>
        <p:blipFill>
          <a:blip r:embed="rId9" cstate="print"/>
          <a:srcRect/>
          <a:stretch>
            <a:fillRect/>
          </a:stretch>
        </p:blipFill>
        <p:spPr bwMode="auto">
          <a:xfrm>
            <a:off x="4799062" y="4509914"/>
            <a:ext cx="1215409" cy="1074395"/>
          </a:xfrm>
          <a:prstGeom prst="rect">
            <a:avLst/>
          </a:prstGeom>
          <a:noFill/>
        </p:spPr>
      </p:pic>
      <p:sp>
        <p:nvSpPr>
          <p:cNvPr id="15" name="AutoShape 10" descr="Double Convex Lens, 150mm Focal Length, 1.5 38mm Turkey | Ubuy"/>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zh-TW" altLang="en-US"/>
          </a:p>
        </p:txBody>
      </p:sp>
      <p:sp>
        <p:nvSpPr>
          <p:cNvPr id="27660" name="AutoShape 12" descr="Double Convex Lens, 150mm Focal Length, 1.5 38mm Turkey | Ubuy"/>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zh-TW" altLang="en-US"/>
          </a:p>
        </p:txBody>
      </p:sp>
      <p:sp>
        <p:nvSpPr>
          <p:cNvPr id="12" name="橢圓 11"/>
          <p:cNvSpPr/>
          <p:nvPr/>
        </p:nvSpPr>
        <p:spPr>
          <a:xfrm>
            <a:off x="6271880" y="3796526"/>
            <a:ext cx="836958" cy="826958"/>
          </a:xfrm>
          <a:prstGeom prst="ellipse">
            <a:avLst/>
          </a:prstGeom>
          <a:solidFill>
            <a:schemeClr val="bg1"/>
          </a:solidFill>
          <a:ln w="762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TW" altLang="en-US"/>
          </a:p>
        </p:txBody>
      </p:sp>
      <p:sp>
        <p:nvSpPr>
          <p:cNvPr id="69" name="文字方塊 15"/>
          <p:cNvSpPr txBox="1">
            <a:spLocks noChangeArrowheads="1"/>
          </p:cNvSpPr>
          <p:nvPr/>
        </p:nvSpPr>
        <p:spPr bwMode="auto">
          <a:xfrm>
            <a:off x="6332496" y="4005858"/>
            <a:ext cx="742682" cy="415498"/>
          </a:xfrm>
          <a:prstGeom prst="rect">
            <a:avLst/>
          </a:prstGeom>
          <a:noFill/>
          <a:ln w="9525">
            <a:noFill/>
            <a:miter lim="800000"/>
            <a:headEnd/>
            <a:tailEnd/>
          </a:ln>
        </p:spPr>
        <p:txBody>
          <a:bodyPr wrap="square">
            <a:spAutoFit/>
          </a:bodyPr>
          <a:lstStyle/>
          <a:p>
            <a:r>
              <a:rPr lang="en-US" altLang="zh-TW" dirty="0">
                <a:latin typeface="標楷體" pitchFamily="65" charset="-120"/>
                <a:ea typeface="標楷體" pitchFamily="65" charset="-120"/>
              </a:rPr>
              <a:t>2012</a:t>
            </a:r>
            <a:endParaRPr lang="zh-TW" altLang="en-US" dirty="0">
              <a:latin typeface="標楷體" pitchFamily="65" charset="-120"/>
              <a:ea typeface="標楷體" pitchFamily="65" charset="-120"/>
            </a:endParaRPr>
          </a:p>
        </p:txBody>
      </p:sp>
      <p:grpSp>
        <p:nvGrpSpPr>
          <p:cNvPr id="26" name="群組 54"/>
          <p:cNvGrpSpPr/>
          <p:nvPr/>
        </p:nvGrpSpPr>
        <p:grpSpPr>
          <a:xfrm>
            <a:off x="5925132" y="1719272"/>
            <a:ext cx="1800000" cy="2017920"/>
            <a:chOff x="2134766" y="1341562"/>
            <a:chExt cx="1800000" cy="2017920"/>
          </a:xfrm>
        </p:grpSpPr>
        <p:grpSp>
          <p:nvGrpSpPr>
            <p:cNvPr id="27" name="群組 41"/>
            <p:cNvGrpSpPr/>
            <p:nvPr/>
          </p:nvGrpSpPr>
          <p:grpSpPr>
            <a:xfrm>
              <a:off x="2134766" y="1341562"/>
              <a:ext cx="1800000" cy="1800000"/>
              <a:chOff x="2134766" y="1341562"/>
              <a:chExt cx="1800000" cy="1800000"/>
            </a:xfrm>
          </p:grpSpPr>
          <p:sp>
            <p:nvSpPr>
              <p:cNvPr id="58" name="矩形 57"/>
              <p:cNvSpPr/>
              <p:nvPr/>
            </p:nvSpPr>
            <p:spPr bwMode="auto">
              <a:xfrm>
                <a:off x="2134766" y="1341562"/>
                <a:ext cx="1800000" cy="1800000"/>
              </a:xfrm>
              <a:prstGeom prst="rect">
                <a:avLst/>
              </a:prstGeom>
              <a:solidFill>
                <a:schemeClr val="tx2">
                  <a:lumMod val="60000"/>
                  <a:lumOff val="40000"/>
                </a:schemeClr>
              </a:solidFill>
              <a:ln w="9525">
                <a:noFill/>
                <a:miter lim="800000"/>
                <a:headEnd/>
                <a:tailEnd/>
              </a:ln>
              <a:effectLst/>
            </p:spPr>
            <p:txBody>
              <a:bodyPr vert="horz" wrap="square" lIns="91440" tIns="45720" rIns="91440" bIns="45720" numCol="1" rtlCol="0" anchor="ctr" anchorCtr="0" compatLnSpc="1">
                <a:prstTxWarp prst="textNoShape">
                  <a:avLst/>
                </a:prstTxWarp>
                <a:spAutoFit/>
              </a:bodyPr>
              <a:lstStyle/>
              <a:p>
                <a:pPr algn="ctr" defTabSz="914400" fontAlgn="base">
                  <a:spcBef>
                    <a:spcPts val="500"/>
                  </a:spcBef>
                  <a:spcAft>
                    <a:spcPct val="0"/>
                  </a:spcAft>
                </a:pPr>
                <a:endParaRPr lang="zh-TW" altLang="en-US" sz="2400" b="1" dirty="0">
                  <a:latin typeface="微軟正黑體" pitchFamily="34" charset="-120"/>
                  <a:ea typeface="微軟正黑體" pitchFamily="34" charset="-120"/>
                </a:endParaRPr>
              </a:p>
            </p:txBody>
          </p:sp>
          <p:sp>
            <p:nvSpPr>
              <p:cNvPr id="59" name="文字方塊 23"/>
              <p:cNvSpPr txBox="1">
                <a:spLocks noChangeArrowheads="1"/>
              </p:cNvSpPr>
              <p:nvPr/>
            </p:nvSpPr>
            <p:spPr bwMode="auto">
              <a:xfrm>
                <a:off x="2232832" y="1539916"/>
                <a:ext cx="1601846" cy="1323439"/>
              </a:xfrm>
              <a:prstGeom prst="rect">
                <a:avLst/>
              </a:prstGeom>
              <a:solidFill>
                <a:schemeClr val="bg1"/>
              </a:solidFill>
              <a:ln w="9525">
                <a:noFill/>
                <a:miter lim="800000"/>
                <a:headEnd/>
                <a:tailEnd/>
              </a:ln>
            </p:spPr>
            <p:txBody>
              <a:bodyPr wrap="square">
                <a:spAutoFit/>
              </a:bodyPr>
              <a:lstStyle/>
              <a:p>
                <a:pPr algn="ctr"/>
                <a:r>
                  <a:rPr lang="zh-TW" altLang="en-US" sz="2000" dirty="0">
                    <a:latin typeface="標楷體" pitchFamily="65" charset="-120"/>
                    <a:ea typeface="標楷體" pitchFamily="65" charset="-120"/>
                  </a:rPr>
                  <a:t>拓展產品事業群</a:t>
                </a:r>
                <a:r>
                  <a:rPr lang="en-US" altLang="zh-TW" sz="2000" dirty="0">
                    <a:latin typeface="標楷體" pitchFamily="65" charset="-120"/>
                    <a:ea typeface="標楷體" pitchFamily="65" charset="-120"/>
                  </a:rPr>
                  <a:t>;</a:t>
                </a:r>
                <a:r>
                  <a:rPr lang="zh-TW" altLang="en-US" sz="2000" dirty="0">
                    <a:latin typeface="標楷體" pitchFamily="65" charset="-120"/>
                    <a:ea typeface="標楷體" pitchFamily="65" charset="-120"/>
                  </a:rPr>
                  <a:t>中港廠導入自動化組立生產線</a:t>
                </a:r>
                <a:endParaRPr lang="en-US" altLang="zh-TW" sz="2000" dirty="0">
                  <a:latin typeface="標楷體" pitchFamily="65" charset="-120"/>
                  <a:ea typeface="標楷體" pitchFamily="65" charset="-120"/>
                </a:endParaRPr>
              </a:p>
            </p:txBody>
          </p:sp>
        </p:grpSp>
        <p:sp>
          <p:nvSpPr>
            <p:cNvPr id="57" name="直角三角形 56"/>
            <p:cNvSpPr/>
            <p:nvPr/>
          </p:nvSpPr>
          <p:spPr bwMode="auto">
            <a:xfrm flipV="1">
              <a:off x="2863234" y="3143458"/>
              <a:ext cx="288032" cy="216024"/>
            </a:xfrm>
            <a:prstGeom prst="rtTriangle">
              <a:avLst/>
            </a:prstGeom>
            <a:solidFill>
              <a:schemeClr val="tx2">
                <a:lumMod val="60000"/>
                <a:lumOff val="40000"/>
              </a:schemeClr>
            </a:solidFill>
            <a:ln w="9525">
              <a:noFill/>
              <a:miter lim="800000"/>
              <a:headEnd/>
              <a:tailEnd/>
            </a:ln>
            <a:effectLst/>
          </p:spPr>
          <p:txBody>
            <a:bodyPr vert="horz" wrap="square" lIns="91440" tIns="45720" rIns="91440" bIns="45720" numCol="1" rtlCol="0" anchor="ctr" anchorCtr="0" compatLnSpc="1">
              <a:prstTxWarp prst="textNoShape">
                <a:avLst/>
              </a:prstTxWarp>
              <a:spAutoFit/>
            </a:bodyPr>
            <a:lstStyle/>
            <a:p>
              <a:pPr algn="ctr" defTabSz="914400" fontAlgn="base">
                <a:spcBef>
                  <a:spcPts val="500"/>
                </a:spcBef>
                <a:spcAft>
                  <a:spcPct val="0"/>
                </a:spcAft>
              </a:pPr>
              <a:endParaRPr lang="zh-TW" altLang="en-US" sz="2400" b="1" dirty="0">
                <a:latin typeface="微軟正黑體" pitchFamily="34" charset="-120"/>
                <a:ea typeface="微軟正黑體" pitchFamily="34" charset="-120"/>
              </a:endParaRPr>
            </a:p>
          </p:txBody>
        </p:sp>
      </p:grpSp>
      <p:pic>
        <p:nvPicPr>
          <p:cNvPr id="72" name="Picture 1" descr="18e23c10501525d95f34"/>
          <p:cNvPicPr>
            <a:picLocks noChangeAspect="1" noChangeArrowheads="1"/>
          </p:cNvPicPr>
          <p:nvPr/>
        </p:nvPicPr>
        <p:blipFill>
          <a:blip r:embed="rId10" cstate="print">
            <a:lum bright="10000" contrast="10000"/>
          </a:blip>
          <a:srcRect/>
          <a:stretch>
            <a:fillRect/>
          </a:stretch>
        </p:blipFill>
        <p:spPr bwMode="auto">
          <a:xfrm>
            <a:off x="5879182" y="4653930"/>
            <a:ext cx="1872208" cy="1499753"/>
          </a:xfrm>
          <a:prstGeom prst="rect">
            <a:avLst/>
          </a:prstGeom>
          <a:ln>
            <a:noFill/>
          </a:ln>
          <a:effectLst>
            <a:softEdge rad="112500"/>
          </a:effectLst>
        </p:spPr>
      </p:pic>
      <p:pic>
        <p:nvPicPr>
          <p:cNvPr id="77" name="Picture 14" descr="Ring | Optus Smart Spaces"/>
          <p:cNvPicPr>
            <a:picLocks noChangeAspect="1" noChangeArrowheads="1"/>
          </p:cNvPicPr>
          <p:nvPr/>
        </p:nvPicPr>
        <p:blipFill>
          <a:blip r:embed="rId11" cstate="print"/>
          <a:srcRect l="23800" t="5600" r="24401" b="45401"/>
          <a:stretch>
            <a:fillRect/>
          </a:stretch>
        </p:blipFill>
        <p:spPr bwMode="auto">
          <a:xfrm>
            <a:off x="8039422" y="4725938"/>
            <a:ext cx="1522455" cy="1440160"/>
          </a:xfrm>
          <a:prstGeom prst="rect">
            <a:avLst/>
          </a:prstGeom>
          <a:noFill/>
          <a:ln>
            <a:noFill/>
          </a:ln>
        </p:spPr>
      </p:pic>
      <p:pic>
        <p:nvPicPr>
          <p:cNvPr id="80" name="Picture 2" descr="Ring Battery Doorbell Plus"/>
          <p:cNvPicPr>
            <a:picLocks noChangeAspect="1" noChangeArrowheads="1"/>
          </p:cNvPicPr>
          <p:nvPr/>
        </p:nvPicPr>
        <p:blipFill>
          <a:blip r:embed="rId12" cstate="print">
            <a:extLst>
              <a:ext uri="{28A0092B-C50C-407E-A947-70E740481C1C}">
                <a14:useLocalDpi xmlns="" xmlns:a14="http://schemas.microsoft.com/office/drawing/2010/main" val="0"/>
              </a:ext>
            </a:extLst>
          </a:blip>
          <a:srcRect/>
          <a:stretch>
            <a:fillRect/>
          </a:stretch>
        </p:blipFill>
        <p:spPr bwMode="auto">
          <a:xfrm>
            <a:off x="9345853" y="4608577"/>
            <a:ext cx="576064" cy="711712"/>
          </a:xfrm>
          <a:prstGeom prst="rect">
            <a:avLst/>
          </a:prstGeom>
          <a:noFill/>
          <a:extLst>
            <a:ext uri="{909E8E84-426E-40DD-AFC4-6F175D3DCCD1}">
              <a14:hiddenFill xmlns="" xmlns:a14="http://schemas.microsoft.com/office/drawing/2010/main">
                <a:solidFill>
                  <a:srgbClr val="FFFFFF"/>
                </a:solidFill>
              </a14:hiddenFill>
            </a:ext>
          </a:extLst>
        </p:spPr>
      </p:pic>
      <p:pic>
        <p:nvPicPr>
          <p:cNvPr id="82" name="Picture 17" descr="比亚迪7人座纯电_比亚迪_汽车大师"/>
          <p:cNvPicPr>
            <a:picLocks noChangeAspect="1" noChangeArrowheads="1"/>
          </p:cNvPicPr>
          <p:nvPr/>
        </p:nvPicPr>
        <p:blipFill>
          <a:blip r:embed="rId13" cstate="print"/>
          <a:srcRect/>
          <a:stretch>
            <a:fillRect/>
          </a:stretch>
        </p:blipFill>
        <p:spPr bwMode="auto">
          <a:xfrm>
            <a:off x="9839622" y="5013970"/>
            <a:ext cx="1890208" cy="1080120"/>
          </a:xfrm>
          <a:prstGeom prst="ellipse">
            <a:avLst/>
          </a:prstGeom>
          <a:ln w="19050" cap="rnd">
            <a:solidFill>
              <a:schemeClr val="bg1"/>
            </a:solidFill>
          </a:ln>
          <a:effectLst>
            <a:glow rad="63500">
              <a:schemeClr val="accent1">
                <a:satMod val="175000"/>
                <a:alpha val="40000"/>
              </a:schemeClr>
            </a:glow>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70" name="文字方塊 18"/>
          <p:cNvSpPr txBox="1">
            <a:spLocks noChangeArrowheads="1"/>
          </p:cNvSpPr>
          <p:nvPr/>
        </p:nvSpPr>
        <p:spPr bwMode="auto">
          <a:xfrm>
            <a:off x="8638601" y="4040071"/>
            <a:ext cx="1414503" cy="415498"/>
          </a:xfrm>
          <a:prstGeom prst="rect">
            <a:avLst/>
          </a:prstGeom>
          <a:noFill/>
          <a:ln w="9525">
            <a:noFill/>
            <a:miter lim="800000"/>
            <a:headEnd/>
            <a:tailEnd/>
          </a:ln>
        </p:spPr>
        <p:txBody>
          <a:bodyPr wrap="square">
            <a:spAutoFit/>
          </a:bodyPr>
          <a:lstStyle/>
          <a:p>
            <a:r>
              <a:rPr lang="en-US" altLang="zh-TW" dirty="0">
                <a:latin typeface="標楷體" pitchFamily="65" charset="-120"/>
                <a:ea typeface="標楷體" pitchFamily="65" charset="-120"/>
              </a:rPr>
              <a:t>2018~2024</a:t>
            </a:r>
          </a:p>
        </p:txBody>
      </p:sp>
    </p:spTree>
  </p:cSld>
  <p:clrMapOvr>
    <a:masterClrMapping/>
  </p:clrMapOvr>
  <p:transition>
    <p:fade thruBlk="1"/>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Freeform 2"/>
          <p:cNvSpPr/>
          <p:nvPr/>
        </p:nvSpPr>
        <p:spPr>
          <a:xfrm>
            <a:off x="1270670" y="1701602"/>
            <a:ext cx="3426857" cy="3428096"/>
          </a:xfrm>
          <a:custGeom>
            <a:avLst/>
            <a:gdLst/>
            <a:ahLst/>
            <a:cxnLst/>
            <a:rect l="l" t="t" r="r" b="b"/>
            <a:pathLst>
              <a:path w="5140954" h="5140954">
                <a:moveTo>
                  <a:pt x="0" y="0"/>
                </a:moveTo>
                <a:lnTo>
                  <a:pt x="5140954" y="0"/>
                </a:lnTo>
                <a:lnTo>
                  <a:pt x="5140954" y="5140954"/>
                </a:lnTo>
                <a:lnTo>
                  <a:pt x="0" y="5140954"/>
                </a:lnTo>
                <a:lnTo>
                  <a:pt x="0" y="0"/>
                </a:lnTo>
                <a:close/>
              </a:path>
            </a:pathLst>
          </a:custGeom>
          <a:blipFill>
            <a:blip r:embed="rId2" cstate="print">
              <a:extLst>
                <a:ext uri="{96DAC541-7B7A-43D3-8B79-37D633B846F1}">
                  <asvg:svgBlip xmlns="" xmlns:asvg="http://schemas.microsoft.com/office/drawing/2016/SVG/main" r:embed="rId3"/>
                </a:ext>
              </a:extLst>
            </a:blip>
            <a:stretch>
              <a:fillRect/>
            </a:stretch>
          </a:blipFill>
        </p:spPr>
      </p:sp>
      <p:sp>
        <p:nvSpPr>
          <p:cNvPr id="4" name="投影片編號版面配置區 3"/>
          <p:cNvSpPr>
            <a:spLocks noGrp="1"/>
          </p:cNvSpPr>
          <p:nvPr>
            <p:ph type="sldNum" sz="quarter" idx="12"/>
          </p:nvPr>
        </p:nvSpPr>
        <p:spPr/>
        <p:txBody>
          <a:bodyPr/>
          <a:lstStyle/>
          <a:p>
            <a:fld id="{73DA0BB7-265A-403C-9275-D587AB510EDC}" type="slidenum">
              <a:rPr lang="zh-TW" altLang="en-US" smtClean="0"/>
              <a:pPr/>
              <a:t>5</a:t>
            </a:fld>
            <a:endParaRPr lang="zh-TW" altLang="en-US"/>
          </a:p>
        </p:txBody>
      </p:sp>
      <p:sp>
        <p:nvSpPr>
          <p:cNvPr id="9" name="矩形 8"/>
          <p:cNvSpPr/>
          <p:nvPr/>
        </p:nvSpPr>
        <p:spPr bwMode="auto">
          <a:xfrm>
            <a:off x="2566814" y="837506"/>
            <a:ext cx="914400" cy="914400"/>
          </a:xfrm>
          <a:prstGeom prst="rect">
            <a:avLst/>
          </a:prstGeom>
          <a:noFill/>
          <a:ln w="9525">
            <a:noFill/>
            <a:miter lim="800000"/>
            <a:headEnd/>
            <a:tailEnd/>
          </a:ln>
          <a:effectLst/>
        </p:spPr>
        <p:txBody>
          <a:bodyPr vert="horz" wrap="square" lIns="91440" tIns="45720" rIns="91440" bIns="45720" numCol="1" rtlCol="0" anchor="ctr" anchorCtr="0" compatLnSpc="1">
            <a:prstTxWarp prst="textNoShape">
              <a:avLst/>
            </a:prstTxWarp>
            <a:spAutoFit/>
          </a:bodyPr>
          <a:lstStyle/>
          <a:p>
            <a:pPr algn="ctr" defTabSz="914400" fontAlgn="base">
              <a:spcBef>
                <a:spcPts val="500"/>
              </a:spcBef>
              <a:spcAft>
                <a:spcPct val="0"/>
              </a:spcAft>
            </a:pPr>
            <a:endParaRPr lang="zh-TW" altLang="en-US" sz="2400" b="1" dirty="0" smtClean="0">
              <a:latin typeface="微軟正黑體" pitchFamily="34" charset="-120"/>
              <a:ea typeface="微軟正黑體" pitchFamily="34" charset="-120"/>
            </a:endParaRPr>
          </a:p>
        </p:txBody>
      </p:sp>
      <p:sp>
        <p:nvSpPr>
          <p:cNvPr id="11" name="矩形 10"/>
          <p:cNvSpPr/>
          <p:nvPr/>
        </p:nvSpPr>
        <p:spPr bwMode="auto">
          <a:xfrm>
            <a:off x="0" y="0"/>
            <a:ext cx="12190413" cy="5950074"/>
          </a:xfrm>
          <a:prstGeom prst="rect">
            <a:avLst/>
          </a:prstGeom>
          <a:noFill/>
          <a:ln w="9525">
            <a:noFill/>
            <a:miter lim="800000"/>
            <a:headEnd/>
            <a:tailEnd/>
          </a:ln>
          <a:effectLst/>
        </p:spPr>
        <p:txBody>
          <a:bodyPr vert="horz" wrap="square" lIns="91440" tIns="45720" rIns="91440" bIns="45720" numCol="1" rtlCol="0" anchor="ctr" anchorCtr="0" compatLnSpc="1">
            <a:prstTxWarp prst="textNoShape">
              <a:avLst/>
            </a:prstTxWarp>
            <a:spAutoFit/>
          </a:bodyPr>
          <a:lstStyle/>
          <a:p>
            <a:pPr algn="ctr" defTabSz="914400" fontAlgn="base">
              <a:spcBef>
                <a:spcPts val="500"/>
              </a:spcBef>
              <a:spcAft>
                <a:spcPct val="0"/>
              </a:spcAft>
            </a:pPr>
            <a:endParaRPr lang="zh-TW" altLang="en-US" sz="2400" b="1" dirty="0" smtClean="0">
              <a:latin typeface="微軟正黑體" pitchFamily="34" charset="-120"/>
              <a:ea typeface="微軟正黑體" pitchFamily="34" charset="-120"/>
            </a:endParaRPr>
          </a:p>
        </p:txBody>
      </p:sp>
      <p:sp>
        <p:nvSpPr>
          <p:cNvPr id="13" name="橢圓 12"/>
          <p:cNvSpPr/>
          <p:nvPr/>
        </p:nvSpPr>
        <p:spPr bwMode="auto">
          <a:xfrm>
            <a:off x="7751390" y="837506"/>
            <a:ext cx="5112568" cy="4392488"/>
          </a:xfrm>
          <a:prstGeom prst="ellipse">
            <a:avLst/>
          </a:prstGeom>
          <a:noFill/>
          <a:ln w="9525">
            <a:noFill/>
            <a:miter lim="800000"/>
            <a:headEnd/>
            <a:tailEnd/>
          </a:ln>
          <a:effectLst/>
        </p:spPr>
        <p:txBody>
          <a:bodyPr vert="horz" wrap="square" lIns="91440" tIns="45720" rIns="91440" bIns="45720" numCol="1" rtlCol="0" anchor="ctr" anchorCtr="0" compatLnSpc="1">
            <a:prstTxWarp prst="textNoShape">
              <a:avLst/>
            </a:prstTxWarp>
            <a:spAutoFit/>
          </a:bodyPr>
          <a:lstStyle/>
          <a:p>
            <a:pPr algn="ctr" defTabSz="914400" fontAlgn="base">
              <a:spcBef>
                <a:spcPts val="500"/>
              </a:spcBef>
              <a:spcAft>
                <a:spcPct val="0"/>
              </a:spcAft>
            </a:pPr>
            <a:endParaRPr lang="zh-TW" altLang="en-US" sz="2400" b="1" dirty="0" smtClean="0">
              <a:latin typeface="微軟正黑體" pitchFamily="34" charset="-120"/>
              <a:ea typeface="微軟正黑體" pitchFamily="34" charset="-120"/>
            </a:endParaRPr>
          </a:p>
        </p:txBody>
      </p:sp>
      <p:sp>
        <p:nvSpPr>
          <p:cNvPr id="14" name="橢圓 13"/>
          <p:cNvSpPr/>
          <p:nvPr/>
        </p:nvSpPr>
        <p:spPr bwMode="auto">
          <a:xfrm>
            <a:off x="11207774" y="4437906"/>
            <a:ext cx="3312368" cy="649188"/>
          </a:xfrm>
          <a:prstGeom prst="ellipse">
            <a:avLst/>
          </a:prstGeom>
          <a:noFill/>
          <a:ln w="9525">
            <a:noFill/>
            <a:miter lim="800000"/>
            <a:headEnd/>
            <a:tailEnd/>
          </a:ln>
          <a:effectLst/>
        </p:spPr>
        <p:txBody>
          <a:bodyPr vert="horz" wrap="square" lIns="91440" tIns="45720" rIns="91440" bIns="45720" numCol="1" rtlCol="0" anchor="ctr" anchorCtr="0" compatLnSpc="1">
            <a:prstTxWarp prst="textNoShape">
              <a:avLst/>
            </a:prstTxWarp>
            <a:spAutoFit/>
          </a:bodyPr>
          <a:lstStyle/>
          <a:p>
            <a:pPr algn="ctr" defTabSz="914400" fontAlgn="base">
              <a:spcBef>
                <a:spcPts val="500"/>
              </a:spcBef>
              <a:spcAft>
                <a:spcPct val="0"/>
              </a:spcAft>
            </a:pPr>
            <a:endParaRPr lang="zh-TW" altLang="en-US" sz="2400" b="1" dirty="0" smtClean="0">
              <a:solidFill>
                <a:schemeClr val="bg1"/>
              </a:solidFill>
              <a:latin typeface="微軟正黑體" pitchFamily="34" charset="-120"/>
              <a:ea typeface="微軟正黑體" pitchFamily="34" charset="-120"/>
            </a:endParaRPr>
          </a:p>
        </p:txBody>
      </p:sp>
      <p:sp>
        <p:nvSpPr>
          <p:cNvPr id="7" name="文字方塊 6"/>
          <p:cNvSpPr txBox="1"/>
          <p:nvPr/>
        </p:nvSpPr>
        <p:spPr>
          <a:xfrm>
            <a:off x="694606" y="261442"/>
            <a:ext cx="4032448" cy="769441"/>
          </a:xfrm>
          <a:prstGeom prst="rect">
            <a:avLst/>
          </a:prstGeom>
          <a:noFill/>
        </p:spPr>
        <p:txBody>
          <a:bodyPr wrap="square" rtlCol="0">
            <a:spAutoFit/>
          </a:bodyPr>
          <a:lstStyle/>
          <a:p>
            <a:r>
              <a:rPr lang="zh-TW" altLang="en-US" sz="4400" b="1" dirty="0" smtClean="0">
                <a:latin typeface="標楷體" pitchFamily="65" charset="-120"/>
                <a:ea typeface="標楷體" pitchFamily="65" charset="-120"/>
              </a:rPr>
              <a:t>核心產品線</a:t>
            </a:r>
            <a:endParaRPr lang="zh-TW" altLang="en-US" sz="4400" b="1" dirty="0">
              <a:latin typeface="標楷體" pitchFamily="65" charset="-120"/>
              <a:ea typeface="標楷體" pitchFamily="65" charset="-120"/>
            </a:endParaRPr>
          </a:p>
        </p:txBody>
      </p:sp>
      <p:sp>
        <p:nvSpPr>
          <p:cNvPr id="16" name="Freeform 12"/>
          <p:cNvSpPr/>
          <p:nvPr/>
        </p:nvSpPr>
        <p:spPr>
          <a:xfrm>
            <a:off x="1630710" y="2061642"/>
            <a:ext cx="2679443" cy="2680412"/>
          </a:xfrm>
          <a:custGeom>
            <a:avLst/>
            <a:gdLst/>
            <a:ahLst/>
            <a:cxnLst/>
            <a:rect l="l" t="t" r="r" b="b"/>
            <a:pathLst>
              <a:path w="4019688" h="4019687">
                <a:moveTo>
                  <a:pt x="0" y="0"/>
                </a:moveTo>
                <a:lnTo>
                  <a:pt x="4019688" y="0"/>
                </a:lnTo>
                <a:lnTo>
                  <a:pt x="4019688" y="4019687"/>
                </a:lnTo>
                <a:lnTo>
                  <a:pt x="0" y="4019687"/>
                </a:lnTo>
                <a:lnTo>
                  <a:pt x="0" y="0"/>
                </a:lnTo>
                <a:close/>
              </a:path>
            </a:pathLst>
          </a:custGeom>
          <a:blipFill>
            <a:blip r:embed="rId4" cstate="print">
              <a:extLst>
                <a:ext uri="{96DAC541-7B7A-43D3-8B79-37D633B846F1}">
                  <asvg:svgBlip xmlns="" xmlns:asvg="http://schemas.microsoft.com/office/drawing/2016/SVG/main" r:embed="rId11"/>
                </a:ext>
              </a:extLst>
            </a:blip>
            <a:stretch>
              <a:fillRect/>
            </a:stretch>
          </a:blipFill>
        </p:spPr>
      </p:sp>
      <p:sp>
        <p:nvSpPr>
          <p:cNvPr id="18" name="Freeform 16"/>
          <p:cNvSpPr/>
          <p:nvPr/>
        </p:nvSpPr>
        <p:spPr>
          <a:xfrm>
            <a:off x="1774726" y="2689549"/>
            <a:ext cx="2343916" cy="524221"/>
          </a:xfrm>
          <a:custGeom>
            <a:avLst/>
            <a:gdLst/>
            <a:ahLst/>
            <a:cxnLst/>
            <a:rect l="l" t="t" r="r" b="b"/>
            <a:pathLst>
              <a:path w="3516332" h="786149">
                <a:moveTo>
                  <a:pt x="0" y="0"/>
                </a:moveTo>
                <a:lnTo>
                  <a:pt x="3516332" y="0"/>
                </a:lnTo>
                <a:lnTo>
                  <a:pt x="3516332" y="786149"/>
                </a:lnTo>
                <a:lnTo>
                  <a:pt x="0" y="786149"/>
                </a:lnTo>
                <a:lnTo>
                  <a:pt x="0" y="0"/>
                </a:lnTo>
                <a:close/>
              </a:path>
            </a:pathLst>
          </a:custGeom>
          <a:blipFill>
            <a:blip r:embed="rId12" cstate="print"/>
            <a:stretch>
              <a:fillRect b="-41719"/>
            </a:stretch>
          </a:blipFill>
        </p:spPr>
      </p:sp>
      <p:sp>
        <p:nvSpPr>
          <p:cNvPr id="19" name="TextBox 27"/>
          <p:cNvSpPr txBox="1"/>
          <p:nvPr/>
        </p:nvSpPr>
        <p:spPr>
          <a:xfrm>
            <a:off x="2278782" y="3385369"/>
            <a:ext cx="1451367" cy="692497"/>
          </a:xfrm>
          <a:prstGeom prst="rect">
            <a:avLst/>
          </a:prstGeom>
        </p:spPr>
        <p:txBody>
          <a:bodyPr lIns="0" tIns="0" rIns="0" bIns="0" rtlCol="0" anchor="t">
            <a:spAutoFit/>
          </a:bodyPr>
          <a:lstStyle/>
          <a:p>
            <a:pPr algn="ctr">
              <a:lnSpc>
                <a:spcPts val="2734"/>
              </a:lnSpc>
            </a:pPr>
            <a:r>
              <a:rPr lang="en-US" sz="2000" b="1" i="1" dirty="0">
                <a:solidFill>
                  <a:srgbClr val="D9241A"/>
                </a:solidFill>
                <a:latin typeface="Clear Sans Bold Italics"/>
                <a:ea typeface="Clear Sans Bold Italics"/>
                <a:cs typeface="Clear Sans Bold Italics"/>
                <a:sym typeface="Clear Sans Bold Italics"/>
              </a:rPr>
              <a:t>Made in Taiwan</a:t>
            </a:r>
          </a:p>
        </p:txBody>
      </p:sp>
      <p:grpSp>
        <p:nvGrpSpPr>
          <p:cNvPr id="21" name="Group 3"/>
          <p:cNvGrpSpPr/>
          <p:nvPr/>
        </p:nvGrpSpPr>
        <p:grpSpPr>
          <a:xfrm>
            <a:off x="6167214" y="1053530"/>
            <a:ext cx="3008542" cy="1043600"/>
            <a:chOff x="0" y="0"/>
            <a:chExt cx="5519451" cy="1913890"/>
          </a:xfrm>
        </p:grpSpPr>
        <p:sp>
          <p:nvSpPr>
            <p:cNvPr id="26" name="Freeform 4"/>
            <p:cNvSpPr/>
            <p:nvPr/>
          </p:nvSpPr>
          <p:spPr>
            <a:xfrm>
              <a:off x="0" y="0"/>
              <a:ext cx="5519451" cy="1913890"/>
            </a:xfrm>
            <a:custGeom>
              <a:avLst/>
              <a:gdLst/>
              <a:ahLst/>
              <a:cxnLst/>
              <a:rect l="l" t="t" r="r" b="b"/>
              <a:pathLst>
                <a:path w="5519451" h="1913890">
                  <a:moveTo>
                    <a:pt x="5394990" y="1913890"/>
                  </a:moveTo>
                  <a:lnTo>
                    <a:pt x="124460" y="1913890"/>
                  </a:lnTo>
                  <a:cubicBezTo>
                    <a:pt x="55880" y="1913890"/>
                    <a:pt x="0" y="1858010"/>
                    <a:pt x="0" y="1789430"/>
                  </a:cubicBezTo>
                  <a:lnTo>
                    <a:pt x="0" y="124460"/>
                  </a:lnTo>
                  <a:cubicBezTo>
                    <a:pt x="0" y="55880"/>
                    <a:pt x="55880" y="0"/>
                    <a:pt x="124460" y="0"/>
                  </a:cubicBezTo>
                  <a:lnTo>
                    <a:pt x="5394991" y="0"/>
                  </a:lnTo>
                  <a:cubicBezTo>
                    <a:pt x="5463571" y="0"/>
                    <a:pt x="5519451" y="55880"/>
                    <a:pt x="5519451" y="124460"/>
                  </a:cubicBezTo>
                  <a:lnTo>
                    <a:pt x="5519451" y="1789430"/>
                  </a:lnTo>
                  <a:cubicBezTo>
                    <a:pt x="5519451" y="1858010"/>
                    <a:pt x="5463571" y="1913890"/>
                    <a:pt x="5394991" y="1913890"/>
                  </a:cubicBezTo>
                  <a:close/>
                </a:path>
              </a:pathLst>
            </a:custGeom>
            <a:solidFill>
              <a:srgbClr val="EEF2FF"/>
            </a:solidFill>
          </p:spPr>
        </p:sp>
      </p:grpSp>
      <p:sp>
        <p:nvSpPr>
          <p:cNvPr id="28" name="Freeform 5"/>
          <p:cNvSpPr/>
          <p:nvPr/>
        </p:nvSpPr>
        <p:spPr>
          <a:xfrm>
            <a:off x="5667461" y="1200291"/>
            <a:ext cx="749808" cy="750079"/>
          </a:xfrm>
          <a:custGeom>
            <a:avLst/>
            <a:gdLst/>
            <a:ahLst/>
            <a:cxnLst/>
            <a:rect l="l" t="t" r="r" b="b"/>
            <a:pathLst>
              <a:path w="1124858" h="1124858">
                <a:moveTo>
                  <a:pt x="0" y="0"/>
                </a:moveTo>
                <a:lnTo>
                  <a:pt x="1124858" y="0"/>
                </a:lnTo>
                <a:lnTo>
                  <a:pt x="1124858" y="1124857"/>
                </a:lnTo>
                <a:lnTo>
                  <a:pt x="0" y="1124857"/>
                </a:lnTo>
                <a:lnTo>
                  <a:pt x="0" y="0"/>
                </a:lnTo>
                <a:close/>
              </a:path>
            </a:pathLst>
          </a:custGeom>
          <a:blipFill>
            <a:blip r:embed="rId13" cstate="print">
              <a:extLst>
                <a:ext uri="{96DAC541-7B7A-43D3-8B79-37D633B846F1}">
                  <asvg:svgBlip xmlns="" xmlns:asvg="http://schemas.microsoft.com/office/drawing/2016/SVG/main" r:embed="rId5"/>
                </a:ext>
              </a:extLst>
            </a:blip>
            <a:stretch>
              <a:fillRect/>
            </a:stretch>
          </a:blipFill>
        </p:spPr>
      </p:sp>
      <p:grpSp>
        <p:nvGrpSpPr>
          <p:cNvPr id="29" name="Group 6"/>
          <p:cNvGrpSpPr/>
          <p:nvPr/>
        </p:nvGrpSpPr>
        <p:grpSpPr>
          <a:xfrm>
            <a:off x="6476260" y="2347455"/>
            <a:ext cx="3008542" cy="1043600"/>
            <a:chOff x="0" y="0"/>
            <a:chExt cx="5519451" cy="1913890"/>
          </a:xfrm>
        </p:grpSpPr>
        <p:sp>
          <p:nvSpPr>
            <p:cNvPr id="30" name="Freeform 7"/>
            <p:cNvSpPr/>
            <p:nvPr/>
          </p:nvSpPr>
          <p:spPr>
            <a:xfrm>
              <a:off x="0" y="0"/>
              <a:ext cx="5519451" cy="1913890"/>
            </a:xfrm>
            <a:custGeom>
              <a:avLst/>
              <a:gdLst/>
              <a:ahLst/>
              <a:cxnLst/>
              <a:rect l="l" t="t" r="r" b="b"/>
              <a:pathLst>
                <a:path w="5519451" h="1913890">
                  <a:moveTo>
                    <a:pt x="5394990" y="1913890"/>
                  </a:moveTo>
                  <a:lnTo>
                    <a:pt x="124460" y="1913890"/>
                  </a:lnTo>
                  <a:cubicBezTo>
                    <a:pt x="55880" y="1913890"/>
                    <a:pt x="0" y="1858010"/>
                    <a:pt x="0" y="1789430"/>
                  </a:cubicBezTo>
                  <a:lnTo>
                    <a:pt x="0" y="124460"/>
                  </a:lnTo>
                  <a:cubicBezTo>
                    <a:pt x="0" y="55880"/>
                    <a:pt x="55880" y="0"/>
                    <a:pt x="124460" y="0"/>
                  </a:cubicBezTo>
                  <a:lnTo>
                    <a:pt x="5394991" y="0"/>
                  </a:lnTo>
                  <a:cubicBezTo>
                    <a:pt x="5463571" y="0"/>
                    <a:pt x="5519451" y="55880"/>
                    <a:pt x="5519451" y="124460"/>
                  </a:cubicBezTo>
                  <a:lnTo>
                    <a:pt x="5519451" y="1789430"/>
                  </a:lnTo>
                  <a:cubicBezTo>
                    <a:pt x="5519451" y="1858010"/>
                    <a:pt x="5463571" y="1913890"/>
                    <a:pt x="5394991" y="1913890"/>
                  </a:cubicBezTo>
                  <a:close/>
                </a:path>
              </a:pathLst>
            </a:custGeom>
            <a:solidFill>
              <a:srgbClr val="EDF6F6"/>
            </a:solidFill>
          </p:spPr>
        </p:sp>
      </p:grpSp>
      <p:sp>
        <p:nvSpPr>
          <p:cNvPr id="31" name="Freeform 8"/>
          <p:cNvSpPr/>
          <p:nvPr/>
        </p:nvSpPr>
        <p:spPr>
          <a:xfrm>
            <a:off x="6101356" y="2494216"/>
            <a:ext cx="749808" cy="750079"/>
          </a:xfrm>
          <a:custGeom>
            <a:avLst/>
            <a:gdLst/>
            <a:ahLst/>
            <a:cxnLst/>
            <a:rect l="l" t="t" r="r" b="b"/>
            <a:pathLst>
              <a:path w="1124858" h="1124858">
                <a:moveTo>
                  <a:pt x="0" y="0"/>
                </a:moveTo>
                <a:lnTo>
                  <a:pt x="1124859" y="0"/>
                </a:lnTo>
                <a:lnTo>
                  <a:pt x="1124859" y="1124858"/>
                </a:lnTo>
                <a:lnTo>
                  <a:pt x="0" y="1124858"/>
                </a:lnTo>
                <a:lnTo>
                  <a:pt x="0" y="0"/>
                </a:lnTo>
                <a:close/>
              </a:path>
            </a:pathLst>
          </a:custGeom>
          <a:blipFill>
            <a:blip r:embed="rId14" cstate="print">
              <a:extLst>
                <a:ext uri="{96DAC541-7B7A-43D3-8B79-37D633B846F1}">
                  <asvg:svgBlip xmlns="" xmlns:asvg="http://schemas.microsoft.com/office/drawing/2016/SVG/main" r:embed="rId7"/>
                </a:ext>
              </a:extLst>
            </a:blip>
            <a:stretch>
              <a:fillRect/>
            </a:stretch>
          </a:blipFill>
        </p:spPr>
      </p:sp>
      <p:grpSp>
        <p:nvGrpSpPr>
          <p:cNvPr id="34" name="Group 9"/>
          <p:cNvGrpSpPr/>
          <p:nvPr/>
        </p:nvGrpSpPr>
        <p:grpSpPr>
          <a:xfrm>
            <a:off x="6239222" y="3645818"/>
            <a:ext cx="3008542" cy="1043600"/>
            <a:chOff x="0" y="0"/>
            <a:chExt cx="5519451" cy="1913890"/>
          </a:xfrm>
        </p:grpSpPr>
        <p:sp>
          <p:nvSpPr>
            <p:cNvPr id="35" name="Freeform 10"/>
            <p:cNvSpPr/>
            <p:nvPr/>
          </p:nvSpPr>
          <p:spPr>
            <a:xfrm>
              <a:off x="0" y="0"/>
              <a:ext cx="5519451" cy="1913890"/>
            </a:xfrm>
            <a:custGeom>
              <a:avLst/>
              <a:gdLst/>
              <a:ahLst/>
              <a:cxnLst/>
              <a:rect l="l" t="t" r="r" b="b"/>
              <a:pathLst>
                <a:path w="5519451" h="1913890">
                  <a:moveTo>
                    <a:pt x="5394990" y="1913890"/>
                  </a:moveTo>
                  <a:lnTo>
                    <a:pt x="124460" y="1913890"/>
                  </a:lnTo>
                  <a:cubicBezTo>
                    <a:pt x="55880" y="1913890"/>
                    <a:pt x="0" y="1858010"/>
                    <a:pt x="0" y="1789430"/>
                  </a:cubicBezTo>
                  <a:lnTo>
                    <a:pt x="0" y="124460"/>
                  </a:lnTo>
                  <a:cubicBezTo>
                    <a:pt x="0" y="55880"/>
                    <a:pt x="55880" y="0"/>
                    <a:pt x="124460" y="0"/>
                  </a:cubicBezTo>
                  <a:lnTo>
                    <a:pt x="5394991" y="0"/>
                  </a:lnTo>
                  <a:cubicBezTo>
                    <a:pt x="5463571" y="0"/>
                    <a:pt x="5519451" y="55880"/>
                    <a:pt x="5519451" y="124460"/>
                  </a:cubicBezTo>
                  <a:lnTo>
                    <a:pt x="5519451" y="1789430"/>
                  </a:lnTo>
                  <a:cubicBezTo>
                    <a:pt x="5519451" y="1858010"/>
                    <a:pt x="5463571" y="1913890"/>
                    <a:pt x="5394991" y="1913890"/>
                  </a:cubicBezTo>
                  <a:close/>
                </a:path>
              </a:pathLst>
            </a:custGeom>
            <a:solidFill>
              <a:srgbClr val="EEF2FF"/>
            </a:solidFill>
          </p:spPr>
        </p:sp>
      </p:grpSp>
      <p:sp>
        <p:nvSpPr>
          <p:cNvPr id="36" name="Freeform 11"/>
          <p:cNvSpPr/>
          <p:nvPr/>
        </p:nvSpPr>
        <p:spPr>
          <a:xfrm>
            <a:off x="5864317" y="3792579"/>
            <a:ext cx="749808" cy="750079"/>
          </a:xfrm>
          <a:custGeom>
            <a:avLst/>
            <a:gdLst/>
            <a:ahLst/>
            <a:cxnLst/>
            <a:rect l="l" t="t" r="r" b="b"/>
            <a:pathLst>
              <a:path w="1124858" h="1124858">
                <a:moveTo>
                  <a:pt x="0" y="0"/>
                </a:moveTo>
                <a:lnTo>
                  <a:pt x="1124858" y="0"/>
                </a:lnTo>
                <a:lnTo>
                  <a:pt x="1124858" y="1124858"/>
                </a:lnTo>
                <a:lnTo>
                  <a:pt x="0" y="1124858"/>
                </a:lnTo>
                <a:lnTo>
                  <a:pt x="0" y="0"/>
                </a:lnTo>
                <a:close/>
              </a:path>
            </a:pathLst>
          </a:custGeom>
          <a:blipFill>
            <a:blip r:embed="rId15" cstate="print">
              <a:extLst>
                <a:ext uri="{96DAC541-7B7A-43D3-8B79-37D633B846F1}">
                  <asvg:svgBlip xmlns="" xmlns:asvg="http://schemas.microsoft.com/office/drawing/2016/SVG/main" r:embed="rId9"/>
                </a:ext>
              </a:extLst>
            </a:blip>
            <a:stretch>
              <a:fillRect/>
            </a:stretch>
          </a:blipFill>
        </p:spPr>
      </p:sp>
      <p:sp>
        <p:nvSpPr>
          <p:cNvPr id="37" name="TextBox 18"/>
          <p:cNvSpPr txBox="1"/>
          <p:nvPr/>
        </p:nvSpPr>
        <p:spPr>
          <a:xfrm>
            <a:off x="5546642" y="1370519"/>
            <a:ext cx="991446" cy="384721"/>
          </a:xfrm>
          <a:prstGeom prst="rect">
            <a:avLst/>
          </a:prstGeom>
        </p:spPr>
        <p:txBody>
          <a:bodyPr lIns="0" tIns="0" rIns="0" bIns="0" rtlCol="0" anchor="t">
            <a:spAutoFit/>
          </a:bodyPr>
          <a:lstStyle/>
          <a:p>
            <a:pPr algn="ctr">
              <a:lnSpc>
                <a:spcPts val="3018"/>
              </a:lnSpc>
            </a:pPr>
            <a:r>
              <a:rPr lang="en-US" sz="2200" b="1" dirty="0">
                <a:solidFill>
                  <a:srgbClr val="FFFFFF"/>
                </a:solidFill>
                <a:latin typeface="Clear Sans Medium"/>
                <a:ea typeface="Clear Sans Medium"/>
                <a:cs typeface="Clear Sans Medium"/>
                <a:sym typeface="Clear Sans Medium"/>
              </a:rPr>
              <a:t>01</a:t>
            </a:r>
          </a:p>
        </p:txBody>
      </p:sp>
      <p:sp>
        <p:nvSpPr>
          <p:cNvPr id="38" name="TextBox 19"/>
          <p:cNvSpPr txBox="1"/>
          <p:nvPr/>
        </p:nvSpPr>
        <p:spPr>
          <a:xfrm>
            <a:off x="6671270" y="1485578"/>
            <a:ext cx="2090291" cy="492443"/>
          </a:xfrm>
          <a:prstGeom prst="rect">
            <a:avLst/>
          </a:prstGeom>
        </p:spPr>
        <p:txBody>
          <a:bodyPr lIns="0" tIns="0" rIns="0" bIns="0" rtlCol="0" anchor="t">
            <a:spAutoFit/>
          </a:bodyPr>
          <a:lstStyle/>
          <a:p>
            <a:r>
              <a:rPr lang="zh-TW" altLang="en-US" sz="1600" dirty="0" smtClean="0">
                <a:latin typeface="標楷體" pitchFamily="65" charset="-120"/>
                <a:ea typeface="標楷體" pitchFamily="65" charset="-120"/>
              </a:rPr>
              <a:t>車載、無人機、監控、工業</a:t>
            </a:r>
            <a:endParaRPr lang="zh-TW" altLang="en-US" sz="1600" dirty="0">
              <a:latin typeface="標楷體" pitchFamily="65" charset="-120"/>
              <a:ea typeface="標楷體" pitchFamily="65" charset="-120"/>
            </a:endParaRPr>
          </a:p>
        </p:txBody>
      </p:sp>
      <p:sp>
        <p:nvSpPr>
          <p:cNvPr id="39" name="TextBox 20"/>
          <p:cNvSpPr txBox="1"/>
          <p:nvPr/>
        </p:nvSpPr>
        <p:spPr>
          <a:xfrm>
            <a:off x="6527254" y="1125538"/>
            <a:ext cx="1569243" cy="231538"/>
          </a:xfrm>
          <a:prstGeom prst="rect">
            <a:avLst/>
          </a:prstGeom>
        </p:spPr>
        <p:txBody>
          <a:bodyPr lIns="0" tIns="0" rIns="0" bIns="0" rtlCol="0" anchor="t">
            <a:spAutoFit/>
          </a:bodyPr>
          <a:lstStyle/>
          <a:p>
            <a:pPr>
              <a:lnSpc>
                <a:spcPts val="1795"/>
              </a:lnSpc>
            </a:pPr>
            <a:r>
              <a:rPr lang="zh-TW" altLang="en-US" sz="2000" b="1" dirty="0" smtClean="0">
                <a:solidFill>
                  <a:srgbClr val="545454"/>
                </a:solidFill>
                <a:latin typeface="標楷體" pitchFamily="65" charset="-120"/>
                <a:ea typeface="標楷體" pitchFamily="65" charset="-120"/>
                <a:cs typeface="Clear Sans Medium"/>
                <a:sym typeface="Clear Sans Medium"/>
              </a:rPr>
              <a:t>熱成像鏡頭</a:t>
            </a:r>
            <a:endParaRPr lang="en-US" sz="2000" b="1" dirty="0">
              <a:solidFill>
                <a:srgbClr val="545454"/>
              </a:solidFill>
              <a:latin typeface="標楷體" pitchFamily="65" charset="-120"/>
              <a:ea typeface="標楷體" pitchFamily="65" charset="-120"/>
              <a:cs typeface="Clear Sans Medium"/>
              <a:sym typeface="Clear Sans Medium"/>
            </a:endParaRPr>
          </a:p>
        </p:txBody>
      </p:sp>
      <p:sp>
        <p:nvSpPr>
          <p:cNvPr id="40" name="TextBox 21"/>
          <p:cNvSpPr txBox="1"/>
          <p:nvPr/>
        </p:nvSpPr>
        <p:spPr>
          <a:xfrm>
            <a:off x="5980537" y="2664444"/>
            <a:ext cx="991446" cy="384721"/>
          </a:xfrm>
          <a:prstGeom prst="rect">
            <a:avLst/>
          </a:prstGeom>
        </p:spPr>
        <p:txBody>
          <a:bodyPr lIns="0" tIns="0" rIns="0" bIns="0" rtlCol="0" anchor="t">
            <a:spAutoFit/>
          </a:bodyPr>
          <a:lstStyle/>
          <a:p>
            <a:pPr algn="ctr">
              <a:lnSpc>
                <a:spcPts val="3018"/>
              </a:lnSpc>
            </a:pPr>
            <a:r>
              <a:rPr lang="en-US" sz="2200" b="1" dirty="0">
                <a:solidFill>
                  <a:srgbClr val="FFFFFF"/>
                </a:solidFill>
                <a:latin typeface="Clear Sans Medium"/>
                <a:ea typeface="Clear Sans Medium"/>
                <a:cs typeface="Clear Sans Medium"/>
                <a:sym typeface="Clear Sans Medium"/>
              </a:rPr>
              <a:t>02</a:t>
            </a:r>
          </a:p>
        </p:txBody>
      </p:sp>
      <p:sp>
        <p:nvSpPr>
          <p:cNvPr id="41" name="TextBox 22"/>
          <p:cNvSpPr txBox="1"/>
          <p:nvPr/>
        </p:nvSpPr>
        <p:spPr>
          <a:xfrm>
            <a:off x="7031310" y="2709714"/>
            <a:ext cx="2322109" cy="738664"/>
          </a:xfrm>
          <a:prstGeom prst="rect">
            <a:avLst/>
          </a:prstGeom>
        </p:spPr>
        <p:txBody>
          <a:bodyPr wrap="square" lIns="0" tIns="0" rIns="0" bIns="0" rtlCol="0" anchor="t">
            <a:spAutoFit/>
          </a:bodyPr>
          <a:lstStyle/>
          <a:p>
            <a:r>
              <a:rPr lang="en-US" altLang="zh-TW" sz="1600" dirty="0" smtClean="0">
                <a:latin typeface="標楷體" pitchFamily="65" charset="-120"/>
                <a:ea typeface="標楷體" pitchFamily="65" charset="-120"/>
              </a:rPr>
              <a:t>ADAS</a:t>
            </a:r>
            <a:r>
              <a:rPr lang="zh-TW" altLang="en-US" sz="1600" dirty="0" smtClean="0">
                <a:latin typeface="標楷體" pitchFamily="65" charset="-120"/>
                <a:ea typeface="標楷體" pitchFamily="65" charset="-120"/>
              </a:rPr>
              <a:t>、</a:t>
            </a:r>
            <a:r>
              <a:rPr lang="en-US" altLang="zh-TW" sz="1600" dirty="0" err="1" smtClean="0">
                <a:latin typeface="標楷體" pitchFamily="65" charset="-120"/>
                <a:ea typeface="標楷體" pitchFamily="65" charset="-120"/>
              </a:rPr>
              <a:t>LiDAR</a:t>
            </a:r>
            <a:r>
              <a:rPr lang="zh-TW" altLang="en-US" sz="1600" dirty="0" smtClean="0">
                <a:latin typeface="標楷體" pitchFamily="65" charset="-120"/>
                <a:ea typeface="標楷體" pitchFamily="65" charset="-120"/>
              </a:rPr>
              <a:t>、自動駕駛、車內外監控、行車紀錄</a:t>
            </a:r>
            <a:endParaRPr lang="zh-TW" altLang="en-US" sz="1600" dirty="0">
              <a:latin typeface="標楷體" pitchFamily="65" charset="-120"/>
              <a:ea typeface="標楷體" pitchFamily="65" charset="-120"/>
            </a:endParaRPr>
          </a:p>
        </p:txBody>
      </p:sp>
      <p:sp>
        <p:nvSpPr>
          <p:cNvPr id="42" name="TextBox 23"/>
          <p:cNvSpPr txBox="1"/>
          <p:nvPr/>
        </p:nvSpPr>
        <p:spPr>
          <a:xfrm>
            <a:off x="7031310" y="2421682"/>
            <a:ext cx="1944216" cy="234423"/>
          </a:xfrm>
          <a:prstGeom prst="rect">
            <a:avLst/>
          </a:prstGeom>
        </p:spPr>
        <p:txBody>
          <a:bodyPr wrap="square" lIns="0" tIns="0" rIns="0" bIns="0" rtlCol="0" anchor="t">
            <a:spAutoFit/>
          </a:bodyPr>
          <a:lstStyle/>
          <a:p>
            <a:pPr>
              <a:lnSpc>
                <a:spcPts val="1795"/>
              </a:lnSpc>
            </a:pPr>
            <a:r>
              <a:rPr lang="en-US" sz="2000" b="1" dirty="0" smtClean="0">
                <a:solidFill>
                  <a:srgbClr val="545454"/>
                </a:solidFill>
                <a:latin typeface="標楷體" pitchFamily="65" charset="-120"/>
                <a:ea typeface="標楷體" pitchFamily="65" charset="-120"/>
                <a:cs typeface="Clear Sans Medium"/>
                <a:sym typeface="Clear Sans Medium"/>
              </a:rPr>
              <a:t>Automotive</a:t>
            </a:r>
            <a:r>
              <a:rPr lang="zh-TW" altLang="en-US" sz="2000" b="1" dirty="0" smtClean="0">
                <a:solidFill>
                  <a:srgbClr val="545454"/>
                </a:solidFill>
                <a:latin typeface="標楷體" pitchFamily="65" charset="-120"/>
                <a:ea typeface="標楷體" pitchFamily="65" charset="-120"/>
                <a:cs typeface="Clear Sans Medium"/>
                <a:sym typeface="Clear Sans Medium"/>
              </a:rPr>
              <a:t>鏡頭</a:t>
            </a:r>
            <a:endParaRPr lang="en-US" sz="2000" b="1" dirty="0">
              <a:solidFill>
                <a:srgbClr val="545454"/>
              </a:solidFill>
              <a:latin typeface="標楷體" pitchFamily="65" charset="-120"/>
              <a:ea typeface="標楷體" pitchFamily="65" charset="-120"/>
              <a:cs typeface="Clear Sans Medium"/>
              <a:sym typeface="Clear Sans Medium"/>
            </a:endParaRPr>
          </a:p>
        </p:txBody>
      </p:sp>
      <p:sp>
        <p:nvSpPr>
          <p:cNvPr id="43" name="TextBox 24"/>
          <p:cNvSpPr txBox="1"/>
          <p:nvPr/>
        </p:nvSpPr>
        <p:spPr>
          <a:xfrm>
            <a:off x="5743498" y="3962807"/>
            <a:ext cx="991446" cy="384721"/>
          </a:xfrm>
          <a:prstGeom prst="rect">
            <a:avLst/>
          </a:prstGeom>
        </p:spPr>
        <p:txBody>
          <a:bodyPr lIns="0" tIns="0" rIns="0" bIns="0" rtlCol="0" anchor="t">
            <a:spAutoFit/>
          </a:bodyPr>
          <a:lstStyle/>
          <a:p>
            <a:pPr algn="ctr">
              <a:lnSpc>
                <a:spcPts val="3018"/>
              </a:lnSpc>
            </a:pPr>
            <a:r>
              <a:rPr lang="en-US" sz="2200" b="1" dirty="0">
                <a:solidFill>
                  <a:srgbClr val="FFFFFF"/>
                </a:solidFill>
                <a:latin typeface="Clear Sans Medium"/>
                <a:ea typeface="Clear Sans Medium"/>
                <a:cs typeface="Clear Sans Medium"/>
                <a:sym typeface="Clear Sans Medium"/>
              </a:rPr>
              <a:t>03</a:t>
            </a:r>
          </a:p>
        </p:txBody>
      </p:sp>
      <p:sp>
        <p:nvSpPr>
          <p:cNvPr id="44" name="TextBox 25"/>
          <p:cNvSpPr txBox="1"/>
          <p:nvPr/>
        </p:nvSpPr>
        <p:spPr>
          <a:xfrm>
            <a:off x="6796118" y="4037204"/>
            <a:ext cx="2251948" cy="492443"/>
          </a:xfrm>
          <a:prstGeom prst="rect">
            <a:avLst/>
          </a:prstGeom>
        </p:spPr>
        <p:txBody>
          <a:bodyPr wrap="square" lIns="0" tIns="0" rIns="0" bIns="0" rtlCol="0" anchor="t">
            <a:spAutoFit/>
          </a:bodyPr>
          <a:lstStyle/>
          <a:p>
            <a:r>
              <a:rPr lang="zh-TW" altLang="en-US" sz="1600" dirty="0" smtClean="0">
                <a:latin typeface="標楷體" pitchFamily="65" charset="-120"/>
                <a:ea typeface="標楷體" pitchFamily="65" charset="-120"/>
              </a:rPr>
              <a:t>智慧門鈴、家居監控、智慧辦公室、智慧音箱</a:t>
            </a:r>
          </a:p>
        </p:txBody>
      </p:sp>
      <p:sp>
        <p:nvSpPr>
          <p:cNvPr id="45" name="TextBox 26"/>
          <p:cNvSpPr txBox="1"/>
          <p:nvPr/>
        </p:nvSpPr>
        <p:spPr>
          <a:xfrm>
            <a:off x="6868126" y="3749172"/>
            <a:ext cx="1569243" cy="231538"/>
          </a:xfrm>
          <a:prstGeom prst="rect">
            <a:avLst/>
          </a:prstGeom>
        </p:spPr>
        <p:txBody>
          <a:bodyPr lIns="0" tIns="0" rIns="0" bIns="0" rtlCol="0" anchor="t">
            <a:spAutoFit/>
          </a:bodyPr>
          <a:lstStyle/>
          <a:p>
            <a:pPr>
              <a:lnSpc>
                <a:spcPts val="1795"/>
              </a:lnSpc>
            </a:pPr>
            <a:r>
              <a:rPr lang="en-US" sz="2000" b="1" dirty="0" err="1" smtClean="0">
                <a:solidFill>
                  <a:srgbClr val="545454"/>
                </a:solidFill>
                <a:latin typeface="標楷體" pitchFamily="65" charset="-120"/>
                <a:ea typeface="標楷體" pitchFamily="65" charset="-120"/>
                <a:cs typeface="Clear Sans Medium"/>
                <a:sym typeface="Clear Sans Medium"/>
              </a:rPr>
              <a:t>IoT</a:t>
            </a:r>
            <a:r>
              <a:rPr lang="zh-TW" altLang="en-US" sz="2000" b="1" dirty="0" smtClean="0">
                <a:solidFill>
                  <a:srgbClr val="545454"/>
                </a:solidFill>
                <a:latin typeface="標楷體" pitchFamily="65" charset="-120"/>
                <a:ea typeface="標楷體" pitchFamily="65" charset="-120"/>
                <a:cs typeface="Clear Sans Medium"/>
                <a:sym typeface="Clear Sans Medium"/>
              </a:rPr>
              <a:t>鏡頭</a:t>
            </a:r>
            <a:endParaRPr lang="en-US" sz="2000" b="1" dirty="0">
              <a:solidFill>
                <a:srgbClr val="545454"/>
              </a:solidFill>
              <a:latin typeface="標楷體" pitchFamily="65" charset="-120"/>
              <a:ea typeface="標楷體" pitchFamily="65" charset="-120"/>
              <a:cs typeface="Clear Sans Medium"/>
              <a:sym typeface="Clear Sans Medium"/>
            </a:endParaRPr>
          </a:p>
        </p:txBody>
      </p:sp>
      <p:grpSp>
        <p:nvGrpSpPr>
          <p:cNvPr id="46" name="Group 3"/>
          <p:cNvGrpSpPr/>
          <p:nvPr/>
        </p:nvGrpSpPr>
        <p:grpSpPr>
          <a:xfrm>
            <a:off x="5822968" y="5013970"/>
            <a:ext cx="3008542" cy="1043600"/>
            <a:chOff x="0" y="0"/>
            <a:chExt cx="5519451" cy="1913890"/>
          </a:xfrm>
        </p:grpSpPr>
        <p:sp>
          <p:nvSpPr>
            <p:cNvPr id="47" name="Freeform 4"/>
            <p:cNvSpPr/>
            <p:nvPr/>
          </p:nvSpPr>
          <p:spPr>
            <a:xfrm>
              <a:off x="0" y="0"/>
              <a:ext cx="5519451" cy="1913890"/>
            </a:xfrm>
            <a:custGeom>
              <a:avLst/>
              <a:gdLst/>
              <a:ahLst/>
              <a:cxnLst/>
              <a:rect l="l" t="t" r="r" b="b"/>
              <a:pathLst>
                <a:path w="5519451" h="1913890">
                  <a:moveTo>
                    <a:pt x="5394990" y="1913890"/>
                  </a:moveTo>
                  <a:lnTo>
                    <a:pt x="124460" y="1913890"/>
                  </a:lnTo>
                  <a:cubicBezTo>
                    <a:pt x="55880" y="1913890"/>
                    <a:pt x="0" y="1858010"/>
                    <a:pt x="0" y="1789430"/>
                  </a:cubicBezTo>
                  <a:lnTo>
                    <a:pt x="0" y="124460"/>
                  </a:lnTo>
                  <a:cubicBezTo>
                    <a:pt x="0" y="55880"/>
                    <a:pt x="55880" y="0"/>
                    <a:pt x="124460" y="0"/>
                  </a:cubicBezTo>
                  <a:lnTo>
                    <a:pt x="5394991" y="0"/>
                  </a:lnTo>
                  <a:cubicBezTo>
                    <a:pt x="5463571" y="0"/>
                    <a:pt x="5519451" y="55880"/>
                    <a:pt x="5519451" y="124460"/>
                  </a:cubicBezTo>
                  <a:lnTo>
                    <a:pt x="5519451" y="1789430"/>
                  </a:lnTo>
                  <a:cubicBezTo>
                    <a:pt x="5519451" y="1858010"/>
                    <a:pt x="5463571" y="1913890"/>
                    <a:pt x="5394991" y="1913890"/>
                  </a:cubicBezTo>
                  <a:close/>
                </a:path>
              </a:pathLst>
            </a:custGeom>
            <a:solidFill>
              <a:srgbClr val="EEF2FF"/>
            </a:solidFill>
          </p:spPr>
        </p:sp>
      </p:grpSp>
      <p:sp>
        <p:nvSpPr>
          <p:cNvPr id="48" name="Freeform 5"/>
          <p:cNvSpPr/>
          <p:nvPr/>
        </p:nvSpPr>
        <p:spPr>
          <a:xfrm>
            <a:off x="5323215" y="5160731"/>
            <a:ext cx="749808" cy="750079"/>
          </a:xfrm>
          <a:custGeom>
            <a:avLst/>
            <a:gdLst/>
            <a:ahLst/>
            <a:cxnLst/>
            <a:rect l="l" t="t" r="r" b="b"/>
            <a:pathLst>
              <a:path w="1124858" h="1124858">
                <a:moveTo>
                  <a:pt x="0" y="0"/>
                </a:moveTo>
                <a:lnTo>
                  <a:pt x="1124858" y="0"/>
                </a:lnTo>
                <a:lnTo>
                  <a:pt x="1124858" y="1124857"/>
                </a:lnTo>
                <a:lnTo>
                  <a:pt x="0" y="1124857"/>
                </a:lnTo>
                <a:lnTo>
                  <a:pt x="0" y="0"/>
                </a:lnTo>
                <a:close/>
              </a:path>
            </a:pathLst>
          </a:custGeom>
          <a:blipFill>
            <a:blip r:embed="rId13" cstate="print">
              <a:extLst>
                <a:ext uri="{96DAC541-7B7A-43D3-8B79-37D633B846F1}">
                  <asvg:svgBlip xmlns="" xmlns:asvg="http://schemas.microsoft.com/office/drawing/2016/SVG/main" r:embed="rId5"/>
                </a:ext>
              </a:extLst>
            </a:blip>
            <a:stretch>
              <a:fillRect/>
            </a:stretch>
          </a:blipFill>
        </p:spPr>
      </p:sp>
      <p:sp>
        <p:nvSpPr>
          <p:cNvPr id="49" name="TextBox 18"/>
          <p:cNvSpPr txBox="1"/>
          <p:nvPr/>
        </p:nvSpPr>
        <p:spPr>
          <a:xfrm>
            <a:off x="5175768" y="5349329"/>
            <a:ext cx="991446" cy="352725"/>
          </a:xfrm>
          <a:prstGeom prst="rect">
            <a:avLst/>
          </a:prstGeom>
        </p:spPr>
        <p:txBody>
          <a:bodyPr lIns="0" tIns="0" rIns="0" bIns="0" rtlCol="0" anchor="t">
            <a:spAutoFit/>
          </a:bodyPr>
          <a:lstStyle/>
          <a:p>
            <a:pPr algn="ctr">
              <a:lnSpc>
                <a:spcPts val="3018"/>
              </a:lnSpc>
            </a:pPr>
            <a:r>
              <a:rPr lang="en-US" sz="2200" b="1" dirty="0" smtClean="0">
                <a:solidFill>
                  <a:srgbClr val="FFFFFF"/>
                </a:solidFill>
                <a:latin typeface="Clear Sans Medium"/>
                <a:ea typeface="Clear Sans Medium"/>
                <a:cs typeface="Clear Sans Medium"/>
                <a:sym typeface="Clear Sans Medium"/>
              </a:rPr>
              <a:t>04</a:t>
            </a:r>
            <a:endParaRPr lang="en-US" sz="2200" b="1" dirty="0">
              <a:solidFill>
                <a:srgbClr val="FFFFFF"/>
              </a:solidFill>
              <a:latin typeface="Clear Sans Medium"/>
              <a:ea typeface="Clear Sans Medium"/>
              <a:cs typeface="Clear Sans Medium"/>
              <a:sym typeface="Clear Sans Medium"/>
            </a:endParaRPr>
          </a:p>
        </p:txBody>
      </p:sp>
      <p:sp>
        <p:nvSpPr>
          <p:cNvPr id="50" name="TextBox 19"/>
          <p:cNvSpPr txBox="1"/>
          <p:nvPr/>
        </p:nvSpPr>
        <p:spPr>
          <a:xfrm>
            <a:off x="6327024" y="5559837"/>
            <a:ext cx="2090291" cy="246221"/>
          </a:xfrm>
          <a:prstGeom prst="rect">
            <a:avLst/>
          </a:prstGeom>
        </p:spPr>
        <p:txBody>
          <a:bodyPr lIns="0" tIns="0" rIns="0" bIns="0" rtlCol="0" anchor="t">
            <a:spAutoFit/>
          </a:bodyPr>
          <a:lstStyle/>
          <a:p>
            <a:r>
              <a:rPr lang="en-US" altLang="zh-TW" sz="1600" dirty="0" smtClean="0">
                <a:latin typeface="標楷體" pitchFamily="65" charset="-120"/>
                <a:ea typeface="標楷體" pitchFamily="65" charset="-120"/>
              </a:rPr>
              <a:t>D-SLR</a:t>
            </a:r>
            <a:r>
              <a:rPr lang="zh-TW" altLang="en-US" sz="1600" dirty="0" smtClean="0">
                <a:solidFill>
                  <a:srgbClr val="000000"/>
                </a:solidFill>
                <a:latin typeface="標楷體" pitchFamily="65" charset="-120"/>
                <a:ea typeface="標楷體" pitchFamily="65" charset="-120"/>
              </a:rPr>
              <a:t>大口徑鏡片 </a:t>
            </a:r>
            <a:endParaRPr lang="zh-TW" altLang="en-US" sz="1600" dirty="0">
              <a:latin typeface="標楷體" pitchFamily="65" charset="-120"/>
              <a:ea typeface="標楷體" pitchFamily="65" charset="-120"/>
            </a:endParaRPr>
          </a:p>
        </p:txBody>
      </p:sp>
      <p:sp>
        <p:nvSpPr>
          <p:cNvPr id="51" name="TextBox 20"/>
          <p:cNvSpPr txBox="1"/>
          <p:nvPr/>
        </p:nvSpPr>
        <p:spPr>
          <a:xfrm>
            <a:off x="6307325" y="5176601"/>
            <a:ext cx="1569243" cy="231538"/>
          </a:xfrm>
          <a:prstGeom prst="rect">
            <a:avLst/>
          </a:prstGeom>
        </p:spPr>
        <p:txBody>
          <a:bodyPr lIns="0" tIns="0" rIns="0" bIns="0" rtlCol="0" anchor="t">
            <a:spAutoFit/>
          </a:bodyPr>
          <a:lstStyle/>
          <a:p>
            <a:pPr>
              <a:lnSpc>
                <a:spcPts val="1795"/>
              </a:lnSpc>
            </a:pPr>
            <a:r>
              <a:rPr lang="en-US" sz="2000" b="1" dirty="0" smtClean="0">
                <a:solidFill>
                  <a:srgbClr val="545454"/>
                </a:solidFill>
                <a:latin typeface="標楷體" pitchFamily="65" charset="-120"/>
                <a:ea typeface="標楷體" pitchFamily="65" charset="-120"/>
                <a:cs typeface="Clear Sans Medium"/>
                <a:sym typeface="Clear Sans Medium"/>
              </a:rPr>
              <a:t>D-SLR</a:t>
            </a:r>
            <a:r>
              <a:rPr lang="zh-TW" altLang="en-US" sz="2000" b="1" dirty="0" smtClean="0">
                <a:solidFill>
                  <a:srgbClr val="545454"/>
                </a:solidFill>
                <a:latin typeface="標楷體" pitchFamily="65" charset="-120"/>
                <a:ea typeface="標楷體" pitchFamily="65" charset="-120"/>
                <a:cs typeface="Clear Sans Medium"/>
                <a:sym typeface="Clear Sans Medium"/>
              </a:rPr>
              <a:t>鏡頭</a:t>
            </a:r>
            <a:endParaRPr lang="en-US" sz="2000" b="1" dirty="0">
              <a:solidFill>
                <a:srgbClr val="545454"/>
              </a:solidFill>
              <a:latin typeface="標楷體" pitchFamily="65" charset="-120"/>
              <a:ea typeface="標楷體" pitchFamily="65" charset="-120"/>
              <a:cs typeface="Clear Sans Medium"/>
              <a:sym typeface="Clear Sans Medium"/>
            </a:endParaRPr>
          </a:p>
        </p:txBody>
      </p:sp>
      <p:sp>
        <p:nvSpPr>
          <p:cNvPr id="53" name="Freeform 14"/>
          <p:cNvSpPr/>
          <p:nvPr/>
        </p:nvSpPr>
        <p:spPr>
          <a:xfrm>
            <a:off x="8471470" y="4941962"/>
            <a:ext cx="1533406" cy="1194819"/>
          </a:xfrm>
          <a:custGeom>
            <a:avLst/>
            <a:gdLst/>
            <a:ahLst/>
            <a:cxnLst/>
            <a:rect l="l" t="t" r="r" b="b"/>
            <a:pathLst>
              <a:path w="2300408" h="1791814">
                <a:moveTo>
                  <a:pt x="0" y="0"/>
                </a:moveTo>
                <a:lnTo>
                  <a:pt x="2300408" y="0"/>
                </a:lnTo>
                <a:lnTo>
                  <a:pt x="2300408" y="1791814"/>
                </a:lnTo>
                <a:lnTo>
                  <a:pt x="0" y="1791814"/>
                </a:lnTo>
                <a:lnTo>
                  <a:pt x="0" y="0"/>
                </a:lnTo>
                <a:close/>
              </a:path>
            </a:pathLst>
          </a:custGeom>
          <a:blipFill>
            <a:blip r:embed="rId16" cstate="print"/>
            <a:stretch>
              <a:fillRect/>
            </a:stretch>
          </a:blipFill>
        </p:spPr>
      </p:sp>
      <p:sp>
        <p:nvSpPr>
          <p:cNvPr id="54" name="Freeform 15"/>
          <p:cNvSpPr/>
          <p:nvPr/>
        </p:nvSpPr>
        <p:spPr>
          <a:xfrm>
            <a:off x="9047534" y="3645818"/>
            <a:ext cx="1245707" cy="1202609"/>
          </a:xfrm>
          <a:custGeom>
            <a:avLst/>
            <a:gdLst/>
            <a:ahLst/>
            <a:cxnLst/>
            <a:rect l="l" t="t" r="r" b="b"/>
            <a:pathLst>
              <a:path w="1868804" h="1803496">
                <a:moveTo>
                  <a:pt x="0" y="0"/>
                </a:moveTo>
                <a:lnTo>
                  <a:pt x="1868804" y="0"/>
                </a:lnTo>
                <a:lnTo>
                  <a:pt x="1868804" y="1803497"/>
                </a:lnTo>
                <a:lnTo>
                  <a:pt x="0" y="1803497"/>
                </a:lnTo>
                <a:lnTo>
                  <a:pt x="0" y="0"/>
                </a:lnTo>
                <a:close/>
              </a:path>
            </a:pathLst>
          </a:custGeom>
          <a:blipFill>
            <a:blip r:embed="rId17" cstate="print"/>
            <a:stretch>
              <a:fillRect/>
            </a:stretch>
          </a:blipFill>
        </p:spPr>
      </p:sp>
      <p:sp>
        <p:nvSpPr>
          <p:cNvPr id="55" name="Freeform 17"/>
          <p:cNvSpPr/>
          <p:nvPr/>
        </p:nvSpPr>
        <p:spPr>
          <a:xfrm>
            <a:off x="9407574" y="2637706"/>
            <a:ext cx="1523475" cy="747712"/>
          </a:xfrm>
          <a:custGeom>
            <a:avLst/>
            <a:gdLst/>
            <a:ahLst/>
            <a:cxnLst/>
            <a:rect l="l" t="t" r="r" b="b"/>
            <a:pathLst>
              <a:path w="2285510" h="1121309">
                <a:moveTo>
                  <a:pt x="0" y="0"/>
                </a:moveTo>
                <a:lnTo>
                  <a:pt x="2285509" y="0"/>
                </a:lnTo>
                <a:lnTo>
                  <a:pt x="2285509" y="1121309"/>
                </a:lnTo>
                <a:lnTo>
                  <a:pt x="0" y="1121309"/>
                </a:lnTo>
                <a:lnTo>
                  <a:pt x="0" y="0"/>
                </a:lnTo>
                <a:close/>
              </a:path>
            </a:pathLst>
          </a:custGeom>
          <a:blipFill>
            <a:blip r:embed="rId18" cstate="print"/>
            <a:stretch>
              <a:fillRect/>
            </a:stretch>
          </a:blipFill>
        </p:spPr>
      </p:sp>
      <p:sp>
        <p:nvSpPr>
          <p:cNvPr id="56" name="Freeform 9"/>
          <p:cNvSpPr/>
          <p:nvPr/>
        </p:nvSpPr>
        <p:spPr>
          <a:xfrm>
            <a:off x="9047534" y="765498"/>
            <a:ext cx="1440160" cy="1152128"/>
          </a:xfrm>
          <a:custGeom>
            <a:avLst/>
            <a:gdLst/>
            <a:ahLst/>
            <a:cxnLst/>
            <a:rect l="l" t="t" r="r" b="b"/>
            <a:pathLst>
              <a:path w="5969282" h="4905994">
                <a:moveTo>
                  <a:pt x="0" y="0"/>
                </a:moveTo>
                <a:lnTo>
                  <a:pt x="5969282" y="0"/>
                </a:lnTo>
                <a:lnTo>
                  <a:pt x="5969282" y="4905994"/>
                </a:lnTo>
                <a:lnTo>
                  <a:pt x="0" y="4905994"/>
                </a:lnTo>
                <a:lnTo>
                  <a:pt x="0" y="0"/>
                </a:lnTo>
                <a:close/>
              </a:path>
            </a:pathLst>
          </a:custGeom>
          <a:blipFill>
            <a:blip r:embed="rId19" cstate="print"/>
            <a:stretch>
              <a:fillRect l="-9716"/>
            </a:stretch>
          </a:blipFill>
        </p:spPr>
      </p:sp>
    </p:spTree>
    <p:extLst>
      <p:ext uri="{BB962C8B-B14F-4D97-AF65-F5344CB8AC3E}">
        <p14:creationId xmlns="" xmlns:p14="http://schemas.microsoft.com/office/powerpoint/2010/main" val="2359597341"/>
      </p:ext>
    </p:extLst>
  </p:cSld>
  <p:clrMapOvr>
    <a:masterClrMapping/>
  </p:clrMapOvr>
  <p:transition>
    <p:fade thruBlk="1"/>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12"/>
          </p:nvPr>
        </p:nvSpPr>
        <p:spPr/>
        <p:txBody>
          <a:bodyPr/>
          <a:lstStyle/>
          <a:p>
            <a:fld id="{73DA0BB7-265A-403C-9275-D587AB510EDC}" type="slidenum">
              <a:rPr lang="zh-TW" altLang="en-US" smtClean="0"/>
              <a:pPr/>
              <a:t>6</a:t>
            </a:fld>
            <a:endParaRPr lang="zh-TW" altLang="en-US"/>
          </a:p>
        </p:txBody>
      </p:sp>
      <p:sp>
        <p:nvSpPr>
          <p:cNvPr id="5" name="標題 4"/>
          <p:cNvSpPr txBox="1">
            <a:spLocks noGrp="1"/>
          </p:cNvSpPr>
          <p:nvPr>
            <p:ph type="title"/>
          </p:nvPr>
        </p:nvSpPr>
        <p:spPr>
          <a:xfrm>
            <a:off x="550590" y="189434"/>
            <a:ext cx="6335879" cy="787021"/>
          </a:xfrm>
          <a:prstGeom prst="rect">
            <a:avLst/>
          </a:prstGeom>
          <a:noFill/>
        </p:spPr>
        <p:txBody>
          <a:bodyPr wrap="square" rtlCol="0">
            <a:spAutoFit/>
          </a:bodyPr>
          <a:lstStyle/>
          <a:p>
            <a:r>
              <a:rPr lang="zh-TW" altLang="en-US" sz="4400" b="1" dirty="0" smtClean="0">
                <a:latin typeface="標楷體" pitchFamily="65" charset="-120"/>
                <a:ea typeface="標楷體" pitchFamily="65" charset="-120"/>
              </a:rPr>
              <a:t>未來核心產品</a:t>
            </a:r>
            <a:endParaRPr lang="zh-TW" altLang="en-US" sz="4400" b="1" dirty="0">
              <a:latin typeface="標楷體" pitchFamily="65" charset="-120"/>
              <a:ea typeface="標楷體" pitchFamily="65" charset="-120"/>
            </a:endParaRPr>
          </a:p>
        </p:txBody>
      </p:sp>
      <p:grpSp>
        <p:nvGrpSpPr>
          <p:cNvPr id="8" name="Group 4"/>
          <p:cNvGrpSpPr/>
          <p:nvPr/>
        </p:nvGrpSpPr>
        <p:grpSpPr>
          <a:xfrm>
            <a:off x="7463358" y="1629594"/>
            <a:ext cx="1939673" cy="1940375"/>
            <a:chOff x="0" y="0"/>
            <a:chExt cx="3282950" cy="3282950"/>
          </a:xfrm>
        </p:grpSpPr>
        <p:sp>
          <p:nvSpPr>
            <p:cNvPr id="9" name="Freeform 5"/>
            <p:cNvSpPr/>
            <p:nvPr/>
          </p:nvSpPr>
          <p:spPr>
            <a:xfrm>
              <a:off x="0" y="0"/>
              <a:ext cx="3282950" cy="3282950"/>
            </a:xfrm>
            <a:custGeom>
              <a:avLst/>
              <a:gdLst/>
              <a:ahLst/>
              <a:cxnLst/>
              <a:rect l="l" t="t" r="r" b="b"/>
              <a:pathLst>
                <a:path w="3282950" h="3282950">
                  <a:moveTo>
                    <a:pt x="0" y="0"/>
                  </a:moveTo>
                  <a:lnTo>
                    <a:pt x="2532380" y="0"/>
                  </a:lnTo>
                  <a:cubicBezTo>
                    <a:pt x="2946400" y="0"/>
                    <a:pt x="3282950" y="336550"/>
                    <a:pt x="3282950" y="750570"/>
                  </a:cubicBezTo>
                  <a:lnTo>
                    <a:pt x="3282950" y="3282950"/>
                  </a:lnTo>
                  <a:lnTo>
                    <a:pt x="0" y="3282950"/>
                  </a:lnTo>
                  <a:lnTo>
                    <a:pt x="0" y="0"/>
                  </a:lnTo>
                  <a:close/>
                </a:path>
              </a:pathLst>
            </a:custGeom>
            <a:solidFill>
              <a:srgbClr val="000000">
                <a:alpha val="0"/>
              </a:srgbClr>
            </a:solidFill>
            <a:ln w="12700">
              <a:solidFill>
                <a:srgbClr val="000000"/>
              </a:solidFill>
            </a:ln>
          </p:spPr>
        </p:sp>
      </p:grpSp>
      <p:grpSp>
        <p:nvGrpSpPr>
          <p:cNvPr id="10" name="Group 8"/>
          <p:cNvGrpSpPr/>
          <p:nvPr/>
        </p:nvGrpSpPr>
        <p:grpSpPr>
          <a:xfrm>
            <a:off x="2134766" y="1341562"/>
            <a:ext cx="2880320" cy="4104456"/>
            <a:chOff x="0" y="0"/>
            <a:chExt cx="4536017" cy="6620933"/>
          </a:xfrm>
        </p:grpSpPr>
        <p:grpSp>
          <p:nvGrpSpPr>
            <p:cNvPr id="11" name="Group 9"/>
            <p:cNvGrpSpPr/>
            <p:nvPr/>
          </p:nvGrpSpPr>
          <p:grpSpPr>
            <a:xfrm>
              <a:off x="0" y="0"/>
              <a:ext cx="4536017" cy="6620933"/>
              <a:chOff x="0" y="0"/>
              <a:chExt cx="5077960" cy="7411973"/>
            </a:xfrm>
          </p:grpSpPr>
          <p:sp>
            <p:nvSpPr>
              <p:cNvPr id="14" name="Freeform 10"/>
              <p:cNvSpPr/>
              <p:nvPr/>
            </p:nvSpPr>
            <p:spPr>
              <a:xfrm>
                <a:off x="0" y="0"/>
                <a:ext cx="5077959" cy="7411972"/>
              </a:xfrm>
              <a:custGeom>
                <a:avLst/>
                <a:gdLst/>
                <a:ahLst/>
                <a:cxnLst/>
                <a:rect l="l" t="t" r="r" b="b"/>
                <a:pathLst>
                  <a:path w="5077959" h="7411972">
                    <a:moveTo>
                      <a:pt x="5077959" y="7411972"/>
                    </a:moveTo>
                    <a:lnTo>
                      <a:pt x="1124331" y="7411972"/>
                    </a:lnTo>
                    <a:cubicBezTo>
                      <a:pt x="503428" y="7411972"/>
                      <a:pt x="0" y="6908545"/>
                      <a:pt x="0" y="6287642"/>
                    </a:cubicBezTo>
                    <a:lnTo>
                      <a:pt x="0" y="0"/>
                    </a:lnTo>
                    <a:lnTo>
                      <a:pt x="3953628" y="0"/>
                    </a:lnTo>
                    <a:cubicBezTo>
                      <a:pt x="4574658" y="0"/>
                      <a:pt x="5077959" y="503428"/>
                      <a:pt x="5077959" y="1124331"/>
                    </a:cubicBezTo>
                    <a:lnTo>
                      <a:pt x="5077959" y="7411972"/>
                    </a:lnTo>
                    <a:close/>
                  </a:path>
                </a:pathLst>
              </a:custGeom>
              <a:gradFill rotWithShape="1">
                <a:gsLst>
                  <a:gs pos="0">
                    <a:srgbClr val="FFF7AD">
                      <a:alpha val="100000"/>
                    </a:srgbClr>
                  </a:gs>
                  <a:gs pos="100000">
                    <a:srgbClr val="FFA9F9">
                      <a:alpha val="100000"/>
                    </a:srgbClr>
                  </a:gs>
                </a:gsLst>
                <a:lin ang="0"/>
              </a:gradFill>
            </p:spPr>
          </p:sp>
        </p:grpSp>
        <p:sp>
          <p:nvSpPr>
            <p:cNvPr id="12" name="TextBox 11"/>
            <p:cNvSpPr txBox="1"/>
            <p:nvPr/>
          </p:nvSpPr>
          <p:spPr>
            <a:xfrm>
              <a:off x="394757" y="5509418"/>
              <a:ext cx="3746500" cy="326552"/>
            </a:xfrm>
            <a:prstGeom prst="rect">
              <a:avLst/>
            </a:prstGeom>
          </p:spPr>
          <p:txBody>
            <a:bodyPr lIns="0" tIns="0" rIns="0" bIns="0" rtlCol="0" anchor="t">
              <a:spAutoFit/>
            </a:bodyPr>
            <a:lstStyle/>
            <a:p>
              <a:pPr algn="ctr">
                <a:lnSpc>
                  <a:spcPts val="1400"/>
                </a:lnSpc>
              </a:pPr>
              <a:endParaRPr lang="en-US" sz="1000" dirty="0">
                <a:solidFill>
                  <a:srgbClr val="191919"/>
                </a:solidFill>
                <a:latin typeface="TT Norms"/>
                <a:ea typeface="TT Norms"/>
                <a:cs typeface="TT Norms"/>
                <a:sym typeface="TT Norms"/>
              </a:endParaRPr>
            </a:p>
          </p:txBody>
        </p:sp>
      </p:grpSp>
      <p:grpSp>
        <p:nvGrpSpPr>
          <p:cNvPr id="16" name="Group 14"/>
          <p:cNvGrpSpPr/>
          <p:nvPr/>
        </p:nvGrpSpPr>
        <p:grpSpPr>
          <a:xfrm>
            <a:off x="7175326" y="1430309"/>
            <a:ext cx="2884322" cy="4015709"/>
            <a:chOff x="0" y="0"/>
            <a:chExt cx="5077960" cy="7411973"/>
          </a:xfrm>
        </p:grpSpPr>
        <p:sp>
          <p:nvSpPr>
            <p:cNvPr id="19" name="Freeform 15"/>
            <p:cNvSpPr/>
            <p:nvPr/>
          </p:nvSpPr>
          <p:spPr>
            <a:xfrm>
              <a:off x="0" y="0"/>
              <a:ext cx="5077959" cy="7411972"/>
            </a:xfrm>
            <a:custGeom>
              <a:avLst/>
              <a:gdLst/>
              <a:ahLst/>
              <a:cxnLst/>
              <a:rect l="l" t="t" r="r" b="b"/>
              <a:pathLst>
                <a:path w="5077959" h="7411972">
                  <a:moveTo>
                    <a:pt x="5077959" y="7411972"/>
                  </a:moveTo>
                  <a:lnTo>
                    <a:pt x="1124331" y="7411972"/>
                  </a:lnTo>
                  <a:cubicBezTo>
                    <a:pt x="503428" y="7411972"/>
                    <a:pt x="0" y="6908545"/>
                    <a:pt x="0" y="6287642"/>
                  </a:cubicBezTo>
                  <a:lnTo>
                    <a:pt x="0" y="0"/>
                  </a:lnTo>
                  <a:lnTo>
                    <a:pt x="3953628" y="0"/>
                  </a:lnTo>
                  <a:cubicBezTo>
                    <a:pt x="4574658" y="0"/>
                    <a:pt x="5077959" y="503428"/>
                    <a:pt x="5077959" y="1124331"/>
                  </a:cubicBezTo>
                  <a:lnTo>
                    <a:pt x="5077959" y="7411972"/>
                  </a:lnTo>
                  <a:close/>
                </a:path>
              </a:pathLst>
            </a:custGeom>
            <a:gradFill rotWithShape="1">
              <a:gsLst>
                <a:gs pos="0">
                  <a:srgbClr val="CDFFD8">
                    <a:alpha val="100000"/>
                  </a:srgbClr>
                </a:gs>
                <a:gs pos="100000">
                  <a:srgbClr val="94B9FF">
                    <a:alpha val="100000"/>
                  </a:srgbClr>
                </a:gs>
              </a:gsLst>
              <a:lin ang="0"/>
            </a:gradFill>
          </p:spPr>
          <p:txBody>
            <a:bodyPr/>
            <a:lstStyle/>
            <a:p>
              <a:endParaRPr lang="zh-TW" altLang="en-US" dirty="0"/>
            </a:p>
          </p:txBody>
        </p:sp>
      </p:grpSp>
      <p:grpSp>
        <p:nvGrpSpPr>
          <p:cNvPr id="20" name="Group 23"/>
          <p:cNvGrpSpPr/>
          <p:nvPr/>
        </p:nvGrpSpPr>
        <p:grpSpPr>
          <a:xfrm>
            <a:off x="2422798" y="1629594"/>
            <a:ext cx="2376264" cy="2160240"/>
            <a:chOff x="0" y="0"/>
            <a:chExt cx="3282950" cy="3282950"/>
          </a:xfrm>
        </p:grpSpPr>
        <p:sp>
          <p:nvSpPr>
            <p:cNvPr id="21" name="Freeform 24"/>
            <p:cNvSpPr/>
            <p:nvPr/>
          </p:nvSpPr>
          <p:spPr>
            <a:xfrm>
              <a:off x="0" y="0"/>
              <a:ext cx="3282950" cy="3282950"/>
            </a:xfrm>
            <a:custGeom>
              <a:avLst/>
              <a:gdLst/>
              <a:ahLst/>
              <a:cxnLst/>
              <a:rect l="l" t="t" r="r" b="b"/>
              <a:pathLst>
                <a:path w="3282950" h="3282950">
                  <a:moveTo>
                    <a:pt x="0" y="0"/>
                  </a:moveTo>
                  <a:lnTo>
                    <a:pt x="2532380" y="0"/>
                  </a:lnTo>
                  <a:cubicBezTo>
                    <a:pt x="2946400" y="0"/>
                    <a:pt x="3282950" y="336550"/>
                    <a:pt x="3282950" y="750570"/>
                  </a:cubicBezTo>
                  <a:lnTo>
                    <a:pt x="3282950" y="3282950"/>
                  </a:lnTo>
                  <a:lnTo>
                    <a:pt x="0" y="3282950"/>
                  </a:lnTo>
                  <a:lnTo>
                    <a:pt x="0" y="0"/>
                  </a:lnTo>
                  <a:close/>
                </a:path>
              </a:pathLst>
            </a:custGeom>
            <a:blipFill>
              <a:blip r:embed="rId2" cstate="print"/>
              <a:stretch>
                <a:fillRect l="-19974" r="-19974"/>
              </a:stretch>
            </a:blipFill>
          </p:spPr>
        </p:sp>
      </p:grpSp>
      <p:grpSp>
        <p:nvGrpSpPr>
          <p:cNvPr id="22" name="Group 25"/>
          <p:cNvGrpSpPr/>
          <p:nvPr/>
        </p:nvGrpSpPr>
        <p:grpSpPr>
          <a:xfrm>
            <a:off x="7463358" y="1773610"/>
            <a:ext cx="2232248" cy="2088232"/>
            <a:chOff x="0" y="0"/>
            <a:chExt cx="3282950" cy="3282950"/>
          </a:xfrm>
        </p:grpSpPr>
        <p:sp>
          <p:nvSpPr>
            <p:cNvPr id="23" name="Freeform 26"/>
            <p:cNvSpPr/>
            <p:nvPr/>
          </p:nvSpPr>
          <p:spPr>
            <a:xfrm>
              <a:off x="0" y="0"/>
              <a:ext cx="3282950" cy="3282950"/>
            </a:xfrm>
            <a:custGeom>
              <a:avLst/>
              <a:gdLst/>
              <a:ahLst/>
              <a:cxnLst/>
              <a:rect l="l" t="t" r="r" b="b"/>
              <a:pathLst>
                <a:path w="3282950" h="3282950">
                  <a:moveTo>
                    <a:pt x="0" y="0"/>
                  </a:moveTo>
                  <a:lnTo>
                    <a:pt x="2532380" y="0"/>
                  </a:lnTo>
                  <a:cubicBezTo>
                    <a:pt x="2946400" y="0"/>
                    <a:pt x="3282950" y="336550"/>
                    <a:pt x="3282950" y="750570"/>
                  </a:cubicBezTo>
                  <a:lnTo>
                    <a:pt x="3282950" y="3282950"/>
                  </a:lnTo>
                  <a:lnTo>
                    <a:pt x="0" y="3282950"/>
                  </a:lnTo>
                  <a:lnTo>
                    <a:pt x="0" y="0"/>
                  </a:lnTo>
                  <a:close/>
                </a:path>
              </a:pathLst>
            </a:custGeom>
            <a:blipFill>
              <a:blip r:embed="rId3" cstate="print"/>
              <a:stretch>
                <a:fillRect l="-38996" r="-38996"/>
              </a:stretch>
            </a:blipFill>
          </p:spPr>
        </p:sp>
      </p:grpSp>
      <p:sp>
        <p:nvSpPr>
          <p:cNvPr id="24" name="文字方塊 23"/>
          <p:cNvSpPr txBox="1"/>
          <p:nvPr/>
        </p:nvSpPr>
        <p:spPr>
          <a:xfrm>
            <a:off x="2566814" y="4149874"/>
            <a:ext cx="1872208" cy="646331"/>
          </a:xfrm>
          <a:prstGeom prst="rect">
            <a:avLst/>
          </a:prstGeom>
          <a:noFill/>
        </p:spPr>
        <p:txBody>
          <a:bodyPr wrap="square" rtlCol="0">
            <a:spAutoFit/>
          </a:bodyPr>
          <a:lstStyle/>
          <a:p>
            <a:r>
              <a:rPr lang="en-US" altLang="zh-TW" sz="3600" b="1" dirty="0" smtClean="0"/>
              <a:t>AR &amp;VR</a:t>
            </a:r>
            <a:endParaRPr lang="zh-TW" altLang="en-US" sz="3600" b="1" dirty="0"/>
          </a:p>
        </p:txBody>
      </p:sp>
      <p:sp>
        <p:nvSpPr>
          <p:cNvPr id="25" name="文字方塊 24"/>
          <p:cNvSpPr txBox="1"/>
          <p:nvPr/>
        </p:nvSpPr>
        <p:spPr>
          <a:xfrm>
            <a:off x="7823398" y="4149874"/>
            <a:ext cx="1872208" cy="646331"/>
          </a:xfrm>
          <a:prstGeom prst="rect">
            <a:avLst/>
          </a:prstGeom>
          <a:noFill/>
        </p:spPr>
        <p:txBody>
          <a:bodyPr wrap="square" rtlCol="0">
            <a:spAutoFit/>
          </a:bodyPr>
          <a:lstStyle/>
          <a:p>
            <a:r>
              <a:rPr lang="en-US" altLang="zh-TW" sz="3600" b="1" dirty="0" smtClean="0"/>
              <a:t>T Lens</a:t>
            </a:r>
            <a:endParaRPr lang="zh-TW" altLang="en-US" sz="3600" b="1" dirty="0"/>
          </a:p>
        </p:txBody>
      </p:sp>
      <p:sp>
        <p:nvSpPr>
          <p:cNvPr id="26" name="Freeform 34"/>
          <p:cNvSpPr/>
          <p:nvPr/>
        </p:nvSpPr>
        <p:spPr>
          <a:xfrm>
            <a:off x="6383238" y="5085978"/>
            <a:ext cx="1830052" cy="1369517"/>
          </a:xfrm>
          <a:custGeom>
            <a:avLst/>
            <a:gdLst/>
            <a:ahLst/>
            <a:cxnLst/>
            <a:rect l="l" t="t" r="r" b="b"/>
            <a:pathLst>
              <a:path w="5274821" h="6051366">
                <a:moveTo>
                  <a:pt x="0" y="0"/>
                </a:moveTo>
                <a:lnTo>
                  <a:pt x="5274822" y="0"/>
                </a:lnTo>
                <a:lnTo>
                  <a:pt x="5274822" y="6051366"/>
                </a:lnTo>
                <a:lnTo>
                  <a:pt x="0" y="6051366"/>
                </a:lnTo>
                <a:lnTo>
                  <a:pt x="0" y="0"/>
                </a:lnTo>
                <a:close/>
              </a:path>
            </a:pathLst>
          </a:custGeom>
          <a:blipFill>
            <a:blip r:embed="rId4" cstate="print"/>
            <a:stretch>
              <a:fillRect/>
            </a:stretch>
          </a:blipFill>
        </p:spPr>
      </p:sp>
      <p:sp>
        <p:nvSpPr>
          <p:cNvPr id="27" name="Freeform 33"/>
          <p:cNvSpPr/>
          <p:nvPr/>
        </p:nvSpPr>
        <p:spPr>
          <a:xfrm>
            <a:off x="8201803" y="5229994"/>
            <a:ext cx="3988610" cy="1224136"/>
          </a:xfrm>
          <a:custGeom>
            <a:avLst/>
            <a:gdLst/>
            <a:ahLst/>
            <a:cxnLst/>
            <a:rect l="l" t="t" r="r" b="b"/>
            <a:pathLst>
              <a:path w="10050469" h="2864384">
                <a:moveTo>
                  <a:pt x="0" y="0"/>
                </a:moveTo>
                <a:lnTo>
                  <a:pt x="10050468" y="0"/>
                </a:lnTo>
                <a:lnTo>
                  <a:pt x="10050468" y="2864384"/>
                </a:lnTo>
                <a:lnTo>
                  <a:pt x="0" y="2864384"/>
                </a:lnTo>
                <a:lnTo>
                  <a:pt x="0" y="0"/>
                </a:lnTo>
                <a:close/>
              </a:path>
            </a:pathLst>
          </a:custGeom>
          <a:blipFill>
            <a:blip r:embed="rId5" cstate="print"/>
            <a:stretch>
              <a:fillRect/>
            </a:stretch>
          </a:blipFill>
        </p:spPr>
      </p:sp>
      <p:sp>
        <p:nvSpPr>
          <p:cNvPr id="28" name="Freeform 6"/>
          <p:cNvSpPr/>
          <p:nvPr/>
        </p:nvSpPr>
        <p:spPr>
          <a:xfrm>
            <a:off x="4150990" y="3645818"/>
            <a:ext cx="2320869" cy="1293842"/>
          </a:xfrm>
          <a:custGeom>
            <a:avLst/>
            <a:gdLst/>
            <a:ahLst/>
            <a:cxnLst/>
            <a:rect l="l" t="t" r="r" b="b"/>
            <a:pathLst>
              <a:path w="3057465" h="1855207">
                <a:moveTo>
                  <a:pt x="0" y="0"/>
                </a:moveTo>
                <a:lnTo>
                  <a:pt x="3057464" y="0"/>
                </a:lnTo>
                <a:lnTo>
                  <a:pt x="3057464" y="1855207"/>
                </a:lnTo>
                <a:lnTo>
                  <a:pt x="0" y="1855207"/>
                </a:lnTo>
                <a:lnTo>
                  <a:pt x="0" y="0"/>
                </a:lnTo>
                <a:close/>
              </a:path>
            </a:pathLst>
          </a:custGeom>
          <a:blipFill>
            <a:blip r:embed="rId6" cstate="print"/>
            <a:stretch>
              <a:fillRect/>
            </a:stretch>
          </a:blipFill>
        </p:spPr>
      </p:sp>
      <p:pic>
        <p:nvPicPr>
          <p:cNvPr id="1027" name="Picture 3"/>
          <p:cNvPicPr>
            <a:picLocks noChangeAspect="1" noChangeArrowheads="1"/>
          </p:cNvPicPr>
          <p:nvPr/>
        </p:nvPicPr>
        <p:blipFill>
          <a:blip r:embed="rId7" cstate="print"/>
          <a:srcRect/>
          <a:stretch>
            <a:fillRect/>
          </a:stretch>
        </p:blipFill>
        <p:spPr bwMode="auto">
          <a:xfrm>
            <a:off x="910630" y="4725938"/>
            <a:ext cx="1842337" cy="1694309"/>
          </a:xfrm>
          <a:prstGeom prst="roundRect">
            <a:avLst/>
          </a:prstGeom>
          <a:noFill/>
          <a:ln w="9525">
            <a:noFill/>
            <a:miter lim="800000"/>
            <a:headEnd/>
            <a:tailEnd/>
          </a:ln>
        </p:spPr>
      </p:pic>
    </p:spTree>
  </p:cSld>
  <p:clrMapOvr>
    <a:masterClrMapping/>
  </p:clrMapOvr>
  <p:transition>
    <p:fade thruBlk="1"/>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623311" y="188684"/>
            <a:ext cx="10727402" cy="720247"/>
          </a:xfrm>
        </p:spPr>
        <p:txBody>
          <a:bodyPr>
            <a:noAutofit/>
          </a:bodyPr>
          <a:lstStyle/>
          <a:p>
            <a:r>
              <a:rPr lang="zh-TW" altLang="en-US" sz="3600" b="1" dirty="0" smtClean="0"/>
              <a:t>營業額的產品</a:t>
            </a:r>
            <a:r>
              <a:rPr lang="zh-TW" altLang="en-US" sz="3600" b="1" dirty="0"/>
              <a:t>佔</a:t>
            </a:r>
            <a:r>
              <a:rPr lang="zh-TW" altLang="en-US" sz="3600" b="1" dirty="0" smtClean="0"/>
              <a:t>比</a:t>
            </a:r>
            <a:endParaRPr lang="en-US" altLang="zh-TW" sz="3600" b="1" dirty="0">
              <a:latin typeface="+mn-lt"/>
            </a:endParaRPr>
          </a:p>
        </p:txBody>
      </p:sp>
      <p:sp>
        <p:nvSpPr>
          <p:cNvPr id="4" name="投影片編號版面配置區 3"/>
          <p:cNvSpPr>
            <a:spLocks noGrp="1"/>
          </p:cNvSpPr>
          <p:nvPr>
            <p:ph type="sldNum" sz="quarter" idx="12"/>
          </p:nvPr>
        </p:nvSpPr>
        <p:spPr/>
        <p:txBody>
          <a:bodyPr/>
          <a:lstStyle/>
          <a:p>
            <a:fld id="{73DA0BB7-265A-403C-9275-D587AB510EDC}" type="slidenum">
              <a:rPr lang="zh-TW" altLang="en-US" smtClean="0"/>
              <a:pPr/>
              <a:t>7</a:t>
            </a:fld>
            <a:endParaRPr lang="zh-TW" altLang="en-US"/>
          </a:p>
        </p:txBody>
      </p:sp>
      <p:graphicFrame>
        <p:nvGraphicFramePr>
          <p:cNvPr id="10" name="圖表 9"/>
          <p:cNvGraphicFramePr/>
          <p:nvPr/>
        </p:nvGraphicFramePr>
        <p:xfrm>
          <a:off x="694606" y="3717826"/>
          <a:ext cx="11161240" cy="266429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表格 5"/>
          <p:cNvGraphicFramePr>
            <a:graphicFrameLocks noGrp="1"/>
          </p:cNvGraphicFramePr>
          <p:nvPr/>
        </p:nvGraphicFramePr>
        <p:xfrm>
          <a:off x="766613" y="909514"/>
          <a:ext cx="10945217" cy="2684025"/>
        </p:xfrm>
        <a:graphic>
          <a:graphicData uri="http://schemas.openxmlformats.org/drawingml/2006/table">
            <a:tbl>
              <a:tblPr/>
              <a:tblGrid>
                <a:gridCol w="4176465"/>
                <a:gridCol w="1993541"/>
                <a:gridCol w="2004317"/>
                <a:gridCol w="2770894"/>
              </a:tblGrid>
              <a:tr h="414885">
                <a:tc>
                  <a:txBody>
                    <a:bodyPr/>
                    <a:lstStyle/>
                    <a:p>
                      <a:pPr algn="ctr" rtl="0" fontAlgn="ctr"/>
                      <a:r>
                        <a:rPr lang="zh-TW" altLang="en-US" sz="2100" b="1" i="0" u="none" strike="noStrike" dirty="0">
                          <a:solidFill>
                            <a:srgbClr val="000000"/>
                          </a:solidFill>
                          <a:latin typeface="標楷體" pitchFamily="65" charset="-120"/>
                          <a:ea typeface="標楷體" pitchFamily="65" charset="-12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zh-TW" sz="2100" b="1" i="0" u="none" strike="noStrike" dirty="0">
                          <a:solidFill>
                            <a:srgbClr val="000000"/>
                          </a:solidFill>
                          <a:latin typeface="標楷體" pitchFamily="65" charset="-120"/>
                          <a:ea typeface="標楷體" pitchFamily="65" charset="-120"/>
                        </a:rPr>
                        <a:t>2022 </a:t>
                      </a:r>
                      <a:r>
                        <a:rPr lang="zh-TW" altLang="en-US" sz="2100" b="1" i="0" u="none" strike="noStrike" dirty="0">
                          <a:solidFill>
                            <a:srgbClr val="000000"/>
                          </a:solidFill>
                          <a:latin typeface="標楷體" pitchFamily="65" charset="-120"/>
                          <a:ea typeface="標楷體" pitchFamily="65" charset="-120"/>
                        </a:rPr>
                        <a:t>年</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zh-TW" sz="2100" b="1" i="0" u="none" strike="noStrike">
                          <a:solidFill>
                            <a:srgbClr val="000000"/>
                          </a:solidFill>
                          <a:latin typeface="標楷體" pitchFamily="65" charset="-120"/>
                          <a:ea typeface="標楷體" pitchFamily="65" charset="-120"/>
                        </a:rPr>
                        <a:t>2023 </a:t>
                      </a:r>
                      <a:r>
                        <a:rPr lang="zh-TW" altLang="en-US" sz="2100" b="1" i="0" u="none" strike="noStrike">
                          <a:solidFill>
                            <a:srgbClr val="000000"/>
                          </a:solidFill>
                          <a:latin typeface="標楷體" pitchFamily="65" charset="-120"/>
                          <a:ea typeface="標楷體" pitchFamily="65" charset="-120"/>
                        </a:rPr>
                        <a:t>年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zh-TW" sz="2100" b="1" i="0" u="none" strike="noStrike" dirty="0" smtClean="0">
                          <a:latin typeface="標楷體" pitchFamily="65" charset="-120"/>
                          <a:ea typeface="標楷體" pitchFamily="65" charset="-120"/>
                        </a:rPr>
                        <a:t>2024 </a:t>
                      </a:r>
                      <a:r>
                        <a:rPr lang="zh-TW" altLang="en-US" sz="2100" b="1" i="0" u="none" strike="noStrike" dirty="0">
                          <a:latin typeface="標楷體" pitchFamily="65" charset="-120"/>
                          <a:ea typeface="標楷體" pitchFamily="65" charset="-120"/>
                        </a:rPr>
                        <a:t>年</a:t>
                      </a:r>
                      <a:r>
                        <a:rPr lang="en-US" altLang="zh-TW" sz="2100" b="1" i="0" u="none" strike="noStrike" dirty="0">
                          <a:latin typeface="標楷體" pitchFamily="65" charset="-120"/>
                          <a:ea typeface="標楷體" pitchFamily="65" charset="-120"/>
                        </a:rPr>
                        <a:t>1~9</a:t>
                      </a:r>
                      <a:r>
                        <a:rPr lang="zh-TW" altLang="en-US" sz="2100" b="1" i="0" u="none" strike="noStrike" dirty="0">
                          <a:latin typeface="標楷體" pitchFamily="65" charset="-120"/>
                          <a:ea typeface="標楷體" pitchFamily="65" charset="-120"/>
                        </a:rPr>
                        <a:t>月</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414885">
                <a:tc>
                  <a:txBody>
                    <a:bodyPr/>
                    <a:lstStyle/>
                    <a:p>
                      <a:pPr algn="ctr" rtl="0" fontAlgn="ctr"/>
                      <a:r>
                        <a:rPr lang="zh-TW" altLang="en-US" sz="2100" b="1" i="0" u="none" strike="noStrike">
                          <a:solidFill>
                            <a:srgbClr val="0000FF"/>
                          </a:solidFill>
                          <a:latin typeface="標楷體" pitchFamily="65" charset="-120"/>
                          <a:ea typeface="標楷體" pitchFamily="65" charset="-120"/>
                        </a:rPr>
                        <a:t>遠紅外線鏡頭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zh-TW" sz="2100" b="1" i="0" u="none" strike="noStrike" dirty="0">
                          <a:solidFill>
                            <a:srgbClr val="0000FF"/>
                          </a:solidFill>
                          <a:effectLst>
                            <a:outerShdw blurRad="50800" dist="38100" algn="tr" rotWithShape="0">
                              <a:prstClr val="black">
                                <a:alpha val="40000"/>
                              </a:prstClr>
                            </a:outerShdw>
                          </a:effectLst>
                          <a:latin typeface="標楷體" pitchFamily="65" charset="-120"/>
                          <a:ea typeface="標楷體" pitchFamily="65" charset="-120"/>
                        </a:rPr>
                        <a:t>17.05%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zh-TW" sz="2100" b="1" i="0" u="none" strike="noStrike" dirty="0">
                          <a:solidFill>
                            <a:srgbClr val="0000FF"/>
                          </a:solidFill>
                          <a:latin typeface="標楷體" pitchFamily="65" charset="-120"/>
                          <a:ea typeface="標楷體" pitchFamily="65" charset="-120"/>
                        </a:rPr>
                        <a:t>13.30%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altLang="zh-TW" sz="2100" b="1" i="0" u="none" strike="noStrike">
                          <a:solidFill>
                            <a:srgbClr val="0000FF"/>
                          </a:solidFill>
                          <a:latin typeface="標楷體" pitchFamily="65" charset="-120"/>
                          <a:ea typeface="標楷體" pitchFamily="65" charset="-120"/>
                        </a:rPr>
                        <a:t>24.20%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414885">
                <a:tc>
                  <a:txBody>
                    <a:bodyPr/>
                    <a:lstStyle/>
                    <a:p>
                      <a:pPr algn="ctr" rtl="0" fontAlgn="ctr"/>
                      <a:r>
                        <a:rPr lang="zh-TW" altLang="en-US" sz="2100" b="1" i="0" u="none" strike="noStrike" dirty="0">
                          <a:solidFill>
                            <a:srgbClr val="FF0000"/>
                          </a:solidFill>
                          <a:latin typeface="標楷體" pitchFamily="65" charset="-120"/>
                          <a:ea typeface="標楷體" pitchFamily="65" charset="-120"/>
                        </a:rPr>
                        <a:t>車載鏡頭 </a:t>
                      </a:r>
                      <a:r>
                        <a:rPr lang="en-US" altLang="zh-TW" sz="2100" b="1" i="0" u="none" strike="noStrike" dirty="0">
                          <a:solidFill>
                            <a:srgbClr val="FF0000"/>
                          </a:solidFill>
                          <a:latin typeface="標楷體" pitchFamily="65" charset="-120"/>
                          <a:ea typeface="標楷體" pitchFamily="65" charset="-120"/>
                        </a:rPr>
                        <a:t>/ </a:t>
                      </a:r>
                      <a:r>
                        <a:rPr lang="zh-TW" altLang="en-US" sz="2100" b="1" i="0" u="none" strike="noStrike" dirty="0">
                          <a:solidFill>
                            <a:srgbClr val="FF0000"/>
                          </a:solidFill>
                          <a:latin typeface="標楷體" pitchFamily="65" charset="-120"/>
                          <a:ea typeface="標楷體" pitchFamily="65" charset="-120"/>
                        </a:rPr>
                        <a:t>鏡片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zh-TW" sz="2100" b="1" i="0" u="none" strike="noStrike">
                          <a:solidFill>
                            <a:srgbClr val="FF0000"/>
                          </a:solidFill>
                          <a:effectLst>
                            <a:outerShdw blurRad="50800" dist="38100" algn="tr" rotWithShape="0">
                              <a:prstClr val="black">
                                <a:alpha val="40000"/>
                              </a:prstClr>
                            </a:outerShdw>
                          </a:effectLst>
                          <a:latin typeface="標楷體" pitchFamily="65" charset="-120"/>
                          <a:ea typeface="標楷體" pitchFamily="65" charset="-120"/>
                        </a:rPr>
                        <a:t>9.42%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zh-TW" sz="2100" b="1" i="0" u="none" strike="noStrike" dirty="0">
                          <a:solidFill>
                            <a:srgbClr val="FF0000"/>
                          </a:solidFill>
                          <a:latin typeface="標楷體" pitchFamily="65" charset="-120"/>
                          <a:ea typeface="標楷體" pitchFamily="65" charset="-120"/>
                        </a:rPr>
                        <a:t>10.60%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altLang="zh-TW" sz="2100" b="1" i="0" u="none" strike="noStrike">
                          <a:solidFill>
                            <a:srgbClr val="FF0000"/>
                          </a:solidFill>
                          <a:latin typeface="標楷體" pitchFamily="65" charset="-120"/>
                          <a:ea typeface="標楷體" pitchFamily="65" charset="-120"/>
                        </a:rPr>
                        <a:t>13.90%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414885">
                <a:tc>
                  <a:txBody>
                    <a:bodyPr/>
                    <a:lstStyle/>
                    <a:p>
                      <a:pPr algn="ctr" rtl="0" fontAlgn="ctr"/>
                      <a:r>
                        <a:rPr lang="zh-TW" altLang="en-US" sz="2100" b="1" i="0" u="none" strike="noStrike">
                          <a:solidFill>
                            <a:srgbClr val="92D050"/>
                          </a:solidFill>
                          <a:latin typeface="標楷體" pitchFamily="65" charset="-120"/>
                          <a:ea typeface="標楷體" pitchFamily="65" charset="-120"/>
                        </a:rPr>
                        <a:t>單眼大口徑鏡片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zh-TW" sz="2100" b="1" i="0" u="none" strike="noStrike">
                          <a:solidFill>
                            <a:srgbClr val="92D050"/>
                          </a:solidFill>
                          <a:latin typeface="標楷體" pitchFamily="65" charset="-120"/>
                          <a:ea typeface="標楷體" pitchFamily="65" charset="-120"/>
                        </a:rPr>
                        <a:t>29.35%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zh-TW" sz="2100" b="1" i="0" u="none" strike="noStrike">
                          <a:solidFill>
                            <a:srgbClr val="92D050"/>
                          </a:solidFill>
                          <a:latin typeface="標楷體" pitchFamily="65" charset="-120"/>
                          <a:ea typeface="標楷體" pitchFamily="65" charset="-120"/>
                        </a:rPr>
                        <a:t>23.70%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altLang="zh-TW" sz="2100" b="1" i="0" u="none" strike="noStrike" dirty="0">
                          <a:solidFill>
                            <a:srgbClr val="92D050"/>
                          </a:solidFill>
                          <a:latin typeface="標楷體" pitchFamily="65" charset="-120"/>
                          <a:ea typeface="標楷體" pitchFamily="65" charset="-120"/>
                        </a:rPr>
                        <a:t>23.40%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414885">
                <a:tc>
                  <a:txBody>
                    <a:bodyPr/>
                    <a:lstStyle/>
                    <a:p>
                      <a:pPr algn="ctr" rtl="0" fontAlgn="ctr"/>
                      <a:r>
                        <a:rPr lang="zh-TW" altLang="en-US" sz="2100" b="1" i="0" u="none" strike="noStrike" dirty="0">
                          <a:solidFill>
                            <a:srgbClr val="60497B"/>
                          </a:solidFill>
                          <a:latin typeface="標楷體" pitchFamily="65" charset="-120"/>
                          <a:ea typeface="標楷體" pitchFamily="65" charset="-120"/>
                        </a:rPr>
                        <a:t>物聯網鏡頭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zh-TW" sz="2100" b="1" i="0" u="none" strike="noStrike">
                          <a:solidFill>
                            <a:srgbClr val="60497B"/>
                          </a:solidFill>
                          <a:effectLst>
                            <a:outerShdw blurRad="50800" dist="38100" algn="tr" rotWithShape="0">
                              <a:prstClr val="black">
                                <a:alpha val="40000"/>
                              </a:prstClr>
                            </a:outerShdw>
                          </a:effectLst>
                          <a:latin typeface="標楷體" pitchFamily="65" charset="-120"/>
                          <a:ea typeface="標楷體" pitchFamily="65" charset="-120"/>
                        </a:rPr>
                        <a:t>32.59%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zh-TW" sz="2100" b="1" i="0" u="none" strike="noStrike">
                          <a:solidFill>
                            <a:srgbClr val="60497B"/>
                          </a:solidFill>
                          <a:latin typeface="標楷體" pitchFamily="65" charset="-120"/>
                          <a:ea typeface="標楷體" pitchFamily="65" charset="-120"/>
                        </a:rPr>
                        <a:t>37.60%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altLang="zh-TW" sz="2100" b="1" i="0" u="none" strike="noStrike" dirty="0">
                          <a:solidFill>
                            <a:srgbClr val="60497B"/>
                          </a:solidFill>
                          <a:latin typeface="標楷體" pitchFamily="65" charset="-120"/>
                          <a:ea typeface="標楷體" pitchFamily="65" charset="-120"/>
                        </a:rPr>
                        <a:t>24.00%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414885">
                <a:tc>
                  <a:txBody>
                    <a:bodyPr/>
                    <a:lstStyle/>
                    <a:p>
                      <a:pPr algn="ctr" rtl="0" fontAlgn="ctr"/>
                      <a:r>
                        <a:rPr lang="zh-TW" altLang="en-US" sz="2000" b="1" i="0" u="none" strike="noStrike" dirty="0">
                          <a:solidFill>
                            <a:srgbClr val="000000"/>
                          </a:solidFill>
                          <a:latin typeface="標楷體" pitchFamily="65" charset="-120"/>
                          <a:ea typeface="標楷體" pitchFamily="65" charset="-120"/>
                        </a:rPr>
                        <a:t>其它 </a:t>
                      </a:r>
                      <a:endParaRPr lang="en-US" altLang="zh-TW" sz="2000" b="1" i="0" u="none" strike="noStrike" dirty="0" smtClean="0">
                        <a:solidFill>
                          <a:srgbClr val="000000"/>
                        </a:solidFill>
                        <a:latin typeface="標楷體" pitchFamily="65" charset="-120"/>
                        <a:ea typeface="標楷體" pitchFamily="65" charset="-120"/>
                      </a:endParaRPr>
                    </a:p>
                    <a:p>
                      <a:pPr marL="0" marR="0" indent="0" algn="ctr" defTabSz="1088502" rtl="0" eaLnBrk="1" fontAlgn="ctr" latinLnBrk="0" hangingPunct="1">
                        <a:lnSpc>
                          <a:spcPct val="100000"/>
                        </a:lnSpc>
                        <a:spcBef>
                          <a:spcPts val="0"/>
                        </a:spcBef>
                        <a:spcAft>
                          <a:spcPts val="0"/>
                        </a:spcAft>
                        <a:buClrTx/>
                        <a:buSzTx/>
                        <a:buFontTx/>
                        <a:buNone/>
                        <a:tabLst/>
                        <a:defRPr/>
                      </a:pPr>
                      <a:r>
                        <a:rPr lang="en-US" altLang="zh-TW" sz="2000" b="1" i="0" u="none" strike="noStrike" dirty="0" smtClean="0">
                          <a:solidFill>
                            <a:srgbClr val="000000"/>
                          </a:solidFill>
                          <a:latin typeface="標楷體" pitchFamily="65" charset="-120"/>
                          <a:ea typeface="標楷體" pitchFamily="65" charset="-120"/>
                        </a:rPr>
                        <a:t>(</a:t>
                      </a:r>
                      <a:r>
                        <a:rPr lang="zh-TW" altLang="en-US" sz="2000" b="1" i="0" u="none" strike="noStrike" dirty="0" smtClean="0">
                          <a:solidFill>
                            <a:srgbClr val="000000"/>
                          </a:solidFill>
                          <a:latin typeface="標楷體" pitchFamily="65" charset="-120"/>
                          <a:ea typeface="標楷體" pitchFamily="65" charset="-120"/>
                        </a:rPr>
                        <a:t>工業鏡頭</a:t>
                      </a:r>
                      <a:r>
                        <a:rPr lang="en-US" altLang="zh-TW" sz="2000" b="1" i="0" u="none" strike="noStrike" dirty="0" smtClean="0">
                          <a:solidFill>
                            <a:srgbClr val="000000"/>
                          </a:solidFill>
                          <a:latin typeface="標楷體" pitchFamily="65" charset="-120"/>
                          <a:ea typeface="標楷體" pitchFamily="65" charset="-120"/>
                        </a:rPr>
                        <a:t>3.7% &amp;</a:t>
                      </a:r>
                      <a:r>
                        <a:rPr lang="zh-TW" altLang="en-US" sz="2000" b="1" i="0" u="none" strike="noStrike" dirty="0" smtClean="0">
                          <a:solidFill>
                            <a:srgbClr val="000000"/>
                          </a:solidFill>
                          <a:latin typeface="標楷體" pitchFamily="65" charset="-120"/>
                          <a:ea typeface="標楷體" pitchFamily="65" charset="-120"/>
                        </a:rPr>
                        <a:t>投影鏡頭</a:t>
                      </a:r>
                      <a:r>
                        <a:rPr lang="en-US" altLang="zh-TW" sz="2000" b="1" i="0" u="none" strike="noStrike" dirty="0" smtClean="0">
                          <a:solidFill>
                            <a:srgbClr val="000000"/>
                          </a:solidFill>
                          <a:latin typeface="標楷體" pitchFamily="65" charset="-120"/>
                          <a:ea typeface="標楷體" pitchFamily="65" charset="-120"/>
                        </a:rPr>
                        <a:t>4%)</a:t>
                      </a:r>
                      <a:endParaRPr lang="zh-TW" altLang="en-US" sz="2000" b="1" i="0" u="none" strike="noStrike" dirty="0" smtClean="0">
                        <a:solidFill>
                          <a:srgbClr val="000000"/>
                        </a:solidFill>
                        <a:latin typeface="標楷體" pitchFamily="65" charset="-120"/>
                        <a:ea typeface="標楷體" pitchFamily="65" charset="-12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zh-TW" sz="2100" b="1" i="0" u="none" strike="noStrike">
                          <a:solidFill>
                            <a:srgbClr val="75923C"/>
                          </a:solidFill>
                          <a:latin typeface="標楷體" pitchFamily="65" charset="-120"/>
                          <a:ea typeface="標楷體" pitchFamily="65" charset="-120"/>
                        </a:rPr>
                        <a:t>11.59%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zh-TW" sz="2100" b="1" i="0" u="none" strike="noStrike">
                          <a:solidFill>
                            <a:srgbClr val="75923C"/>
                          </a:solidFill>
                          <a:latin typeface="標楷體" pitchFamily="65" charset="-120"/>
                          <a:ea typeface="標楷體" pitchFamily="65" charset="-120"/>
                        </a:rPr>
                        <a:t>14.80%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altLang="zh-TW" sz="2100" b="1" i="0" u="none" strike="noStrike" dirty="0">
                          <a:solidFill>
                            <a:srgbClr val="75923C"/>
                          </a:solidFill>
                          <a:latin typeface="標楷體" pitchFamily="65" charset="-120"/>
                          <a:ea typeface="標楷體" pitchFamily="65" charset="-120"/>
                        </a:rPr>
                        <a:t>14.50%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bl>
          </a:graphicData>
        </a:graphic>
      </p:graphicFrame>
    </p:spTree>
    <p:extLst>
      <p:ext uri="{BB962C8B-B14F-4D97-AF65-F5344CB8AC3E}">
        <p14:creationId xmlns="" xmlns:p14="http://schemas.microsoft.com/office/powerpoint/2010/main" val="4207380740"/>
      </p:ext>
    </p:extLst>
  </p:cSld>
  <p:clrMapOvr>
    <a:masterClrMapping/>
  </p:clrMapOvr>
  <p:transition>
    <p:fade thruBlk="1"/>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623311" y="188684"/>
            <a:ext cx="10727402" cy="720247"/>
          </a:xfrm>
        </p:spPr>
        <p:txBody>
          <a:bodyPr>
            <a:noAutofit/>
          </a:bodyPr>
          <a:lstStyle/>
          <a:p>
            <a:r>
              <a:rPr lang="zh-TW" altLang="en-US" sz="3600" b="1" dirty="0"/>
              <a:t>營運</a:t>
            </a:r>
            <a:r>
              <a:rPr lang="zh-TW" altLang="en-US" sz="3600" b="1" dirty="0" smtClean="0"/>
              <a:t>成果</a:t>
            </a:r>
            <a:r>
              <a:rPr lang="en-US" altLang="zh-TW" sz="3600" b="1" dirty="0" smtClean="0"/>
              <a:t>(</a:t>
            </a:r>
            <a:r>
              <a:rPr lang="zh-TW" altLang="en-US" sz="3600" b="1" dirty="0" smtClean="0"/>
              <a:t>年度比較</a:t>
            </a:r>
            <a:r>
              <a:rPr lang="en-US" altLang="zh-TW" sz="3600" b="1" dirty="0" smtClean="0"/>
              <a:t>)</a:t>
            </a:r>
            <a:endParaRPr lang="en-US" altLang="zh-TW" sz="3600" b="1" dirty="0">
              <a:latin typeface="+mn-lt"/>
            </a:endParaRPr>
          </a:p>
        </p:txBody>
      </p:sp>
      <p:sp>
        <p:nvSpPr>
          <p:cNvPr id="4" name="投影片編號版面配置區 3"/>
          <p:cNvSpPr>
            <a:spLocks noGrp="1"/>
          </p:cNvSpPr>
          <p:nvPr>
            <p:ph type="sldNum" sz="quarter" idx="12"/>
          </p:nvPr>
        </p:nvSpPr>
        <p:spPr/>
        <p:txBody>
          <a:bodyPr/>
          <a:lstStyle/>
          <a:p>
            <a:fld id="{73DA0BB7-265A-403C-9275-D587AB510EDC}" type="slidenum">
              <a:rPr lang="zh-TW" altLang="en-US" smtClean="0"/>
              <a:pPr/>
              <a:t>8</a:t>
            </a:fld>
            <a:endParaRPr lang="zh-TW" altLang="en-US"/>
          </a:p>
        </p:txBody>
      </p:sp>
      <p:pic>
        <p:nvPicPr>
          <p:cNvPr id="3" name="圖片 2"/>
          <p:cNvPicPr>
            <a:picLocks noChangeAspect="1"/>
          </p:cNvPicPr>
          <p:nvPr/>
        </p:nvPicPr>
        <p:blipFill rotWithShape="1">
          <a:blip r:embed="rId2" cstate="print"/>
          <a:srcRect l="695" t="672"/>
          <a:stretch/>
        </p:blipFill>
        <p:spPr>
          <a:xfrm>
            <a:off x="910630" y="981521"/>
            <a:ext cx="10297144" cy="5495511"/>
          </a:xfrm>
          <a:prstGeom prst="rect">
            <a:avLst/>
          </a:prstGeom>
        </p:spPr>
      </p:pic>
    </p:spTree>
    <p:extLst>
      <p:ext uri="{BB962C8B-B14F-4D97-AF65-F5344CB8AC3E}">
        <p14:creationId xmlns="" xmlns:p14="http://schemas.microsoft.com/office/powerpoint/2010/main" val="1280081200"/>
      </p:ext>
    </p:extLst>
  </p:cSld>
  <p:clrMapOvr>
    <a:masterClrMapping/>
  </p:clrMapOvr>
  <p:transition>
    <p:fade thruBlk="1"/>
  </p:transition>
  <p:timing>
    <p:tnLst>
      <p:par>
        <p:cTn id="1" dur="indefinite" restart="never" nodeType="tmRoot"/>
      </p:par>
    </p:tnLst>
  </p:timing>
</p:sld>
</file>

<file path=ppt/theme/theme1.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9525">
          <a:noFill/>
          <a:miter lim="800000"/>
          <a:headEnd/>
          <a:tailEnd/>
        </a:ln>
        <a:effectLst/>
      </a:spPr>
      <a:bodyPr vert="horz" wrap="square" lIns="91440" tIns="45720" rIns="91440" bIns="45720" numCol="1" anchor="ctr" anchorCtr="0" compatLnSpc="1">
        <a:prstTxWarp prst="textNoShape">
          <a:avLst/>
        </a:prstTxWarp>
        <a:spAutoFit/>
      </a:bodyPr>
      <a:lstStyle>
        <a:defPPr defTabSz="914400" fontAlgn="base">
          <a:spcBef>
            <a:spcPts val="500"/>
          </a:spcBef>
          <a:spcAft>
            <a:spcPct val="0"/>
          </a:spcAft>
          <a:defRPr sz="2400" b="1" dirty="0" smtClean="0">
            <a:latin typeface="微軟正黑體" pitchFamily="34" charset="-120"/>
            <a:ea typeface="微軟正黑體" pitchFamily="34" charset="-120"/>
          </a:defRPr>
        </a:defPPr>
      </a:lstStyle>
    </a:spDef>
  </a:objectDefaults>
  <a:extraClrScheme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7512</TotalTime>
  <Words>893</Words>
  <Application>Microsoft Office PowerPoint</Application>
  <PresentationFormat>自訂</PresentationFormat>
  <Paragraphs>200</Paragraphs>
  <Slides>25</Slides>
  <Notes>3</Notes>
  <HiddenSlides>0</HiddenSlides>
  <MMClips>0</MMClips>
  <ScaleCrop>false</ScaleCrop>
  <HeadingPairs>
    <vt:vector size="4" baseType="variant">
      <vt:variant>
        <vt:lpstr>佈景主題</vt:lpstr>
      </vt:variant>
      <vt:variant>
        <vt:i4>1</vt:i4>
      </vt:variant>
      <vt:variant>
        <vt:lpstr>投影片標題</vt:lpstr>
      </vt:variant>
      <vt:variant>
        <vt:i4>25</vt:i4>
      </vt:variant>
    </vt:vector>
  </HeadingPairs>
  <TitlesOfParts>
    <vt:vector size="26" baseType="lpstr">
      <vt:lpstr>Office 佈景主題</vt:lpstr>
      <vt:lpstr>投資人說明會 Institutional Investors</vt:lpstr>
      <vt:lpstr>投影片 1</vt:lpstr>
      <vt:lpstr>免責聲明 Disclaimer</vt:lpstr>
      <vt:lpstr>公司簡介</vt:lpstr>
      <vt:lpstr>今國里程碑 </vt:lpstr>
      <vt:lpstr>投影片 5</vt:lpstr>
      <vt:lpstr>未來核心產品</vt:lpstr>
      <vt:lpstr>營業額的產品佔比</vt:lpstr>
      <vt:lpstr>營運成果(年度比較)</vt:lpstr>
      <vt:lpstr>投影片 9</vt:lpstr>
      <vt:lpstr>投影片 10</vt:lpstr>
      <vt:lpstr>AR smart glasses is the future platform for AI</vt:lpstr>
      <vt:lpstr>Meta Orion AI smart glasses (Optics&gt;65%)</vt:lpstr>
      <vt:lpstr>投影片 13</vt:lpstr>
      <vt:lpstr>Kinko AR-smart glasses business strategy</vt:lpstr>
      <vt:lpstr>AR smart glasses market size</vt:lpstr>
      <vt:lpstr>AR VR Market</vt:lpstr>
      <vt:lpstr>投影片 17</vt:lpstr>
      <vt:lpstr>Major Players &amp; Kinko Opportunity</vt:lpstr>
      <vt:lpstr>Roadmap (Meta, Apple, Samsung, Amazon…etc.)</vt:lpstr>
      <vt:lpstr>AR Smart Glasses (元宇宙)</vt:lpstr>
      <vt:lpstr>Waveguide</vt:lpstr>
      <vt:lpstr>Light Engine</vt:lpstr>
      <vt:lpstr>投影片 23</vt:lpstr>
      <vt:lpstr>以上報告 謝謝~</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封面標題</dc:title>
  <dc:creator>白佳玉</dc:creator>
  <cp:lastModifiedBy>milly</cp:lastModifiedBy>
  <cp:revision>733</cp:revision>
  <dcterms:created xsi:type="dcterms:W3CDTF">2018-10-16T05:36:31Z</dcterms:created>
  <dcterms:modified xsi:type="dcterms:W3CDTF">2024-11-18T09:39:22Z</dcterms:modified>
</cp:coreProperties>
</file>