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7"/>
  </p:notesMasterIdLst>
  <p:handoutMasterIdLst>
    <p:handoutMasterId r:id="rId28"/>
  </p:handoutMasterIdLst>
  <p:sldIdLst>
    <p:sldId id="366" r:id="rId2"/>
    <p:sldId id="354" r:id="rId3"/>
    <p:sldId id="355" r:id="rId4"/>
    <p:sldId id="337" r:id="rId5"/>
    <p:sldId id="363" r:id="rId6"/>
    <p:sldId id="359" r:id="rId7"/>
    <p:sldId id="365" r:id="rId8"/>
    <p:sldId id="361" r:id="rId9"/>
    <p:sldId id="326" r:id="rId10"/>
    <p:sldId id="364" r:id="rId11"/>
    <p:sldId id="339" r:id="rId12"/>
    <p:sldId id="340" r:id="rId13"/>
    <p:sldId id="341" r:id="rId14"/>
    <p:sldId id="342" r:id="rId15"/>
    <p:sldId id="343" r:id="rId16"/>
    <p:sldId id="344" r:id="rId17"/>
    <p:sldId id="345" r:id="rId18"/>
    <p:sldId id="346" r:id="rId19"/>
    <p:sldId id="347" r:id="rId20"/>
    <p:sldId id="348" r:id="rId21"/>
    <p:sldId id="368" r:id="rId22"/>
    <p:sldId id="350" r:id="rId23"/>
    <p:sldId id="351" r:id="rId24"/>
    <p:sldId id="352" r:id="rId25"/>
    <p:sldId id="367" r:id="rId26"/>
  </p:sldIdLst>
  <p:sldSz cx="12190413" cy="6859588"/>
  <p:notesSz cx="6858000" cy="9144000"/>
  <p:defaultText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9B9"/>
    <a:srgbClr val="FAA0A0"/>
    <a:srgbClr val="FF7F50"/>
    <a:srgbClr val="DE0000"/>
    <a:srgbClr val="D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94660"/>
  </p:normalViewPr>
  <p:slideViewPr>
    <p:cSldViewPr>
      <p:cViewPr varScale="1">
        <p:scale>
          <a:sx n="66" d="100"/>
          <a:sy n="66" d="100"/>
        </p:scale>
        <p:origin x="-642" y="-114"/>
      </p:cViewPr>
      <p:guideLst>
        <p:guide orient="horz" pos="2161"/>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lly\Desktop\2024&#24180;&#38598;&#22296;&#29986;&#21697;&#21029;&#29151;&#25910;&#32113;&#35336;-1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0.24428589265048553"/>
          <c:y val="2.3856006183430808E-2"/>
          <c:w val="0.68262809822006065"/>
          <c:h val="0.89118232844468559"/>
        </c:manualLayout>
      </c:layout>
      <c:lineChart>
        <c:grouping val="standard"/>
        <c:ser>
          <c:idx val="0"/>
          <c:order val="0"/>
          <c:tx>
            <c:strRef>
              <c:f>'網頁公告資料-產品別-已更新至2024 (2)'!$R$5</c:f>
              <c:strCache>
                <c:ptCount val="1"/>
                <c:pt idx="0">
                  <c:v>LWIR Lens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'網頁公告資料-產品別-已更新至2024 (2)'!$S$4:$U$4</c:f>
              <c:strCache>
                <c:ptCount val="3"/>
                <c:pt idx="0">
                  <c:v>Y2022  </c:v>
                </c:pt>
                <c:pt idx="1">
                  <c:v>Y2023   </c:v>
                </c:pt>
                <c:pt idx="2">
                  <c:v>  Y2024 Jan~Sep </c:v>
                </c:pt>
              </c:strCache>
            </c:strRef>
          </c:cat>
          <c:val>
            <c:numRef>
              <c:f>'網頁公告資料-產品別-已更新至2024 (2)'!$S$5:$U$5</c:f>
              <c:numCache>
                <c:formatCode>0.00%</c:formatCode>
                <c:ptCount val="3"/>
                <c:pt idx="0">
                  <c:v>0.17050000000000001</c:v>
                </c:pt>
                <c:pt idx="1">
                  <c:v>0.13300000000000001</c:v>
                </c:pt>
                <c:pt idx="2">
                  <c:v>0.24200000000000008</c:v>
                </c:pt>
              </c:numCache>
            </c:numRef>
          </c:val>
          <c:extLst xmlns:c16r2="http://schemas.microsoft.com/office/drawing/2015/06/chart">
            <c:ext xmlns:c16="http://schemas.microsoft.com/office/drawing/2014/chart" uri="{C3380CC4-5D6E-409C-BE32-E72D297353CC}">
              <c16:uniqueId val="{00000000-52C6-494D-B7E7-A56C3400C4CC}"/>
            </c:ext>
          </c:extLst>
        </c:ser>
        <c:ser>
          <c:idx val="1"/>
          <c:order val="1"/>
          <c:tx>
            <c:strRef>
              <c:f>'網頁公告資料-產品別-已更新至2024 (2)'!$R$6</c:f>
              <c:strCache>
                <c:ptCount val="1"/>
                <c:pt idx="0">
                  <c:v>Automotive/Lens Element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'網頁公告資料-產品別-已更新至2024 (2)'!$S$4:$U$4</c:f>
              <c:strCache>
                <c:ptCount val="3"/>
                <c:pt idx="0">
                  <c:v>Y2022  </c:v>
                </c:pt>
                <c:pt idx="1">
                  <c:v>Y2023   </c:v>
                </c:pt>
                <c:pt idx="2">
                  <c:v>  Y2024 Jan~Sep </c:v>
                </c:pt>
              </c:strCache>
            </c:strRef>
          </c:cat>
          <c:val>
            <c:numRef>
              <c:f>'網頁公告資料-產品別-已更新至2024 (2)'!$S$6:$U$6</c:f>
              <c:numCache>
                <c:formatCode>0.00%</c:formatCode>
                <c:ptCount val="3"/>
                <c:pt idx="0">
                  <c:v>9.4200000000000006E-2</c:v>
                </c:pt>
                <c:pt idx="1">
                  <c:v>0.10600000000000002</c:v>
                </c:pt>
                <c:pt idx="2">
                  <c:v>0.13900000000000001</c:v>
                </c:pt>
              </c:numCache>
            </c:numRef>
          </c:val>
          <c:extLst xmlns:c16r2="http://schemas.microsoft.com/office/drawing/2015/06/chart">
            <c:ext xmlns:c16="http://schemas.microsoft.com/office/drawing/2014/chart" uri="{C3380CC4-5D6E-409C-BE32-E72D297353CC}">
              <c16:uniqueId val="{00000001-52C6-494D-B7E7-A56C3400C4CC}"/>
            </c:ext>
          </c:extLst>
        </c:ser>
        <c:ser>
          <c:idx val="2"/>
          <c:order val="2"/>
          <c:tx>
            <c:strRef>
              <c:f>'網頁公告資料-產品別-已更新至2024 (2)'!$R$7</c:f>
              <c:strCache>
                <c:ptCount val="1"/>
                <c:pt idx="0">
                  <c:v>D-SLR Large Diameter Lens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'網頁公告資料-產品別-已更新至2024 (2)'!$S$4:$U$4</c:f>
              <c:strCache>
                <c:ptCount val="3"/>
                <c:pt idx="0">
                  <c:v>Y2022  </c:v>
                </c:pt>
                <c:pt idx="1">
                  <c:v>Y2023   </c:v>
                </c:pt>
                <c:pt idx="2">
                  <c:v>  Y2024 Jan~Sep </c:v>
                </c:pt>
              </c:strCache>
            </c:strRef>
          </c:cat>
          <c:val>
            <c:numRef>
              <c:f>'網頁公告資料-產品別-已更新至2024 (2)'!$S$7:$U$7</c:f>
              <c:numCache>
                <c:formatCode>0.00%</c:formatCode>
                <c:ptCount val="3"/>
                <c:pt idx="0">
                  <c:v>0.29350000000000015</c:v>
                </c:pt>
                <c:pt idx="1">
                  <c:v>0.23700000000000004</c:v>
                </c:pt>
                <c:pt idx="2">
                  <c:v>0.23400000000000001</c:v>
                </c:pt>
              </c:numCache>
            </c:numRef>
          </c:val>
          <c:extLst xmlns:c16r2="http://schemas.microsoft.com/office/drawing/2015/06/chart">
            <c:ext xmlns:c16="http://schemas.microsoft.com/office/drawing/2014/chart" uri="{C3380CC4-5D6E-409C-BE32-E72D297353CC}">
              <c16:uniqueId val="{00000002-52C6-494D-B7E7-A56C3400C4CC}"/>
            </c:ext>
          </c:extLst>
        </c:ser>
        <c:ser>
          <c:idx val="3"/>
          <c:order val="3"/>
          <c:tx>
            <c:strRef>
              <c:f>'網頁公告資料-產品別-已更新至2024 (2)'!$R$8</c:f>
              <c:strCache>
                <c:ptCount val="1"/>
                <c:pt idx="0">
                  <c:v>IoT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'網頁公告資料-產品別-已更新至2024 (2)'!$S$4:$U$4</c:f>
              <c:strCache>
                <c:ptCount val="3"/>
                <c:pt idx="0">
                  <c:v>Y2022  </c:v>
                </c:pt>
                <c:pt idx="1">
                  <c:v>Y2023   </c:v>
                </c:pt>
                <c:pt idx="2">
                  <c:v>  Y2024 Jan~Sep </c:v>
                </c:pt>
              </c:strCache>
            </c:strRef>
          </c:cat>
          <c:val>
            <c:numRef>
              <c:f>'網頁公告資料-產品別-已更新至2024 (2)'!$S$8:$U$8</c:f>
              <c:numCache>
                <c:formatCode>0.00%</c:formatCode>
                <c:ptCount val="3"/>
                <c:pt idx="0">
                  <c:v>0.32590000000000025</c:v>
                </c:pt>
                <c:pt idx="1">
                  <c:v>0.37600000000000017</c:v>
                </c:pt>
                <c:pt idx="2">
                  <c:v>0.24000000000000007</c:v>
                </c:pt>
              </c:numCache>
            </c:numRef>
          </c:val>
          <c:extLst xmlns:c16r2="http://schemas.microsoft.com/office/drawing/2015/06/chart">
            <c:ext xmlns:c16="http://schemas.microsoft.com/office/drawing/2014/chart" uri="{C3380CC4-5D6E-409C-BE32-E72D297353CC}">
              <c16:uniqueId val="{00000003-52C6-494D-B7E7-A56C3400C4CC}"/>
            </c:ext>
          </c:extLst>
        </c:ser>
        <c:ser>
          <c:idx val="4"/>
          <c:order val="4"/>
          <c:tx>
            <c:strRef>
              <c:f>'網頁公告資料-產品別-已更新至2024 (2)'!$R$9</c:f>
              <c:strCache>
                <c:ptCount val="1"/>
                <c:pt idx="0">
                  <c:v> Other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'網頁公告資料-產品別-已更新至2024 (2)'!$S$4:$U$4</c:f>
              <c:strCache>
                <c:ptCount val="3"/>
                <c:pt idx="0">
                  <c:v>Y2022  </c:v>
                </c:pt>
                <c:pt idx="1">
                  <c:v>Y2023   </c:v>
                </c:pt>
                <c:pt idx="2">
                  <c:v>  Y2024 Jan~Sep </c:v>
                </c:pt>
              </c:strCache>
            </c:strRef>
          </c:cat>
          <c:val>
            <c:numRef>
              <c:f>'網頁公告資料-產品別-已更新至2024 (2)'!$S$9:$U$9</c:f>
              <c:numCache>
                <c:formatCode>0.00%</c:formatCode>
                <c:ptCount val="3"/>
                <c:pt idx="0">
                  <c:v>0.1159</c:v>
                </c:pt>
                <c:pt idx="1">
                  <c:v>0.14800000000000008</c:v>
                </c:pt>
                <c:pt idx="2">
                  <c:v>0.14500000000000007</c:v>
                </c:pt>
              </c:numCache>
            </c:numRef>
          </c:val>
          <c:extLst xmlns:c16r2="http://schemas.microsoft.com/office/drawing/2015/06/chart">
            <c:ext xmlns:c16="http://schemas.microsoft.com/office/drawing/2014/chart" uri="{C3380CC4-5D6E-409C-BE32-E72D297353CC}">
              <c16:uniqueId val="{00000004-52C6-494D-B7E7-A56C3400C4CC}"/>
            </c:ext>
          </c:extLst>
        </c:ser>
        <c:marker val="1"/>
        <c:axId val="174366080"/>
        <c:axId val="174384256"/>
      </c:lineChart>
      <c:catAx>
        <c:axId val="174366080"/>
        <c:scaling>
          <c:orientation val="minMax"/>
        </c:scaling>
        <c:axPos val="b"/>
        <c:numFmt formatCode="General" sourceLinked="0"/>
        <c:tickLblPos val="nextTo"/>
        <c:txPr>
          <a:bodyPr/>
          <a:lstStyle/>
          <a:p>
            <a:pPr>
              <a:defRPr>
                <a:latin typeface="+mn-lt"/>
              </a:defRPr>
            </a:pPr>
            <a:endParaRPr lang="zh-TW"/>
          </a:p>
        </c:txPr>
        <c:crossAx val="174384256"/>
        <c:crosses val="autoZero"/>
        <c:auto val="1"/>
        <c:lblAlgn val="ctr"/>
        <c:lblOffset val="100"/>
      </c:catAx>
      <c:valAx>
        <c:axId val="174384256"/>
        <c:scaling>
          <c:orientation val="minMax"/>
        </c:scaling>
        <c:axPos val="l"/>
        <c:majorGridlines/>
        <c:numFmt formatCode="0.00%" sourceLinked="1"/>
        <c:tickLblPos val="nextTo"/>
        <c:txPr>
          <a:bodyPr/>
          <a:lstStyle/>
          <a:p>
            <a:pPr>
              <a:defRPr b="1">
                <a:latin typeface="+mn-lt"/>
              </a:defRPr>
            </a:pPr>
            <a:endParaRPr lang="zh-TW"/>
          </a:p>
        </c:txPr>
        <c:crossAx val="174366080"/>
        <c:crosses val="autoZero"/>
        <c:crossBetween val="between"/>
      </c:valAx>
    </c:plotArea>
    <c:legend>
      <c:legendPos val="r"/>
      <c:layout>
        <c:manualLayout>
          <c:xMode val="edge"/>
          <c:yMode val="edge"/>
          <c:x val="1.4906976845261221E-2"/>
          <c:y val="5.0510359960004442E-2"/>
          <c:w val="0.17621213878864922"/>
          <c:h val="0.9494896400399957"/>
        </c:manualLayout>
      </c:layout>
      <c:txPr>
        <a:bodyPr/>
        <a:lstStyle/>
        <a:p>
          <a:pPr>
            <a:defRPr sz="1300" b="1">
              <a:latin typeface="+mn-lt"/>
            </a:defRPr>
          </a:pPr>
          <a:endParaRPr lang="zh-TW"/>
        </a:p>
      </c:txPr>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B3AE73-339E-4388-92B9-B43C42E0E322}" type="datetimeFigureOut">
              <a:rPr lang="zh-TW" altLang="en-US" smtClean="0"/>
              <a:pPr/>
              <a:t>2024/11/18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DD204A-3BC7-4505-8441-30EEBD10B6E6}" type="slidenum">
              <a:rPr lang="zh-TW" altLang="en-US" smtClean="0"/>
              <a:pPr/>
              <a:t>‹#›</a:t>
            </a:fld>
            <a:endParaRPr lang="zh-TW" altLang="en-US"/>
          </a:p>
        </p:txBody>
      </p:sp>
    </p:spTree>
    <p:extLst>
      <p:ext uri="{BB962C8B-B14F-4D97-AF65-F5344CB8AC3E}">
        <p14:creationId xmlns="" xmlns:p14="http://schemas.microsoft.com/office/powerpoint/2010/main" val="1294360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8A7CF5-8498-46BE-82B6-FD82777A4313}" type="datetimeFigureOut">
              <a:rPr lang="zh-TW" altLang="en-US" smtClean="0"/>
              <a:pPr/>
              <a:t>2024/11/18</a:t>
            </a:fld>
            <a:endParaRPr lang="zh-TW" altLang="en-US"/>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7989E-EBC6-423D-8B06-D94A91C2D721}" type="slidenum">
              <a:rPr lang="zh-TW" altLang="en-US" smtClean="0"/>
              <a:pPr/>
              <a:t>‹#›</a:t>
            </a:fld>
            <a:endParaRPr lang="zh-TW" altLang="en-US"/>
          </a:p>
        </p:txBody>
      </p:sp>
    </p:spTree>
    <p:extLst>
      <p:ext uri="{BB962C8B-B14F-4D97-AF65-F5344CB8AC3E}">
        <p14:creationId xmlns="" xmlns:p14="http://schemas.microsoft.com/office/powerpoint/2010/main" val="368259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18767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4</a:t>
            </a:fld>
            <a:endParaRPr lang="zh-TW" altLang="en-US"/>
          </a:p>
        </p:txBody>
      </p:sp>
    </p:spTree>
    <p:extLst>
      <p:ext uri="{BB962C8B-B14F-4D97-AF65-F5344CB8AC3E}">
        <p14:creationId xmlns="" xmlns:p14="http://schemas.microsoft.com/office/powerpoint/2010/main" val="146877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7</a:t>
            </a:fld>
            <a:endParaRPr lang="zh-TW" altLang="en-US"/>
          </a:p>
        </p:txBody>
      </p:sp>
    </p:spTree>
    <p:extLst>
      <p:ext uri="{BB962C8B-B14F-4D97-AF65-F5344CB8AC3E}">
        <p14:creationId xmlns="" xmlns:p14="http://schemas.microsoft.com/office/powerpoint/2010/main" val="1858007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9" name="流程圖: 程序 18"/>
          <p:cNvSpPr/>
          <p:nvPr userDrawn="1"/>
        </p:nvSpPr>
        <p:spPr>
          <a:xfrm>
            <a:off x="0" y="6094090"/>
            <a:ext cx="12190413" cy="765498"/>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 name="標題 1"/>
          <p:cNvSpPr>
            <a:spLocks noGrp="1"/>
          </p:cNvSpPr>
          <p:nvPr>
            <p:ph type="ctrTitle"/>
          </p:nvPr>
        </p:nvSpPr>
        <p:spPr>
          <a:xfrm>
            <a:off x="335316" y="1989301"/>
            <a:ext cx="6716896" cy="14703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335316" y="3861942"/>
            <a:ext cx="6335879" cy="936321"/>
          </a:xfrm>
        </p:spPr>
        <p:txBody>
          <a:bodyPr/>
          <a:lstStyle>
            <a:lvl1pPr marL="0" indent="0" algn="ctr">
              <a:buNone/>
              <a:defRPr>
                <a:solidFill>
                  <a:schemeClr val="tx1">
                    <a:tint val="75000"/>
                  </a:schemeClr>
                </a:solidFill>
                <a:latin typeface="標楷體" pitchFamily="65" charset="-120"/>
                <a:ea typeface="標楷體" pitchFamily="65" charset="-120"/>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a:xfrm>
            <a:off x="514472" y="6376952"/>
            <a:ext cx="2844430" cy="365210"/>
          </a:xfrm>
        </p:spPr>
        <p:txBody>
          <a:bodyPr/>
          <a:lstStyle/>
          <a:p>
            <a:fld id="{1CFAD1E9-FA75-4919-B592-DA90B226754E}"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流程圖: 程序 7"/>
          <p:cNvSpPr/>
          <p:nvPr userDrawn="1"/>
        </p:nvSpPr>
        <p:spPr>
          <a:xfrm>
            <a:off x="0" y="1"/>
            <a:ext cx="12190413" cy="909514"/>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1" name="矩形 20"/>
          <p:cNvSpPr/>
          <p:nvPr userDrawn="1"/>
        </p:nvSpPr>
        <p:spPr>
          <a:xfrm>
            <a:off x="256" y="6670904"/>
            <a:ext cx="12190157" cy="7202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2" name="矩形 21"/>
          <p:cNvSpPr/>
          <p:nvPr userDrawn="1"/>
        </p:nvSpPr>
        <p:spPr>
          <a:xfrm>
            <a:off x="0" y="6787563"/>
            <a:ext cx="12190413" cy="72025"/>
          </a:xfrm>
          <a:prstGeom prst="rect">
            <a:avLst/>
          </a:prstGeom>
          <a:solidFill>
            <a:srgbClr val="0000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pic>
        <p:nvPicPr>
          <p:cNvPr id="24" name="圖片 23" descr="200.png"/>
          <p:cNvPicPr>
            <a:picLocks noChangeAspect="1"/>
          </p:cNvPicPr>
          <p:nvPr userDrawn="1"/>
        </p:nvPicPr>
        <p:blipFill>
          <a:blip r:embed="rId2" cstate="print"/>
          <a:srcRect l="20139" t="15973"/>
          <a:stretch>
            <a:fillRect/>
          </a:stretch>
        </p:blipFill>
        <p:spPr>
          <a:xfrm>
            <a:off x="0" y="0"/>
            <a:ext cx="4380576" cy="1280762"/>
          </a:xfrm>
          <a:prstGeom prst="rect">
            <a:avLst/>
          </a:prstGeom>
        </p:spPr>
      </p:pic>
      <p:pic>
        <p:nvPicPr>
          <p:cNvPr id="25" name="圖片 24" descr="300.png"/>
          <p:cNvPicPr>
            <a:picLocks noChangeAspect="1"/>
          </p:cNvPicPr>
          <p:nvPr userDrawn="1"/>
        </p:nvPicPr>
        <p:blipFill>
          <a:blip r:embed="rId3" cstate="print"/>
          <a:srcRect r="32774" b="34874"/>
          <a:stretch>
            <a:fillRect/>
          </a:stretch>
        </p:blipFill>
        <p:spPr>
          <a:xfrm>
            <a:off x="8255445" y="5866924"/>
            <a:ext cx="3934967" cy="992664"/>
          </a:xfrm>
          <a:prstGeom prst="rect">
            <a:avLst/>
          </a:prstGeom>
        </p:spPr>
      </p:pic>
      <p:grpSp>
        <p:nvGrpSpPr>
          <p:cNvPr id="28" name="群組 19"/>
          <p:cNvGrpSpPr/>
          <p:nvPr userDrawn="1"/>
        </p:nvGrpSpPr>
        <p:grpSpPr>
          <a:xfrm>
            <a:off x="479379" y="85476"/>
            <a:ext cx="2765668" cy="1141509"/>
            <a:chOff x="0" y="-27384"/>
            <a:chExt cx="1979712" cy="1168331"/>
          </a:xfrm>
        </p:grpSpPr>
        <p:pic>
          <p:nvPicPr>
            <p:cNvPr id="29" name="圖片 28" descr="今國 LOGO.JPG"/>
            <p:cNvPicPr>
              <a:picLocks noChangeAspect="1"/>
            </p:cNvPicPr>
            <p:nvPr/>
          </p:nvPicPr>
          <p:blipFill>
            <a:blip r:embed="rId4" cstate="print"/>
            <a:srcRect t="7945" b="40250"/>
            <a:stretch>
              <a:fillRect/>
            </a:stretch>
          </p:blipFill>
          <p:spPr>
            <a:xfrm>
              <a:off x="0" y="-27384"/>
              <a:ext cx="1979712" cy="648072"/>
            </a:xfrm>
            <a:prstGeom prst="rect">
              <a:avLst/>
            </a:prstGeom>
          </p:spPr>
        </p:pic>
        <p:sp>
          <p:nvSpPr>
            <p:cNvPr id="30" name="文字方塊 29"/>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31" name="圖片 30" descr="今國 LOGO.JPG"/>
            <p:cNvPicPr>
              <a:picLocks noChangeAspect="1"/>
            </p:cNvPicPr>
            <p:nvPr/>
          </p:nvPicPr>
          <p:blipFill>
            <a:blip r:embed="rId4" cstate="print"/>
            <a:srcRect t="57561" b="11369"/>
            <a:stretch>
              <a:fillRect/>
            </a:stretch>
          </p:blipFill>
          <p:spPr>
            <a:xfrm>
              <a:off x="85686" y="582133"/>
              <a:ext cx="1467080" cy="216024"/>
            </a:xfrm>
            <a:prstGeom prst="rect">
              <a:avLst/>
            </a:prstGeom>
          </p:spPr>
        </p:pic>
      </p:grpSp>
      <p:pic>
        <p:nvPicPr>
          <p:cNvPr id="32" name="圖片 31" descr="300.png"/>
          <p:cNvPicPr>
            <a:picLocks noChangeAspect="1"/>
          </p:cNvPicPr>
          <p:nvPr userDrawn="1"/>
        </p:nvPicPr>
        <p:blipFill>
          <a:blip r:embed="rId3" cstate="print"/>
          <a:srcRect r="32774" b="34874"/>
          <a:stretch>
            <a:fillRect/>
          </a:stretch>
        </p:blipFill>
        <p:spPr>
          <a:xfrm>
            <a:off x="7727177" y="5866926"/>
            <a:ext cx="4463237" cy="992663"/>
          </a:xfrm>
          <a:prstGeom prst="rect">
            <a:avLst/>
          </a:prstGeom>
        </p:spPr>
      </p:pic>
      <p:pic>
        <p:nvPicPr>
          <p:cNvPr id="33" name="Picture 2" descr="C:\Users\mandy23123\Pictures\監控.jp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4" name="圖片 3" descr="image007"/>
          <p:cNvPicPr>
            <a:picLocks noChangeAspect="1" noChangeArrowheads="1"/>
          </p:cNvPicPr>
          <p:nvPr userDrawn="1"/>
        </p:nvPicPr>
        <p:blipFill>
          <a:blip r:embed="rId6" cstate="print">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5" name="Picture 5" descr="C:\Users\mandy23123\Pictures\車載.jpg"/>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pic>
        <p:nvPicPr>
          <p:cNvPr id="36" name="Picture 6" descr="C:\Users\mandy23123\Pictures\手機.jpg"/>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7" name="Picture 8" descr="C:\Users\mandy23123\Pictures\fish eye.jpg"/>
          <p:cNvPicPr>
            <a:picLocks noChangeAspect="1" noChangeArrowheads="1"/>
          </p:cNvPicPr>
          <p:nvPr userDrawn="1"/>
        </p:nvPicPr>
        <p:blipFill>
          <a:blip r:embed="rId9" cstate="print">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ADB28F0-7443-4136-835A-33405759300E}"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290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6335879" cy="720247"/>
          </a:xfrm>
        </p:spPr>
        <p:txBody>
          <a:bodyPr>
            <a:normAutofit/>
          </a:bodyPr>
          <a:lstStyle>
            <a:lvl1pPr algn="l">
              <a:defRPr sz="4800">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endParaRPr lang="zh-TW" altLang="en-US"/>
          </a:p>
        </p:txBody>
      </p:sp>
      <p:sp>
        <p:nvSpPr>
          <p:cNvPr id="9" name="Text Box 3"/>
          <p:cNvSpPr txBox="1">
            <a:spLocks noChangeArrowheads="1"/>
          </p:cNvSpPr>
          <p:nvPr userDrawn="1"/>
        </p:nvSpPr>
        <p:spPr bwMode="auto">
          <a:xfrm>
            <a:off x="0" y="6481454"/>
            <a:ext cx="12190413" cy="404724"/>
          </a:xfrm>
          <a:prstGeom prst="rect">
            <a:avLst/>
          </a:prstGeom>
          <a:solidFill>
            <a:srgbClr val="C00000">
              <a:alpha val="89999"/>
            </a:srgbClr>
          </a:solidFill>
          <a:ln w="9525">
            <a:noFill/>
            <a:miter lim="800000"/>
            <a:headEnd/>
            <a:tailEnd/>
          </a:ln>
          <a:effectLst/>
        </p:spPr>
        <p:txBody>
          <a:bodyPr lIns="103168" tIns="51584" rIns="103168" bIns="51584"/>
          <a:lstStyle/>
          <a:p>
            <a:pPr fontAlgn="auto">
              <a:spcBef>
                <a:spcPct val="50000"/>
              </a:spcBef>
              <a:spcAft>
                <a:spcPts val="0"/>
              </a:spcAft>
              <a:defRPr/>
            </a:pPr>
            <a:r>
              <a:rPr kumimoji="0" lang="en-US" altLang="zh-TW" sz="1900" b="1" i="1" dirty="0">
                <a:solidFill>
                  <a:schemeClr val="bg1"/>
                </a:solidFill>
                <a:effectLst>
                  <a:outerShdw blurRad="38100" dist="38100" dir="2700000" algn="tl">
                    <a:srgbClr val="000000"/>
                  </a:outerShdw>
                </a:effectLst>
                <a:ea typeface="標楷體" pitchFamily="65" charset="-120"/>
                <a:cs typeface="Arial" pitchFamily="34" charset="0"/>
              </a:rPr>
              <a:t>Kinko Optical CO., LTD.</a:t>
            </a:r>
            <a:endParaRPr kumimoji="0" lang="zh-TW" altLang="en-US" sz="1900" b="1" i="1" dirty="0">
              <a:solidFill>
                <a:schemeClr val="bg1"/>
              </a:solidFill>
              <a:effectLst>
                <a:outerShdw blurRad="38100" dist="38100" dir="2700000" algn="tl">
                  <a:srgbClr val="000000"/>
                </a:outerShdw>
              </a:effectLst>
              <a:ea typeface="標楷體" pitchFamily="65" charset="-120"/>
              <a:cs typeface="Arial" pitchFamily="34" charset="0"/>
            </a:endParaRPr>
          </a:p>
        </p:txBody>
      </p:sp>
      <p:sp>
        <p:nvSpPr>
          <p:cNvPr id="10" name="矩形 9"/>
          <p:cNvSpPr/>
          <p:nvPr userDrawn="1"/>
        </p:nvSpPr>
        <p:spPr>
          <a:xfrm>
            <a:off x="143321" y="188684"/>
            <a:ext cx="335262" cy="7202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6" name="投影片編號版面配置區 5"/>
          <p:cNvSpPr>
            <a:spLocks noGrp="1"/>
          </p:cNvSpPr>
          <p:nvPr>
            <p:ph type="sldNum" sz="quarter" idx="12"/>
          </p:nvPr>
        </p:nvSpPr>
        <p:spPr>
          <a:xfrm>
            <a:off x="9345983" y="6526855"/>
            <a:ext cx="2844430" cy="365210"/>
          </a:xfrm>
        </p:spPr>
        <p:txBody>
          <a:bodyPr/>
          <a:lstStyle>
            <a:lvl1pPr>
              <a:defRPr sz="1800" b="1">
                <a:solidFill>
                  <a:schemeClr val="bg1"/>
                </a:solidFill>
              </a:defRPr>
            </a:lvl1pPr>
          </a:lstStyle>
          <a:p>
            <a:fld id="{73DA0BB7-265A-403C-9275-D587AB510EDC}" type="slidenum">
              <a:rPr lang="zh-TW" altLang="en-US" smtClean="0"/>
              <a:pPr/>
              <a:t>‹#›</a:t>
            </a:fld>
            <a:endParaRPr lang="zh-TW" altLang="en-US"/>
          </a:p>
        </p:txBody>
      </p:sp>
      <p:sp>
        <p:nvSpPr>
          <p:cNvPr id="15" name="文字方塊 14"/>
          <p:cNvSpPr txBox="1"/>
          <p:nvPr/>
        </p:nvSpPr>
        <p:spPr>
          <a:xfrm>
            <a:off x="10554304" y="216075"/>
            <a:ext cx="1780784" cy="600164"/>
          </a:xfrm>
          <a:prstGeom prst="rect">
            <a:avLst/>
          </a:prstGeom>
          <a:noFill/>
        </p:spPr>
        <p:txBody>
          <a:bodyPr wrap="square" rtlCol="0">
            <a:spAutoFit/>
          </a:bodyPr>
          <a:lstStyle/>
          <a:p>
            <a:r>
              <a:rPr lang="en-US" altLang="zh-TW" sz="3300" b="1" i="1" dirty="0">
                <a:solidFill>
                  <a:srgbClr val="C00000"/>
                </a:solidFill>
                <a:latin typeface="Cambria" pitchFamily="18" charset="0"/>
                <a:ea typeface="Cambria" pitchFamily="18" charset="0"/>
                <a:cs typeface="Arial Unicode MS" pitchFamily="34" charset="-120"/>
              </a:rPr>
              <a:t>KINKO</a:t>
            </a:r>
            <a:endParaRPr lang="zh-TW" altLang="en-US" sz="3300" b="1" i="1" dirty="0">
              <a:solidFill>
                <a:srgbClr val="C00000"/>
              </a:solidFill>
              <a:latin typeface="Cambria" pitchFamily="18" charset="0"/>
              <a:ea typeface="Arial Unicode MS" pitchFamily="34" charset="-120"/>
              <a:cs typeface="Arial Unicode MS" pitchFamily="34" charset="-12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E4314CD4-98FA-4BD8-9560-E54D9F3F8661}"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345983" y="6494379"/>
            <a:ext cx="2844430" cy="365210"/>
          </a:xfrm>
        </p:spPr>
        <p:txBody>
          <a:bodyPr/>
          <a:lstStyle>
            <a:lvl1pPr>
              <a:defRPr b="1">
                <a:solidFill>
                  <a:schemeClr val="tx1"/>
                </a:solidFill>
              </a:defRPr>
            </a:lvl1pPr>
          </a:lstStyle>
          <a:p>
            <a:fld id="{73DA0BB7-265A-403C-9275-D587AB510EDC}" type="slidenum">
              <a:rPr lang="zh-TW" altLang="en-US" smtClean="0"/>
              <a:pPr/>
              <a:t>‹#›</a:t>
            </a:fld>
            <a:endParaRPr lang="zh-TW" altLang="en-US"/>
          </a:p>
        </p:txBody>
      </p:sp>
      <p:sp>
        <p:nvSpPr>
          <p:cNvPr id="10" name="標題 1"/>
          <p:cNvSpPr>
            <a:spLocks noGrp="1"/>
          </p:cNvSpPr>
          <p:nvPr>
            <p:ph type="title"/>
          </p:nvPr>
        </p:nvSpPr>
        <p:spPr>
          <a:xfrm>
            <a:off x="335317" y="548807"/>
            <a:ext cx="7583855" cy="720247"/>
          </a:xfrm>
        </p:spPr>
        <p:txBody>
          <a:bodyPr>
            <a:noAutofit/>
          </a:bodyPr>
          <a:lstStyle>
            <a:lvl1pPr algn="l">
              <a:defRPr sz="4300">
                <a:latin typeface="標楷體" pitchFamily="65" charset="-120"/>
                <a:ea typeface="標楷體" pitchFamily="65" charset="-120"/>
              </a:defRPr>
            </a:lvl1pPr>
          </a:lstStyle>
          <a:p>
            <a:r>
              <a:rPr lang="zh-TW" altLang="en-US" dirty="0"/>
              <a:t>按一下以編輯母片標題樣式</a:t>
            </a:r>
          </a:p>
        </p:txBody>
      </p:sp>
      <p:sp>
        <p:nvSpPr>
          <p:cNvPr id="11"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5711214" y="1485128"/>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p>
            <a:fld id="{5E4CC83E-787A-491E-A5B5-EA8292E18096}"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grpSp>
        <p:nvGrpSpPr>
          <p:cNvPr id="8" name="组合 4"/>
          <p:cNvGrpSpPr/>
          <p:nvPr userDrawn="1"/>
        </p:nvGrpSpPr>
        <p:grpSpPr>
          <a:xfrm>
            <a:off x="1199301" y="1773227"/>
            <a:ext cx="2951689" cy="3025037"/>
            <a:chOff x="2328918" y="1577773"/>
            <a:chExt cx="4245990" cy="4234827"/>
          </a:xfrm>
        </p:grpSpPr>
        <p:sp>
          <p:nvSpPr>
            <p:cNvPr id="9" name="椭圆 1"/>
            <p:cNvSpPr/>
            <p:nvPr/>
          </p:nvSpPr>
          <p:spPr>
            <a:xfrm>
              <a:off x="2328918" y="1758126"/>
              <a:ext cx="3971604" cy="397160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0" name="椭圆 2"/>
            <p:cNvSpPr/>
            <p:nvPr/>
          </p:nvSpPr>
          <p:spPr>
            <a:xfrm>
              <a:off x="2603304" y="1840995"/>
              <a:ext cx="3971604" cy="397160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1" name="椭圆 3"/>
            <p:cNvSpPr/>
            <p:nvPr/>
          </p:nvSpPr>
          <p:spPr>
            <a:xfrm>
              <a:off x="2472780" y="1577773"/>
              <a:ext cx="3971606" cy="397160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grpSp>
      <p:sp>
        <p:nvSpPr>
          <p:cNvPr id="12" name="文字方塊 11"/>
          <p:cNvSpPr txBox="1"/>
          <p:nvPr userDrawn="1"/>
        </p:nvSpPr>
        <p:spPr>
          <a:xfrm>
            <a:off x="1558702" y="2781722"/>
            <a:ext cx="2495952" cy="1202520"/>
          </a:xfrm>
          <a:prstGeom prst="rect">
            <a:avLst/>
          </a:prstGeom>
          <a:noFill/>
        </p:spPr>
        <p:txBody>
          <a:bodyPr wrap="square" lIns="108850" tIns="54425" rIns="108850" bIns="54425" rtlCol="0">
            <a:spAutoFit/>
          </a:bodyPr>
          <a:lstStyle/>
          <a:p>
            <a:r>
              <a:rPr lang="zh-TW" altLang="en-US" sz="7100" b="1" dirty="0">
                <a:latin typeface="標楷體" pitchFamily="65" charset="-120"/>
                <a:ea typeface="標楷體" pitchFamily="65" charset="-120"/>
              </a:rPr>
              <a:t>目錄</a:t>
            </a:r>
          </a:p>
        </p:txBody>
      </p:sp>
      <p:sp>
        <p:nvSpPr>
          <p:cNvPr id="13" name="任意多边形 81"/>
          <p:cNvSpPr/>
          <p:nvPr userDrawn="1"/>
        </p:nvSpPr>
        <p:spPr>
          <a:xfrm>
            <a:off x="10919742" y="1"/>
            <a:ext cx="1270671"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14" name="任意多边形 82"/>
          <p:cNvSpPr/>
          <p:nvPr userDrawn="1"/>
        </p:nvSpPr>
        <p:spPr>
          <a:xfrm flipH="1">
            <a:off x="1" y="0"/>
            <a:ext cx="1198661"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4" name="內容版面配置區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6" name="內容版面配置區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6BA136E-1A25-481B-8EA4-572876291E0C}" type="datetime1">
              <a:rPr lang="zh-TW" altLang="en-US" smtClean="0"/>
              <a:pPr/>
              <a:t>2024/11/18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6114A10-00B2-4C01-874F-C063E2FF302D}" type="datetime1">
              <a:rPr lang="zh-TW" altLang="en-US" smtClean="0"/>
              <a:pPr/>
              <a:t>2024/11/18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6"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7"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E136F07-80C3-4B77-BA3D-9E1BCC157084}" type="datetime1">
              <a:rPr lang="zh-TW" altLang="en-US" smtClean="0"/>
              <a:pPr/>
              <a:t>2024/11/18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5"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6"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9" name="標題 1"/>
          <p:cNvSpPr>
            <a:spLocks noGrp="1"/>
          </p:cNvSpPr>
          <p:nvPr>
            <p:ph type="title"/>
          </p:nvPr>
        </p:nvSpPr>
        <p:spPr>
          <a:xfrm>
            <a:off x="527313" y="2277399"/>
            <a:ext cx="10971372" cy="11432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grpSp>
        <p:nvGrpSpPr>
          <p:cNvPr id="24" name="群組 14"/>
          <p:cNvGrpSpPr/>
          <p:nvPr userDrawn="1"/>
        </p:nvGrpSpPr>
        <p:grpSpPr>
          <a:xfrm>
            <a:off x="277610" y="98180"/>
            <a:ext cx="2765668" cy="1141509"/>
            <a:chOff x="0" y="-27384"/>
            <a:chExt cx="1979712" cy="1168331"/>
          </a:xfrm>
        </p:grpSpPr>
        <p:pic>
          <p:nvPicPr>
            <p:cNvPr id="25" name="圖片 24" descr="今國 LOGO.JPG"/>
            <p:cNvPicPr>
              <a:picLocks noChangeAspect="1"/>
            </p:cNvPicPr>
            <p:nvPr/>
          </p:nvPicPr>
          <p:blipFill>
            <a:blip r:embed="rId2" cstate="print"/>
            <a:srcRect t="7945" b="40250"/>
            <a:stretch>
              <a:fillRect/>
            </a:stretch>
          </p:blipFill>
          <p:spPr>
            <a:xfrm>
              <a:off x="0" y="-27384"/>
              <a:ext cx="1979712" cy="648072"/>
            </a:xfrm>
            <a:prstGeom prst="rect">
              <a:avLst/>
            </a:prstGeom>
          </p:spPr>
        </p:pic>
        <p:sp>
          <p:nvSpPr>
            <p:cNvPr id="26" name="文字方塊 25"/>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27" name="圖片 26" descr="今國 LOGO.JPG"/>
            <p:cNvPicPr>
              <a:picLocks noChangeAspect="1"/>
            </p:cNvPicPr>
            <p:nvPr/>
          </p:nvPicPr>
          <p:blipFill>
            <a:blip r:embed="rId2" cstate="print"/>
            <a:srcRect t="57561" b="11369"/>
            <a:stretch>
              <a:fillRect/>
            </a:stretch>
          </p:blipFill>
          <p:spPr>
            <a:xfrm>
              <a:off x="85686" y="582133"/>
              <a:ext cx="1467080" cy="216024"/>
            </a:xfrm>
            <a:prstGeom prst="rect">
              <a:avLst/>
            </a:prstGeom>
          </p:spPr>
        </p:pic>
      </p:grpSp>
      <p:sp>
        <p:nvSpPr>
          <p:cNvPr id="28" name="投影片編號版面配置區 3"/>
          <p:cNvSpPr txBox="1">
            <a:spLocks/>
          </p:cNvSpPr>
          <p:nvPr userDrawn="1"/>
        </p:nvSpPr>
        <p:spPr>
          <a:xfrm>
            <a:off x="8736463" y="6357822"/>
            <a:ext cx="2844430" cy="365210"/>
          </a:xfrm>
          <a:prstGeom prst="rect">
            <a:avLst/>
          </a:prstGeom>
        </p:spPr>
        <p:txBody>
          <a:bodyPr vert="horz" lIns="108850" tIns="54425" rIns="108850" bIns="54425" rtlCol="0" anchor="ctr"/>
          <a:lstStyle/>
          <a:p>
            <a:pPr marL="0" marR="0" lvl="0" indent="0" algn="r" defTabSz="1088502"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4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9" name="Picture 2" descr="C:\Users\mandy23123\Pictures\監控.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0" name="圖片 3" descr="image007"/>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1" name="Picture 6" descr="C:\Users\mandy23123\Pictures\手機.jp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2" name="Picture 8" descr="C:\Users\mandy23123\Pictures\fish eye.jpg"/>
          <p:cNvPicPr>
            <a:picLocks noChangeAspect="1" noChangeArrowheads="1"/>
          </p:cNvPicPr>
          <p:nvPr userDrawn="1"/>
        </p:nvPicPr>
        <p:blipFill>
          <a:blip r:embed="rId6" cstate="print">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pic>
        <p:nvPicPr>
          <p:cNvPr id="33" name="Picture 5" descr="C:\Users\mandy23123\Pictures\車載.jpg"/>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521" y="273113"/>
            <a:ext cx="4010562" cy="1162319"/>
          </a:xfrm>
        </p:spPr>
        <p:txBody>
          <a:bodyPr anchor="b"/>
          <a:lstStyle>
            <a:lvl1pPr algn="l">
              <a:defRPr sz="2400" b="1"/>
            </a:lvl1pPr>
          </a:lstStyle>
          <a:p>
            <a:r>
              <a:rPr lang="zh-TW" altLang="en-US"/>
              <a:t>按一下以編輯母片標題樣式</a:t>
            </a:r>
          </a:p>
        </p:txBody>
      </p:sp>
      <p:sp>
        <p:nvSpPr>
          <p:cNvPr id="3" name="內容版面配置區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4FE9EB1-0857-4280-8E8F-8C8CDB037D74}"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406" y="4801712"/>
            <a:ext cx="7314248" cy="566869"/>
          </a:xfrm>
        </p:spPr>
        <p:txBody>
          <a:bodyPr anchor="b"/>
          <a:lstStyle>
            <a:lvl1pPr algn="l">
              <a:defRPr sz="2400" b="1"/>
            </a:lvl1pPr>
          </a:lstStyle>
          <a:p>
            <a:r>
              <a:rPr lang="zh-TW" altLang="en-US"/>
              <a:t>按一下以編輯母片標題樣式</a:t>
            </a:r>
          </a:p>
        </p:txBody>
      </p:sp>
      <p:sp>
        <p:nvSpPr>
          <p:cNvPr id="3" name="圖片版面配置區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zh-TW" altLang="en-US"/>
          </a:p>
        </p:txBody>
      </p:sp>
      <p:sp>
        <p:nvSpPr>
          <p:cNvPr id="4" name="文字版面配置區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4516F0-5D3A-4C0F-B091-268BEEC47995}"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DC897EF5-5A46-4318-AB2A-69ADC8B780A1}" type="datetime1">
              <a:rPr lang="zh-TW" altLang="en-US" smtClean="0"/>
              <a:pPr/>
              <a:t>2024/11/18</a:t>
            </a:fld>
            <a:endParaRPr lang="zh-TW" altLang="en-US"/>
          </a:p>
        </p:txBody>
      </p:sp>
      <p:sp>
        <p:nvSpPr>
          <p:cNvPr id="5" name="頁尾版面配置區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gif"/><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13.png"/><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6.png"/><Relationship Id="rId12" Type="http://schemas.openxmlformats.org/officeDocument/2006/relationships/image" Target="../media/image33.svg"/><Relationship Id="rId2" Type="http://schemas.openxmlformats.org/officeDocument/2006/relationships/image" Target="../media/image23.png"/><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6.svg"/><Relationship Id="rId15" Type="http://schemas.openxmlformats.org/officeDocument/2006/relationships/image" Target="../media/image31.png"/><Relationship Id="rId10" Type="http://schemas.openxmlformats.org/officeDocument/2006/relationships/image" Target="../media/image31.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pPr algn="l"/>
            <a:r>
              <a:rPr lang="en-US" altLang="zh-TW" b="1" dirty="0" smtClean="0">
                <a:latin typeface="+mn-lt"/>
              </a:rPr>
              <a:t>Institutional Investors</a:t>
            </a:r>
            <a:endParaRPr lang="zh-TW" altLang="en-US" b="1" dirty="0">
              <a:latin typeface="+mn-lt"/>
            </a:endParaRPr>
          </a:p>
        </p:txBody>
      </p:sp>
      <p:sp>
        <p:nvSpPr>
          <p:cNvPr id="2" name="文字方塊 1"/>
          <p:cNvSpPr txBox="1"/>
          <p:nvPr/>
        </p:nvSpPr>
        <p:spPr>
          <a:xfrm>
            <a:off x="335316" y="3645818"/>
            <a:ext cx="5458354" cy="461665"/>
          </a:xfrm>
          <a:prstGeom prst="rect">
            <a:avLst/>
          </a:prstGeom>
          <a:noFill/>
        </p:spPr>
        <p:txBody>
          <a:bodyPr wrap="none" rtlCol="0">
            <a:spAutoFit/>
          </a:bodyPr>
          <a:lstStyle/>
          <a:p>
            <a:r>
              <a:rPr lang="en-US" altLang="zh-TW" sz="2400" b="1" dirty="0" smtClean="0">
                <a:ea typeface="標楷體" pitchFamily="65" charset="-120"/>
              </a:rPr>
              <a:t>Kinko </a:t>
            </a:r>
            <a:r>
              <a:rPr lang="en-US" altLang="zh-TW" sz="2400" b="1" dirty="0">
                <a:ea typeface="標楷體" pitchFamily="65" charset="-120"/>
              </a:rPr>
              <a:t>Optical </a:t>
            </a:r>
            <a:r>
              <a:rPr lang="en-US" altLang="zh-TW" sz="2400" b="1" dirty="0" err="1">
                <a:ea typeface="標楷體" pitchFamily="65" charset="-120"/>
              </a:rPr>
              <a:t>CO</a:t>
            </a:r>
            <a:r>
              <a:rPr lang="en-US" altLang="zh-TW" sz="2400" b="1" dirty="0" err="1" smtClean="0">
                <a:ea typeface="標楷體" pitchFamily="65" charset="-120"/>
              </a:rPr>
              <a:t>.,Ltd</a:t>
            </a:r>
            <a:r>
              <a:rPr lang="en-US" altLang="zh-TW" sz="2400" b="1" dirty="0" smtClean="0">
                <a:ea typeface="標楷體" pitchFamily="65" charset="-120"/>
              </a:rPr>
              <a:t>  </a:t>
            </a:r>
            <a:r>
              <a:rPr lang="en-US" altLang="zh-TW" sz="2400" b="1" dirty="0">
                <a:latin typeface="標楷體" pitchFamily="65" charset="-120"/>
                <a:ea typeface="標楷體" pitchFamily="65" charset="-120"/>
              </a:rPr>
              <a:t>/ </a:t>
            </a:r>
            <a:r>
              <a:rPr lang="en-US" altLang="zh-TW" sz="2400" b="1" dirty="0" smtClean="0">
                <a:ea typeface="標楷體" pitchFamily="65" charset="-120"/>
              </a:rPr>
              <a:t>Stock code:</a:t>
            </a:r>
            <a:r>
              <a:rPr lang="zh-TW" altLang="en-US" sz="2400" b="1" dirty="0" smtClean="0">
                <a:ea typeface="標楷體" pitchFamily="65" charset="-120"/>
              </a:rPr>
              <a:t> </a:t>
            </a:r>
            <a:r>
              <a:rPr lang="en-US" altLang="zh-TW" sz="2400" b="1" dirty="0" smtClean="0">
                <a:ea typeface="標楷體" pitchFamily="65" charset="-120"/>
              </a:rPr>
              <a:t>6209</a:t>
            </a:r>
            <a:endParaRPr lang="zh-TW" altLang="en-US" sz="2400" b="1" dirty="0">
              <a:ea typeface="標楷體" pitchFamily="65" charset="-120"/>
            </a:endParaRPr>
          </a:p>
        </p:txBody>
      </p:sp>
      <p:sp>
        <p:nvSpPr>
          <p:cNvPr id="3" name="文字方塊 2"/>
          <p:cNvSpPr txBox="1"/>
          <p:nvPr/>
        </p:nvSpPr>
        <p:spPr>
          <a:xfrm>
            <a:off x="335316" y="5662042"/>
            <a:ext cx="2069797" cy="415498"/>
          </a:xfrm>
          <a:prstGeom prst="rect">
            <a:avLst/>
          </a:prstGeom>
          <a:noFill/>
        </p:spPr>
        <p:txBody>
          <a:bodyPr wrap="none" rtlCol="0">
            <a:spAutoFit/>
          </a:bodyPr>
          <a:lstStyle/>
          <a:p>
            <a:r>
              <a:rPr lang="en-US" altLang="zh-TW" b="1" dirty="0" smtClean="0">
                <a:latin typeface="標楷體" pitchFamily="65" charset="-120"/>
                <a:ea typeface="標楷體" pitchFamily="65" charset="-120"/>
              </a:rPr>
              <a:t>20th </a:t>
            </a:r>
            <a:r>
              <a:rPr lang="en-US" altLang="zh-TW" b="1" dirty="0">
                <a:latin typeface="標楷體" pitchFamily="65" charset="-120"/>
                <a:ea typeface="標楷體" pitchFamily="65" charset="-120"/>
              </a:rPr>
              <a:t>Nov. </a:t>
            </a:r>
            <a:r>
              <a:rPr lang="en-US" altLang="zh-TW" b="1" dirty="0" smtClean="0">
                <a:latin typeface="標楷體" pitchFamily="65" charset="-120"/>
                <a:ea typeface="標楷體" pitchFamily="65" charset="-120"/>
              </a:rPr>
              <a:t>2024</a:t>
            </a:r>
            <a:endParaRPr lang="zh-TW" altLang="en-US" b="1" dirty="0">
              <a:latin typeface="標楷體" pitchFamily="65" charset="-120"/>
              <a:ea typeface="標楷體" pitchFamily="65" charset="-12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9</a:t>
            </a:fld>
            <a:endParaRPr lang="zh-TW" altLang="en-US"/>
          </a:p>
        </p:txBody>
      </p:sp>
      <p:pic>
        <p:nvPicPr>
          <p:cNvPr id="5" name="圖片 4" descr="images.jfif"/>
          <p:cNvPicPr>
            <a:picLocks noChangeAspect="1"/>
          </p:cNvPicPr>
          <p:nvPr/>
        </p:nvPicPr>
        <p:blipFill>
          <a:blip r:embed="rId2" cstate="print"/>
          <a:stretch>
            <a:fillRect/>
          </a:stretch>
        </p:blipFill>
        <p:spPr>
          <a:xfrm>
            <a:off x="1846733" y="4110597"/>
            <a:ext cx="3953240" cy="2238794"/>
          </a:xfrm>
          <a:prstGeom prst="roundRect">
            <a:avLst/>
          </a:prstGeom>
        </p:spPr>
      </p:pic>
      <p:sp>
        <p:nvSpPr>
          <p:cNvPr id="6" name="內容版面配置區 2"/>
          <p:cNvSpPr>
            <a:spLocks noGrp="1"/>
          </p:cNvSpPr>
          <p:nvPr>
            <p:ph idx="1"/>
          </p:nvPr>
        </p:nvSpPr>
        <p:spPr>
          <a:xfrm>
            <a:off x="-288032" y="-170606"/>
            <a:ext cx="6383238" cy="2016224"/>
          </a:xfrm>
          <a:noFill/>
        </p:spPr>
        <p:txBody>
          <a:bodyPr>
            <a:normAutofit/>
          </a:bodyPr>
          <a:lstStyle/>
          <a:p>
            <a:pPr>
              <a:buNone/>
            </a:pPr>
            <a:r>
              <a:rPr lang="zh-TW" altLang="en-US" sz="8000" dirty="0">
                <a:latin typeface="+mn-lt"/>
              </a:rPr>
              <a:t>    </a:t>
            </a:r>
            <a:r>
              <a:rPr lang="en-US" altLang="zh-TW" sz="8000" dirty="0">
                <a:latin typeface="+mn-lt"/>
              </a:rPr>
              <a:t>Appendix</a:t>
            </a:r>
            <a:endParaRPr lang="zh-TW" altLang="en-US" sz="9600" dirty="0">
              <a:latin typeface="+mn-lt"/>
            </a:endParaRPr>
          </a:p>
          <a:p>
            <a:pPr>
              <a:buNone/>
            </a:pPr>
            <a:endParaRPr lang="zh-TW" altLang="en-US" sz="8000" dirty="0">
              <a:latin typeface="+mn-lt"/>
            </a:endParaRPr>
          </a:p>
        </p:txBody>
      </p:sp>
      <p:sp>
        <p:nvSpPr>
          <p:cNvPr id="8" name="圓角矩形 7"/>
          <p:cNvSpPr/>
          <p:nvPr/>
        </p:nvSpPr>
        <p:spPr bwMode="auto">
          <a:xfrm>
            <a:off x="12190413" y="3501802"/>
            <a:ext cx="914400" cy="914400"/>
          </a:xfrm>
          <a:prstGeom prst="round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pic>
        <p:nvPicPr>
          <p:cNvPr id="9" name="圖片 8" descr="下載.jfif"/>
          <p:cNvPicPr>
            <a:picLocks noChangeAspect="1"/>
          </p:cNvPicPr>
          <p:nvPr/>
        </p:nvPicPr>
        <p:blipFill>
          <a:blip r:embed="rId3" cstate="print"/>
          <a:stretch>
            <a:fillRect/>
          </a:stretch>
        </p:blipFill>
        <p:spPr>
          <a:xfrm>
            <a:off x="6455246" y="1514380"/>
            <a:ext cx="3888432" cy="2203445"/>
          </a:xfrm>
          <a:prstGeom prst="roundRect">
            <a:avLst/>
          </a:prstGeom>
        </p:spPr>
      </p:pic>
      <p:pic>
        <p:nvPicPr>
          <p:cNvPr id="10" name="圖片 9" descr="下載 (1).jfif"/>
          <p:cNvPicPr>
            <a:picLocks noChangeAspect="1"/>
          </p:cNvPicPr>
          <p:nvPr/>
        </p:nvPicPr>
        <p:blipFill>
          <a:blip r:embed="rId4" cstate="print"/>
          <a:stretch>
            <a:fillRect/>
          </a:stretch>
        </p:blipFill>
        <p:spPr>
          <a:xfrm>
            <a:off x="6455246" y="4171476"/>
            <a:ext cx="3888432" cy="2138638"/>
          </a:xfrm>
          <a:prstGeom prst="roundRect">
            <a:avLst/>
          </a:prstGeom>
        </p:spPr>
      </p:pic>
      <p:pic>
        <p:nvPicPr>
          <p:cNvPr id="11" name="圖片 10" descr="下載 (2).jfif"/>
          <p:cNvPicPr>
            <a:picLocks noChangeAspect="1"/>
          </p:cNvPicPr>
          <p:nvPr/>
        </p:nvPicPr>
        <p:blipFill>
          <a:blip r:embed="rId5" cstate="print"/>
          <a:stretch>
            <a:fillRect/>
          </a:stretch>
        </p:blipFill>
        <p:spPr>
          <a:xfrm>
            <a:off x="1846733" y="1514380"/>
            <a:ext cx="3953239" cy="2203445"/>
          </a:xfrm>
          <a:prstGeom prst="roundRect">
            <a:avLst/>
          </a:prstGeom>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9156DF66-B6E6-DA41-4898-D956CA45D7E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241"/>
            <a:ext cx="12182678" cy="685710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E4C83AE-04DC-683E-0816-561DB8371A85}"/>
              </a:ext>
            </a:extLst>
          </p:cNvPr>
          <p:cNvSpPr txBox="1"/>
          <p:nvPr/>
        </p:nvSpPr>
        <p:spPr>
          <a:xfrm>
            <a:off x="4292570" y="4790216"/>
            <a:ext cx="3858759" cy="1938740"/>
          </a:xfrm>
          <a:prstGeom prst="rect">
            <a:avLst/>
          </a:prstGeom>
          <a:noFill/>
        </p:spPr>
        <p:txBody>
          <a:bodyPr wrap="none" rtlCol="0">
            <a:spAutoFit/>
          </a:bodyPr>
          <a:lstStyle/>
          <a:p>
            <a:pPr algn="ctr"/>
            <a:r>
              <a:rPr lang="en-US" sz="4000" dirty="0">
                <a:solidFill>
                  <a:schemeClr val="bg1"/>
                </a:solidFill>
              </a:rPr>
              <a:t>The gateways </a:t>
            </a:r>
          </a:p>
          <a:p>
            <a:pPr algn="ctr"/>
            <a:r>
              <a:rPr lang="en-US" sz="4000" dirty="0">
                <a:solidFill>
                  <a:schemeClr val="bg1"/>
                </a:solidFill>
              </a:rPr>
              <a:t>to the metaverse:</a:t>
            </a:r>
            <a:br>
              <a:rPr lang="en-US" sz="4000" dirty="0">
                <a:solidFill>
                  <a:schemeClr val="bg1"/>
                </a:solidFill>
              </a:rPr>
            </a:br>
            <a:r>
              <a:rPr lang="en-US" sz="4000" dirty="0">
                <a:solidFill>
                  <a:schemeClr val="bg1"/>
                </a:solidFill>
              </a:rPr>
              <a:t>AR VR MR?</a:t>
            </a:r>
          </a:p>
        </p:txBody>
      </p:sp>
      <p:pic>
        <p:nvPicPr>
          <p:cNvPr id="3" name="Picture 2">
            <a:extLst>
              <a:ext uri="{FF2B5EF4-FFF2-40B4-BE49-F238E27FC236}">
                <a16:creationId xmlns="" xmlns:a16="http://schemas.microsoft.com/office/drawing/2014/main" id="{C4E8A376-0C7C-C147-9ACD-62D4031E03FC}"/>
              </a:ext>
            </a:extLst>
          </p:cNvPr>
          <p:cNvPicPr>
            <a:picLocks noChangeAspect="1"/>
          </p:cNvPicPr>
          <p:nvPr/>
        </p:nvPicPr>
        <p:blipFill>
          <a:blip r:embed="rId3" cstate="print"/>
          <a:stretch>
            <a:fillRect/>
          </a:stretch>
        </p:blipFill>
        <p:spPr>
          <a:xfrm>
            <a:off x="2084389" y="130633"/>
            <a:ext cx="8013899" cy="6504614"/>
          </a:xfrm>
          <a:prstGeom prst="rect">
            <a:avLst/>
          </a:prstGeom>
        </p:spPr>
      </p:pic>
      <p:pic>
        <p:nvPicPr>
          <p:cNvPr id="5" name="Picture 4">
            <a:extLst>
              <a:ext uri="{FF2B5EF4-FFF2-40B4-BE49-F238E27FC236}">
                <a16:creationId xmlns="" xmlns:a16="http://schemas.microsoft.com/office/drawing/2014/main" id="{7743A34D-F2E3-AB52-7F94-1E68AC208C00}"/>
              </a:ext>
            </a:extLst>
          </p:cNvPr>
          <p:cNvPicPr>
            <a:picLocks noChangeAspect="1"/>
          </p:cNvPicPr>
          <p:nvPr/>
        </p:nvPicPr>
        <p:blipFill>
          <a:blip r:embed="rId4" cstate="print"/>
          <a:stretch>
            <a:fillRect/>
          </a:stretch>
        </p:blipFill>
        <p:spPr>
          <a:xfrm>
            <a:off x="5375125" y="693491"/>
            <a:ext cx="2036523" cy="1375882"/>
          </a:xfrm>
          <a:prstGeom prst="rect">
            <a:avLst/>
          </a:prstGeom>
        </p:spPr>
      </p:pic>
      <p:pic>
        <p:nvPicPr>
          <p:cNvPr id="9" name="Picture 8">
            <a:extLst>
              <a:ext uri="{FF2B5EF4-FFF2-40B4-BE49-F238E27FC236}">
                <a16:creationId xmlns="" xmlns:a16="http://schemas.microsoft.com/office/drawing/2014/main" id="{B2E813A2-3858-C46C-E822-D37EB143DCCC}"/>
              </a:ext>
            </a:extLst>
          </p:cNvPr>
          <p:cNvPicPr>
            <a:picLocks noChangeAspect="1"/>
          </p:cNvPicPr>
          <p:nvPr/>
        </p:nvPicPr>
        <p:blipFill>
          <a:blip r:embed="rId5" cstate="print"/>
          <a:stretch>
            <a:fillRect/>
          </a:stretch>
        </p:blipFill>
        <p:spPr>
          <a:xfrm>
            <a:off x="5519142" y="2477186"/>
            <a:ext cx="1584176" cy="1639826"/>
          </a:xfrm>
          <a:prstGeom prst="rect">
            <a:avLst/>
          </a:prstGeom>
        </p:spPr>
      </p:pic>
    </p:spTree>
    <p:extLst>
      <p:ext uri="{BB962C8B-B14F-4D97-AF65-F5344CB8AC3E}">
        <p14:creationId xmlns="" xmlns:p14="http://schemas.microsoft.com/office/powerpoint/2010/main" val="2559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7A8B53-5E73-4768-1982-655BA13292A4}"/>
              </a:ext>
            </a:extLst>
          </p:cNvPr>
          <p:cNvSpPr>
            <a:spLocks noGrp="1"/>
          </p:cNvSpPr>
          <p:nvPr>
            <p:ph type="title"/>
          </p:nvPr>
        </p:nvSpPr>
        <p:spPr>
          <a:xfrm>
            <a:off x="334566" y="136556"/>
            <a:ext cx="10971372" cy="1143265"/>
          </a:xfrm>
        </p:spPr>
        <p:txBody>
          <a:bodyPr>
            <a:normAutofit/>
          </a:bodyPr>
          <a:lstStyle/>
          <a:p>
            <a:r>
              <a:rPr lang="en-US" altLang="zh-TW" sz="4400" dirty="0"/>
              <a:t>AR smart glasses is the future platform for AI</a:t>
            </a:r>
            <a:endParaRPr lang="zh-TW" altLang="en-US" sz="4400" dirty="0"/>
          </a:p>
        </p:txBody>
      </p:sp>
      <p:sp>
        <p:nvSpPr>
          <p:cNvPr id="3" name="Slide Number Placeholder 2">
            <a:extLst>
              <a:ext uri="{FF2B5EF4-FFF2-40B4-BE49-F238E27FC236}">
                <a16:creationId xmlns="" xmlns:a16="http://schemas.microsoft.com/office/drawing/2014/main" id="{33B08091-35A2-0F5A-7ED4-2AF01EC56299}"/>
              </a:ext>
            </a:extLst>
          </p:cNvPr>
          <p:cNvSpPr>
            <a:spLocks noGrp="1"/>
          </p:cNvSpPr>
          <p:nvPr>
            <p:ph type="sldNum" sz="quarter" idx="12"/>
          </p:nvPr>
        </p:nvSpPr>
        <p:spPr/>
        <p:txBody>
          <a:bodyPr/>
          <a:lstStyle/>
          <a:p>
            <a:fld id="{73DA0BB7-265A-403C-9275-D587AB510EDC}" type="slidenum">
              <a:rPr lang="zh-TW" altLang="en-US" smtClean="0"/>
              <a:pPr/>
              <a:t>11</a:t>
            </a:fld>
            <a:endParaRPr lang="zh-TW" altLang="en-US"/>
          </a:p>
        </p:txBody>
      </p:sp>
      <p:pic>
        <p:nvPicPr>
          <p:cNvPr id="4" name="Picture 3">
            <a:extLst>
              <a:ext uri="{FF2B5EF4-FFF2-40B4-BE49-F238E27FC236}">
                <a16:creationId xmlns="" xmlns:a16="http://schemas.microsoft.com/office/drawing/2014/main" id="{D4749EC7-ABB8-3410-0E19-88D9F0550DA9}"/>
              </a:ext>
            </a:extLst>
          </p:cNvPr>
          <p:cNvPicPr>
            <a:picLocks noChangeAspect="1"/>
          </p:cNvPicPr>
          <p:nvPr/>
        </p:nvPicPr>
        <p:blipFill>
          <a:blip r:embed="rId2" cstate="print"/>
          <a:stretch>
            <a:fillRect/>
          </a:stretch>
        </p:blipFill>
        <p:spPr>
          <a:xfrm>
            <a:off x="838622" y="1485578"/>
            <a:ext cx="5148859" cy="2900524"/>
          </a:xfrm>
          <a:prstGeom prst="rect">
            <a:avLst/>
          </a:prstGeom>
        </p:spPr>
      </p:pic>
      <p:pic>
        <p:nvPicPr>
          <p:cNvPr id="2050" name="Picture 2" descr="Meta's futuristic Orion AR Glasses have Holographic Displays and Neural  Control. Apple should take notes - Yanko Design">
            <a:extLst>
              <a:ext uri="{FF2B5EF4-FFF2-40B4-BE49-F238E27FC236}">
                <a16:creationId xmlns="" xmlns:a16="http://schemas.microsoft.com/office/drawing/2014/main" id="{AD777E18-018E-1FDC-6028-8161183423A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42678" y="5057943"/>
            <a:ext cx="2664296" cy="166508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Meta Missed Out on Smartphones. Can Smart Glasses Make Up for It? | WIRED">
            <a:extLst>
              <a:ext uri="{FF2B5EF4-FFF2-40B4-BE49-F238E27FC236}">
                <a16:creationId xmlns="" xmlns:a16="http://schemas.microsoft.com/office/drawing/2014/main" id="{65878621-FF73-DB66-BD74-BB4E98674A2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53582" y="2279971"/>
            <a:ext cx="4138013" cy="310369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D83F276-1B68-6557-79AC-C703A4F96EAC}"/>
              </a:ext>
            </a:extLst>
          </p:cNvPr>
          <p:cNvSpPr txBox="1"/>
          <p:nvPr/>
        </p:nvSpPr>
        <p:spPr>
          <a:xfrm>
            <a:off x="6224344" y="1394167"/>
            <a:ext cx="5801624" cy="646331"/>
          </a:xfrm>
          <a:prstGeom prst="rect">
            <a:avLst/>
          </a:prstGeom>
          <a:noFill/>
        </p:spPr>
        <p:txBody>
          <a:bodyPr wrap="square" rtlCol="0">
            <a:spAutoFit/>
          </a:bodyPr>
          <a:lstStyle/>
          <a:p>
            <a:r>
              <a:rPr lang="en-US" altLang="zh-TW" sz="3600" dirty="0"/>
              <a:t>Two richest men in the world</a:t>
            </a:r>
            <a:endParaRPr lang="zh-TW" altLang="en-US" sz="3600" dirty="0"/>
          </a:p>
        </p:txBody>
      </p:sp>
      <p:sp>
        <p:nvSpPr>
          <p:cNvPr id="7" name="TextBox 6">
            <a:extLst>
              <a:ext uri="{FF2B5EF4-FFF2-40B4-BE49-F238E27FC236}">
                <a16:creationId xmlns="" xmlns:a16="http://schemas.microsoft.com/office/drawing/2014/main" id="{85180D21-49C6-617C-C545-B8DA7104A134}"/>
              </a:ext>
            </a:extLst>
          </p:cNvPr>
          <p:cNvSpPr txBox="1"/>
          <p:nvPr/>
        </p:nvSpPr>
        <p:spPr>
          <a:xfrm>
            <a:off x="4106860" y="5734050"/>
            <a:ext cx="7820994" cy="400110"/>
          </a:xfrm>
          <a:prstGeom prst="rect">
            <a:avLst/>
          </a:prstGeom>
          <a:noFill/>
        </p:spPr>
        <p:txBody>
          <a:bodyPr wrap="square">
            <a:spAutoFit/>
          </a:bodyPr>
          <a:lstStyle/>
          <a:p>
            <a:r>
              <a:rPr lang="en-US" altLang="zh-TW" sz="2000" dirty="0">
                <a:latin typeface="Monotype Corsiva" panose="03010101010201010101" pitchFamily="66" charset="0"/>
              </a:rPr>
              <a:t>Lightweight, Slim, Fashionable, Prescription able, long battery life, like eye-glasses </a:t>
            </a:r>
          </a:p>
        </p:txBody>
      </p:sp>
    </p:spTree>
    <p:extLst>
      <p:ext uri="{BB962C8B-B14F-4D97-AF65-F5344CB8AC3E}">
        <p14:creationId xmlns="" xmlns:p14="http://schemas.microsoft.com/office/powerpoint/2010/main" val="142657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D1C608-D272-44CF-9084-1199444C57A2}"/>
              </a:ext>
            </a:extLst>
          </p:cNvPr>
          <p:cNvSpPr>
            <a:spLocks noGrp="1"/>
          </p:cNvSpPr>
          <p:nvPr>
            <p:ph type="title"/>
          </p:nvPr>
        </p:nvSpPr>
        <p:spPr>
          <a:xfrm>
            <a:off x="1174306" y="-253045"/>
            <a:ext cx="9904708" cy="1478377"/>
          </a:xfrm>
        </p:spPr>
        <p:txBody>
          <a:bodyPr>
            <a:normAutofit/>
          </a:bodyPr>
          <a:lstStyle/>
          <a:p>
            <a:r>
              <a:rPr lang="en-US" altLang="zh-TW" sz="3600" dirty="0"/>
              <a:t>Meta Orion AI smart glasses (Optics&gt;65%)</a:t>
            </a:r>
            <a:endParaRPr lang="zh-TW" altLang="en-US" sz="3600" dirty="0"/>
          </a:p>
        </p:txBody>
      </p:sp>
      <p:sp>
        <p:nvSpPr>
          <p:cNvPr id="3" name="Content Placeholder 2">
            <a:extLst>
              <a:ext uri="{FF2B5EF4-FFF2-40B4-BE49-F238E27FC236}">
                <a16:creationId xmlns="" xmlns:a16="http://schemas.microsoft.com/office/drawing/2014/main" id="{92915741-FD4F-56B4-E02A-1EC4DE4988B5}"/>
              </a:ext>
            </a:extLst>
          </p:cNvPr>
          <p:cNvSpPr>
            <a:spLocks noGrp="1"/>
          </p:cNvSpPr>
          <p:nvPr>
            <p:ph idx="1"/>
          </p:nvPr>
        </p:nvSpPr>
        <p:spPr>
          <a:xfrm>
            <a:off x="374486" y="1487394"/>
            <a:ext cx="2973001" cy="3884800"/>
          </a:xfrm>
        </p:spPr>
        <p:txBody>
          <a:bodyPr>
            <a:normAutofit fontScale="55000" lnSpcReduction="20000"/>
          </a:bodyPr>
          <a:lstStyle/>
          <a:p>
            <a:r>
              <a:rPr lang="en-US" altLang="zh-TW" dirty="0"/>
              <a:t>Micro-LED Light Engine </a:t>
            </a:r>
          </a:p>
          <a:p>
            <a:r>
              <a:rPr lang="en-US" altLang="zh-TW" dirty="0" err="1"/>
              <a:t>SiC</a:t>
            </a:r>
            <a:r>
              <a:rPr lang="en-US" altLang="zh-TW" dirty="0"/>
              <a:t> carbide waveguide (n=2.6) </a:t>
            </a:r>
          </a:p>
          <a:p>
            <a:r>
              <a:rPr lang="en-US" altLang="zh-TW" dirty="0"/>
              <a:t>7 cameras</a:t>
            </a:r>
          </a:p>
          <a:p>
            <a:r>
              <a:rPr lang="en-US" altLang="zh-TW" dirty="0"/>
              <a:t>Eye  tracking</a:t>
            </a:r>
          </a:p>
          <a:p>
            <a:r>
              <a:rPr lang="en-US" altLang="zh-TW" dirty="0"/>
              <a:t>Hand tracking</a:t>
            </a:r>
          </a:p>
          <a:p>
            <a:r>
              <a:rPr lang="en-US" altLang="zh-TW" dirty="0"/>
              <a:t>Whist band</a:t>
            </a:r>
          </a:p>
          <a:p>
            <a:r>
              <a:rPr lang="en-US" altLang="zh-TW" dirty="0"/>
              <a:t>Magnesium frame</a:t>
            </a:r>
          </a:p>
          <a:p>
            <a:r>
              <a:rPr lang="en-US" altLang="zh-TW" dirty="0"/>
              <a:t>Wi-Fi power bunk</a:t>
            </a:r>
          </a:p>
          <a:p>
            <a:endParaRPr lang="zh-TW" altLang="en-US" dirty="0"/>
          </a:p>
        </p:txBody>
      </p:sp>
      <p:pic>
        <p:nvPicPr>
          <p:cNvPr id="7" name="Picture 6">
            <a:extLst>
              <a:ext uri="{FF2B5EF4-FFF2-40B4-BE49-F238E27FC236}">
                <a16:creationId xmlns="" xmlns:a16="http://schemas.microsoft.com/office/drawing/2014/main" id="{3ADED8B1-7937-FEFA-34F0-6E980B295B71}"/>
              </a:ext>
            </a:extLst>
          </p:cNvPr>
          <p:cNvPicPr>
            <a:picLocks noChangeAspect="1"/>
          </p:cNvPicPr>
          <p:nvPr/>
        </p:nvPicPr>
        <p:blipFill>
          <a:blip r:embed="rId2" cstate="print"/>
          <a:stretch>
            <a:fillRect/>
          </a:stretch>
        </p:blipFill>
        <p:spPr>
          <a:xfrm>
            <a:off x="3439541" y="1225332"/>
            <a:ext cx="5056650" cy="3210408"/>
          </a:xfrm>
          <a:prstGeom prst="rect">
            <a:avLst/>
          </a:prstGeom>
        </p:spPr>
      </p:pic>
      <p:pic>
        <p:nvPicPr>
          <p:cNvPr id="9" name="Picture 8">
            <a:extLst>
              <a:ext uri="{FF2B5EF4-FFF2-40B4-BE49-F238E27FC236}">
                <a16:creationId xmlns="" xmlns:a16="http://schemas.microsoft.com/office/drawing/2014/main" id="{C455408D-461A-7531-7B60-4E686A2D4263}"/>
              </a:ext>
            </a:extLst>
          </p:cNvPr>
          <p:cNvPicPr>
            <a:picLocks noChangeAspect="1"/>
          </p:cNvPicPr>
          <p:nvPr/>
        </p:nvPicPr>
        <p:blipFill>
          <a:blip r:embed="rId3" cstate="print"/>
          <a:stretch>
            <a:fillRect/>
          </a:stretch>
        </p:blipFill>
        <p:spPr>
          <a:xfrm>
            <a:off x="6058787" y="4885862"/>
            <a:ext cx="2510707" cy="1558370"/>
          </a:xfrm>
          <a:prstGeom prst="rect">
            <a:avLst/>
          </a:prstGeom>
        </p:spPr>
      </p:pic>
      <p:pic>
        <p:nvPicPr>
          <p:cNvPr id="11" name="Picture 10">
            <a:extLst>
              <a:ext uri="{FF2B5EF4-FFF2-40B4-BE49-F238E27FC236}">
                <a16:creationId xmlns="" xmlns:a16="http://schemas.microsoft.com/office/drawing/2014/main" id="{5E638FAF-80F1-7074-D133-DE1B6276E598}"/>
              </a:ext>
            </a:extLst>
          </p:cNvPr>
          <p:cNvPicPr>
            <a:picLocks noChangeAspect="1"/>
          </p:cNvPicPr>
          <p:nvPr/>
        </p:nvPicPr>
        <p:blipFill>
          <a:blip r:embed="rId4" cstate="print"/>
          <a:stretch>
            <a:fillRect/>
          </a:stretch>
        </p:blipFill>
        <p:spPr>
          <a:xfrm>
            <a:off x="3108224" y="4936881"/>
            <a:ext cx="2220282" cy="1605312"/>
          </a:xfrm>
          <a:prstGeom prst="rect">
            <a:avLst/>
          </a:prstGeom>
        </p:spPr>
      </p:pic>
      <p:pic>
        <p:nvPicPr>
          <p:cNvPr id="13" name="Picture 12">
            <a:extLst>
              <a:ext uri="{FF2B5EF4-FFF2-40B4-BE49-F238E27FC236}">
                <a16:creationId xmlns="" xmlns:a16="http://schemas.microsoft.com/office/drawing/2014/main" id="{B891E0BB-2915-0904-72D0-6098F14B8C95}"/>
              </a:ext>
            </a:extLst>
          </p:cNvPr>
          <p:cNvPicPr>
            <a:picLocks noChangeAspect="1"/>
          </p:cNvPicPr>
          <p:nvPr/>
        </p:nvPicPr>
        <p:blipFill>
          <a:blip r:embed="rId5" cstate="print"/>
          <a:stretch>
            <a:fillRect/>
          </a:stretch>
        </p:blipFill>
        <p:spPr>
          <a:xfrm>
            <a:off x="9299775" y="4117365"/>
            <a:ext cx="2538978" cy="1788262"/>
          </a:xfrm>
          <a:prstGeom prst="rect">
            <a:avLst/>
          </a:prstGeom>
        </p:spPr>
      </p:pic>
      <p:pic>
        <p:nvPicPr>
          <p:cNvPr id="15" name="Picture 14">
            <a:extLst>
              <a:ext uri="{FF2B5EF4-FFF2-40B4-BE49-F238E27FC236}">
                <a16:creationId xmlns="" xmlns:a16="http://schemas.microsoft.com/office/drawing/2014/main" id="{5B7065ED-545E-44D9-F381-581895412597}"/>
              </a:ext>
            </a:extLst>
          </p:cNvPr>
          <p:cNvPicPr>
            <a:picLocks noChangeAspect="1"/>
          </p:cNvPicPr>
          <p:nvPr/>
        </p:nvPicPr>
        <p:blipFill>
          <a:blip r:embed="rId6" cstate="print"/>
          <a:stretch>
            <a:fillRect/>
          </a:stretch>
        </p:blipFill>
        <p:spPr>
          <a:xfrm>
            <a:off x="9146587" y="1665430"/>
            <a:ext cx="2845353" cy="1595033"/>
          </a:xfrm>
          <a:prstGeom prst="rect">
            <a:avLst/>
          </a:prstGeom>
        </p:spPr>
      </p:pic>
    </p:spTree>
    <p:extLst>
      <p:ext uri="{BB962C8B-B14F-4D97-AF65-F5344CB8AC3E}">
        <p14:creationId xmlns="" xmlns:p14="http://schemas.microsoft.com/office/powerpoint/2010/main" val="3151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4D65D3A-0D02-CC26-D099-D2A872881F47}"/>
              </a:ext>
            </a:extLst>
          </p:cNvPr>
          <p:cNvSpPr/>
          <p:nvPr/>
        </p:nvSpPr>
        <p:spPr>
          <a:xfrm>
            <a:off x="-1" y="1241"/>
            <a:ext cx="12190413" cy="6857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800">
              <a:solidFill>
                <a:prstClr val="white"/>
              </a:solidFill>
              <a:latin typeface="Calibri" panose="020F0502020204030204"/>
            </a:endParaRPr>
          </a:p>
        </p:txBody>
      </p:sp>
      <p:sp>
        <p:nvSpPr>
          <p:cNvPr id="4" name="TextBox 3">
            <a:extLst>
              <a:ext uri="{FF2B5EF4-FFF2-40B4-BE49-F238E27FC236}">
                <a16:creationId xmlns="" xmlns:a16="http://schemas.microsoft.com/office/drawing/2014/main" id="{87856C17-B323-344F-1C29-0F2363316FA1}"/>
              </a:ext>
            </a:extLst>
          </p:cNvPr>
          <p:cNvSpPr txBox="1"/>
          <p:nvPr/>
        </p:nvSpPr>
        <p:spPr>
          <a:xfrm>
            <a:off x="233609" y="-49232"/>
            <a:ext cx="11427435" cy="2000288"/>
          </a:xfrm>
          <a:prstGeom prst="rect">
            <a:avLst/>
          </a:prstGeom>
          <a:noFill/>
        </p:spPr>
        <p:txBody>
          <a:bodyPr wrap="square" rtlCol="0">
            <a:spAutoFit/>
          </a:bodyPr>
          <a:lstStyle/>
          <a:p>
            <a:pPr defTabSz="914309">
              <a:defRPr/>
            </a:pPr>
            <a:r>
              <a:rPr lang="en-US" sz="3600" dirty="0">
                <a:solidFill>
                  <a:prstClr val="black"/>
                </a:solidFill>
                <a:latin typeface="Calibri" panose="020F0502020204030204"/>
              </a:rPr>
              <a:t>Building the AR ecosystem involves multi-tier companies:</a:t>
            </a:r>
          </a:p>
          <a:p>
            <a:pPr defTabSz="914309">
              <a:defRPr/>
            </a:pPr>
            <a:endParaRPr lang="en-US" sz="1600" dirty="0">
              <a:solidFill>
                <a:prstClr val="black"/>
              </a:solidFill>
              <a:latin typeface="Calibri" panose="020F0502020204030204"/>
            </a:endParaRPr>
          </a:p>
          <a:p>
            <a:pPr marL="742876" indent="-742876" defTabSz="914309">
              <a:buFontTx/>
              <a:buAutoNum type="arabicParenR"/>
              <a:defRPr/>
            </a:pPr>
            <a:r>
              <a:rPr lang="en-US" sz="1800" dirty="0">
                <a:solidFill>
                  <a:srgbClr val="FF0000"/>
                </a:solidFill>
                <a:latin typeface="Calibri" panose="020F0502020204030204"/>
              </a:rPr>
              <a:t>Tier 1 suppliers (Display assembly and sensing assembly modules, Rx procurement…)</a:t>
            </a:r>
          </a:p>
          <a:p>
            <a:pPr marL="742876" indent="-742876" defTabSz="914309">
              <a:buFontTx/>
              <a:buAutoNum type="arabicParenR"/>
              <a:defRPr/>
            </a:pPr>
            <a:r>
              <a:rPr lang="en-US" sz="1800" dirty="0">
                <a:solidFill>
                  <a:srgbClr val="FF0000"/>
                </a:solidFill>
                <a:latin typeface="Calibri" panose="020F0502020204030204"/>
              </a:rPr>
              <a:t>Tier 2 suppliers (waveguide combiners, micro display panels, IR cameras,…)</a:t>
            </a:r>
          </a:p>
          <a:p>
            <a:pPr marL="742876" indent="-742876" defTabSz="914309">
              <a:buFontTx/>
              <a:buAutoNum type="arabicParenR"/>
              <a:defRPr/>
            </a:pPr>
            <a:r>
              <a:rPr lang="en-US" sz="1800" dirty="0">
                <a:solidFill>
                  <a:prstClr val="black"/>
                </a:solidFill>
                <a:latin typeface="Calibri" panose="020F0502020204030204"/>
              </a:rPr>
              <a:t>Tier 3 suppliers (NIL resins, HRI substrates, QDs for LED color conversion, process developments and production equipment, …)</a:t>
            </a:r>
          </a:p>
        </p:txBody>
      </p:sp>
      <p:pic>
        <p:nvPicPr>
          <p:cNvPr id="6146" name="Picture 2" descr="What is a Tier 1 Company or Supplier? - Insight Solutions Global">
            <a:extLst>
              <a:ext uri="{FF2B5EF4-FFF2-40B4-BE49-F238E27FC236}">
                <a16:creationId xmlns="" xmlns:a16="http://schemas.microsoft.com/office/drawing/2014/main" id="{B6AED9B6-81AF-6658-0C99-D13E5A7F79C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97389" y="3374352"/>
            <a:ext cx="6520486" cy="306836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C5B4FB7-66D5-2413-1D9B-C829246A6B76}"/>
              </a:ext>
            </a:extLst>
          </p:cNvPr>
          <p:cNvPicPr>
            <a:picLocks noChangeAspect="1"/>
          </p:cNvPicPr>
          <p:nvPr/>
        </p:nvPicPr>
        <p:blipFill>
          <a:blip r:embed="rId3" cstate="print"/>
          <a:stretch>
            <a:fillRect/>
          </a:stretch>
        </p:blipFill>
        <p:spPr>
          <a:xfrm>
            <a:off x="3064579" y="2062629"/>
            <a:ext cx="2505620" cy="1200148"/>
          </a:xfrm>
          <a:prstGeom prst="rect">
            <a:avLst/>
          </a:prstGeom>
        </p:spPr>
      </p:pic>
    </p:spTree>
    <p:extLst>
      <p:ext uri="{BB962C8B-B14F-4D97-AF65-F5344CB8AC3E}">
        <p14:creationId xmlns="" xmlns:p14="http://schemas.microsoft.com/office/powerpoint/2010/main" val="15870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23D78-7FFB-B282-7ABD-BEF3AE747D20}"/>
              </a:ext>
            </a:extLst>
          </p:cNvPr>
          <p:cNvSpPr>
            <a:spLocks noGrp="1"/>
          </p:cNvSpPr>
          <p:nvPr>
            <p:ph type="title"/>
          </p:nvPr>
        </p:nvSpPr>
        <p:spPr>
          <a:xfrm>
            <a:off x="1165995" y="-92184"/>
            <a:ext cx="9904708" cy="1478377"/>
          </a:xfrm>
        </p:spPr>
        <p:txBody>
          <a:bodyPr>
            <a:normAutofit/>
          </a:bodyPr>
          <a:lstStyle/>
          <a:p>
            <a:r>
              <a:rPr lang="en-US" altLang="zh-TW" sz="3600" dirty="0"/>
              <a:t>Kinko AR-smart glasses business strategy</a:t>
            </a:r>
            <a:endParaRPr lang="zh-TW" altLang="en-US" sz="3600" dirty="0"/>
          </a:p>
        </p:txBody>
      </p:sp>
      <p:sp>
        <p:nvSpPr>
          <p:cNvPr id="3" name="Content Placeholder 2">
            <a:extLst>
              <a:ext uri="{FF2B5EF4-FFF2-40B4-BE49-F238E27FC236}">
                <a16:creationId xmlns="" xmlns:a16="http://schemas.microsoft.com/office/drawing/2014/main" id="{52A4385A-2F2B-52B2-B15C-23E04CC168D2}"/>
              </a:ext>
            </a:extLst>
          </p:cNvPr>
          <p:cNvSpPr>
            <a:spLocks noGrp="1"/>
          </p:cNvSpPr>
          <p:nvPr>
            <p:ph idx="1"/>
          </p:nvPr>
        </p:nvSpPr>
        <p:spPr>
          <a:xfrm>
            <a:off x="410703" y="2349674"/>
            <a:ext cx="2806568" cy="3552334"/>
          </a:xfrm>
        </p:spPr>
        <p:txBody>
          <a:bodyPr>
            <a:noAutofit/>
          </a:bodyPr>
          <a:lstStyle/>
          <a:p>
            <a:r>
              <a:rPr lang="en-US" altLang="zh-TW" sz="2400" dirty="0">
                <a:solidFill>
                  <a:srgbClr val="FF0000"/>
                </a:solidFill>
              </a:rPr>
              <a:t>Light engine</a:t>
            </a:r>
          </a:p>
          <a:p>
            <a:r>
              <a:rPr lang="en-US" altLang="zh-TW" sz="2400" dirty="0">
                <a:solidFill>
                  <a:srgbClr val="FF0000"/>
                </a:solidFill>
              </a:rPr>
              <a:t>Waveguide</a:t>
            </a:r>
          </a:p>
          <a:p>
            <a:r>
              <a:rPr lang="en-US" altLang="zh-TW" sz="2400" dirty="0"/>
              <a:t>Smart glasses integration (Demo)</a:t>
            </a:r>
          </a:p>
          <a:p>
            <a:r>
              <a:rPr lang="en-US" altLang="zh-TW" sz="2400" dirty="0"/>
              <a:t>AI integration (Demo)</a:t>
            </a:r>
          </a:p>
        </p:txBody>
      </p:sp>
      <p:pic>
        <p:nvPicPr>
          <p:cNvPr id="5" name="Picture 4">
            <a:extLst>
              <a:ext uri="{FF2B5EF4-FFF2-40B4-BE49-F238E27FC236}">
                <a16:creationId xmlns="" xmlns:a16="http://schemas.microsoft.com/office/drawing/2014/main" id="{CE78C976-59B5-47EA-5CE0-0FFD15476675}"/>
              </a:ext>
            </a:extLst>
          </p:cNvPr>
          <p:cNvPicPr>
            <a:picLocks noChangeAspect="1"/>
          </p:cNvPicPr>
          <p:nvPr/>
        </p:nvPicPr>
        <p:blipFill>
          <a:blip r:embed="rId2" cstate="print"/>
          <a:stretch>
            <a:fillRect/>
          </a:stretch>
        </p:blipFill>
        <p:spPr>
          <a:xfrm>
            <a:off x="3687952" y="3065067"/>
            <a:ext cx="2505620" cy="1200148"/>
          </a:xfrm>
          <a:prstGeom prst="rect">
            <a:avLst/>
          </a:prstGeom>
        </p:spPr>
      </p:pic>
      <p:pic>
        <p:nvPicPr>
          <p:cNvPr id="22" name="Picture 21">
            <a:extLst>
              <a:ext uri="{FF2B5EF4-FFF2-40B4-BE49-F238E27FC236}">
                <a16:creationId xmlns="" xmlns:a16="http://schemas.microsoft.com/office/drawing/2014/main" id="{66BF6E4A-38F3-D4A4-8E5C-3776C8EE37F8}"/>
              </a:ext>
            </a:extLst>
          </p:cNvPr>
          <p:cNvPicPr>
            <a:picLocks noChangeAspect="1"/>
          </p:cNvPicPr>
          <p:nvPr/>
        </p:nvPicPr>
        <p:blipFill>
          <a:blip r:embed="rId3" cstate="print"/>
          <a:stretch>
            <a:fillRect/>
          </a:stretch>
        </p:blipFill>
        <p:spPr>
          <a:xfrm>
            <a:off x="3892722" y="4695806"/>
            <a:ext cx="1715287" cy="1466842"/>
          </a:xfrm>
          <a:prstGeom prst="rect">
            <a:avLst/>
          </a:prstGeom>
        </p:spPr>
      </p:pic>
      <p:pic>
        <p:nvPicPr>
          <p:cNvPr id="24" name="Picture 23">
            <a:extLst>
              <a:ext uri="{FF2B5EF4-FFF2-40B4-BE49-F238E27FC236}">
                <a16:creationId xmlns="" xmlns:a16="http://schemas.microsoft.com/office/drawing/2014/main" id="{E650541B-0930-57E1-5C2B-FD1D8202210D}"/>
              </a:ext>
            </a:extLst>
          </p:cNvPr>
          <p:cNvPicPr>
            <a:picLocks noChangeAspect="1"/>
          </p:cNvPicPr>
          <p:nvPr/>
        </p:nvPicPr>
        <p:blipFill>
          <a:blip r:embed="rId4" cstate="print"/>
          <a:stretch>
            <a:fillRect/>
          </a:stretch>
        </p:blipFill>
        <p:spPr>
          <a:xfrm>
            <a:off x="3687952" y="1676854"/>
            <a:ext cx="2282539" cy="1054214"/>
          </a:xfrm>
          <a:prstGeom prst="rect">
            <a:avLst/>
          </a:prstGeom>
        </p:spPr>
      </p:pic>
      <p:pic>
        <p:nvPicPr>
          <p:cNvPr id="26" name="Picture 25">
            <a:extLst>
              <a:ext uri="{FF2B5EF4-FFF2-40B4-BE49-F238E27FC236}">
                <a16:creationId xmlns="" xmlns:a16="http://schemas.microsoft.com/office/drawing/2014/main" id="{9C55B5CC-0906-049B-CA09-8C9C6401646B}"/>
              </a:ext>
            </a:extLst>
          </p:cNvPr>
          <p:cNvPicPr>
            <a:picLocks noChangeAspect="1"/>
          </p:cNvPicPr>
          <p:nvPr/>
        </p:nvPicPr>
        <p:blipFill>
          <a:blip r:embed="rId5" cstate="print"/>
          <a:stretch>
            <a:fillRect/>
          </a:stretch>
        </p:blipFill>
        <p:spPr>
          <a:xfrm>
            <a:off x="6490743" y="4863425"/>
            <a:ext cx="1553889" cy="1462391"/>
          </a:xfrm>
          <a:prstGeom prst="rect">
            <a:avLst/>
          </a:prstGeom>
        </p:spPr>
      </p:pic>
      <p:pic>
        <p:nvPicPr>
          <p:cNvPr id="28" name="Picture 27">
            <a:extLst>
              <a:ext uri="{FF2B5EF4-FFF2-40B4-BE49-F238E27FC236}">
                <a16:creationId xmlns="" xmlns:a16="http://schemas.microsoft.com/office/drawing/2014/main" id="{D8810052-9535-D521-926A-376458A96A86}"/>
              </a:ext>
            </a:extLst>
          </p:cNvPr>
          <p:cNvPicPr>
            <a:picLocks noChangeAspect="1"/>
          </p:cNvPicPr>
          <p:nvPr/>
        </p:nvPicPr>
        <p:blipFill>
          <a:blip r:embed="rId6" cstate="print"/>
          <a:stretch>
            <a:fillRect/>
          </a:stretch>
        </p:blipFill>
        <p:spPr>
          <a:xfrm>
            <a:off x="9395535" y="4742044"/>
            <a:ext cx="1650438" cy="1478378"/>
          </a:xfrm>
          <a:prstGeom prst="rect">
            <a:avLst/>
          </a:prstGeom>
        </p:spPr>
      </p:pic>
      <p:pic>
        <p:nvPicPr>
          <p:cNvPr id="6" name="Picture 5">
            <a:extLst>
              <a:ext uri="{FF2B5EF4-FFF2-40B4-BE49-F238E27FC236}">
                <a16:creationId xmlns="" xmlns:a16="http://schemas.microsoft.com/office/drawing/2014/main" id="{EEF53958-3386-154A-D72E-6668F427E7C6}"/>
              </a:ext>
            </a:extLst>
          </p:cNvPr>
          <p:cNvPicPr>
            <a:picLocks noChangeAspect="1"/>
          </p:cNvPicPr>
          <p:nvPr/>
        </p:nvPicPr>
        <p:blipFill>
          <a:blip r:embed="rId7" cstate="print"/>
          <a:stretch>
            <a:fillRect/>
          </a:stretch>
        </p:blipFill>
        <p:spPr>
          <a:xfrm>
            <a:off x="7391350" y="1439868"/>
            <a:ext cx="3043991" cy="3150923"/>
          </a:xfrm>
          <a:prstGeom prst="rect">
            <a:avLst/>
          </a:prstGeom>
        </p:spPr>
      </p:pic>
    </p:spTree>
    <p:extLst>
      <p:ext uri="{BB962C8B-B14F-4D97-AF65-F5344CB8AC3E}">
        <p14:creationId xmlns="" xmlns:p14="http://schemas.microsoft.com/office/powerpoint/2010/main" val="15031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F9A4A-F443-B5D9-6006-1789DF2A4A09}"/>
              </a:ext>
            </a:extLst>
          </p:cNvPr>
          <p:cNvSpPr>
            <a:spLocks noGrp="1"/>
          </p:cNvSpPr>
          <p:nvPr>
            <p:ph type="title"/>
          </p:nvPr>
        </p:nvSpPr>
        <p:spPr>
          <a:xfrm>
            <a:off x="694606" y="2925738"/>
            <a:ext cx="10971372" cy="1143265"/>
          </a:xfrm>
        </p:spPr>
        <p:txBody>
          <a:bodyPr>
            <a:normAutofit/>
          </a:bodyPr>
          <a:lstStyle/>
          <a:p>
            <a:r>
              <a:rPr lang="en-US" altLang="zh-TW" sz="6600" dirty="0"/>
              <a:t>AR smart glasses market size</a:t>
            </a:r>
            <a:endParaRPr lang="zh-TW" altLang="en-US" sz="6600" dirty="0"/>
          </a:p>
        </p:txBody>
      </p:sp>
      <p:sp>
        <p:nvSpPr>
          <p:cNvPr id="3" name="Slide Number Placeholder 2">
            <a:extLst>
              <a:ext uri="{FF2B5EF4-FFF2-40B4-BE49-F238E27FC236}">
                <a16:creationId xmlns="" xmlns:a16="http://schemas.microsoft.com/office/drawing/2014/main" id="{CF361B7A-D1FB-6CD6-4FFB-F5348D97FD90}"/>
              </a:ext>
            </a:extLst>
          </p:cNvPr>
          <p:cNvSpPr>
            <a:spLocks noGrp="1"/>
          </p:cNvSpPr>
          <p:nvPr>
            <p:ph type="sldNum" sz="quarter" idx="12"/>
          </p:nvPr>
        </p:nvSpPr>
        <p:spPr/>
        <p:txBody>
          <a:bodyPr/>
          <a:lstStyle/>
          <a:p>
            <a:fld id="{73DA0BB7-265A-403C-9275-D587AB510EDC}" type="slidenum">
              <a:rPr lang="zh-TW" altLang="en-US" smtClean="0"/>
              <a:pPr/>
              <a:t>15</a:t>
            </a:fld>
            <a:endParaRPr lang="zh-TW" altLang="en-US"/>
          </a:p>
        </p:txBody>
      </p:sp>
    </p:spTree>
    <p:extLst>
      <p:ext uri="{BB962C8B-B14F-4D97-AF65-F5344CB8AC3E}">
        <p14:creationId xmlns="" xmlns:p14="http://schemas.microsoft.com/office/powerpoint/2010/main" val="326163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A6EEF-F937-057A-B1E8-91A9CBB1C400}"/>
              </a:ext>
            </a:extLst>
          </p:cNvPr>
          <p:cNvSpPr>
            <a:spLocks noGrp="1"/>
          </p:cNvSpPr>
          <p:nvPr>
            <p:ph type="title"/>
          </p:nvPr>
        </p:nvSpPr>
        <p:spPr>
          <a:xfrm>
            <a:off x="618883" y="97968"/>
            <a:ext cx="10514231" cy="1325390"/>
          </a:xfrm>
        </p:spPr>
        <p:txBody>
          <a:bodyPr/>
          <a:lstStyle/>
          <a:p>
            <a:r>
              <a:rPr lang="en-US" altLang="zh-TW" dirty="0"/>
              <a:t>AR VR Market</a:t>
            </a:r>
            <a:endParaRPr lang="zh-TW" altLang="en-US" dirty="0"/>
          </a:p>
        </p:txBody>
      </p:sp>
      <p:pic>
        <p:nvPicPr>
          <p:cNvPr id="5" name="Content Placeholder 4">
            <a:extLst>
              <a:ext uri="{FF2B5EF4-FFF2-40B4-BE49-F238E27FC236}">
                <a16:creationId xmlns="" xmlns:a16="http://schemas.microsoft.com/office/drawing/2014/main" id="{55C21B04-849C-87C2-9B01-65757DF2EFCD}"/>
              </a:ext>
            </a:extLst>
          </p:cNvPr>
          <p:cNvPicPr>
            <a:picLocks noGrp="1" noChangeAspect="1"/>
          </p:cNvPicPr>
          <p:nvPr>
            <p:ph idx="1"/>
          </p:nvPr>
        </p:nvPicPr>
        <p:blipFill>
          <a:blip r:embed="rId2" cstate="print"/>
          <a:stretch>
            <a:fillRect/>
          </a:stretch>
        </p:blipFill>
        <p:spPr>
          <a:xfrm>
            <a:off x="2278782" y="2224384"/>
            <a:ext cx="6169041" cy="4215511"/>
          </a:xfrm>
        </p:spPr>
      </p:pic>
      <p:pic>
        <p:nvPicPr>
          <p:cNvPr id="4" name="Picture 3">
            <a:extLst>
              <a:ext uri="{FF2B5EF4-FFF2-40B4-BE49-F238E27FC236}">
                <a16:creationId xmlns="" xmlns:a16="http://schemas.microsoft.com/office/drawing/2014/main" id="{21F7EDBE-2F74-3125-2ACD-08F16EBB107E}"/>
              </a:ext>
            </a:extLst>
          </p:cNvPr>
          <p:cNvPicPr>
            <a:picLocks noChangeAspect="1"/>
          </p:cNvPicPr>
          <p:nvPr/>
        </p:nvPicPr>
        <p:blipFill>
          <a:blip r:embed="rId3" cstate="print"/>
          <a:stretch>
            <a:fillRect/>
          </a:stretch>
        </p:blipFill>
        <p:spPr>
          <a:xfrm>
            <a:off x="5087094" y="217831"/>
            <a:ext cx="6035563" cy="1729890"/>
          </a:xfrm>
          <a:prstGeom prst="rect">
            <a:avLst/>
          </a:prstGeom>
        </p:spPr>
      </p:pic>
    </p:spTree>
    <p:extLst>
      <p:ext uri="{BB962C8B-B14F-4D97-AF65-F5344CB8AC3E}">
        <p14:creationId xmlns="" xmlns:p14="http://schemas.microsoft.com/office/powerpoint/2010/main" val="134991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 xmlns:a16="http://schemas.microsoft.com/office/drawing/2014/main" id="{B05BDA8C-4164-5EB4-483F-0ABDB13E5ABA}"/>
              </a:ext>
            </a:extLst>
          </p:cNvPr>
          <p:cNvGrpSpPr/>
          <p:nvPr/>
        </p:nvGrpSpPr>
        <p:grpSpPr>
          <a:xfrm>
            <a:off x="1630710" y="2133650"/>
            <a:ext cx="7069866" cy="4389645"/>
            <a:chOff x="1540329" y="923831"/>
            <a:chExt cx="7772400" cy="5602945"/>
          </a:xfrm>
        </p:grpSpPr>
        <p:pic>
          <p:nvPicPr>
            <p:cNvPr id="2" name="Picture 1">
              <a:extLst>
                <a:ext uri="{FF2B5EF4-FFF2-40B4-BE49-F238E27FC236}">
                  <a16:creationId xmlns="" xmlns:a16="http://schemas.microsoft.com/office/drawing/2014/main" id="{9E633BC1-F2F9-3722-B188-C5648B7FF66E}"/>
                </a:ext>
              </a:extLst>
            </p:cNvPr>
            <p:cNvPicPr>
              <a:picLocks noChangeAspect="1"/>
            </p:cNvPicPr>
            <p:nvPr/>
          </p:nvPicPr>
          <p:blipFill>
            <a:blip r:embed="rId2" cstate="print"/>
            <a:stretch>
              <a:fillRect/>
            </a:stretch>
          </p:blipFill>
          <p:spPr>
            <a:xfrm>
              <a:off x="1540329" y="1437942"/>
              <a:ext cx="7772400" cy="5088834"/>
            </a:xfrm>
            <a:prstGeom prst="rect">
              <a:avLst/>
            </a:prstGeom>
            <a:ln>
              <a:solidFill>
                <a:schemeClr val="tx1"/>
              </a:solidFill>
            </a:ln>
          </p:spPr>
        </p:pic>
        <p:pic>
          <p:nvPicPr>
            <p:cNvPr id="3" name="Picture 2">
              <a:extLst>
                <a:ext uri="{FF2B5EF4-FFF2-40B4-BE49-F238E27FC236}">
                  <a16:creationId xmlns="" xmlns:a16="http://schemas.microsoft.com/office/drawing/2014/main" id="{3E1D7B67-46CA-9C9E-FDA8-E30C192B6B62}"/>
                </a:ext>
              </a:extLst>
            </p:cNvPr>
            <p:cNvPicPr>
              <a:picLocks noChangeAspect="1"/>
            </p:cNvPicPr>
            <p:nvPr/>
          </p:nvPicPr>
          <p:blipFill>
            <a:blip r:embed="rId3" cstate="print"/>
            <a:stretch>
              <a:fillRect/>
            </a:stretch>
          </p:blipFill>
          <p:spPr>
            <a:xfrm>
              <a:off x="1540329" y="923831"/>
              <a:ext cx="7772400" cy="744234"/>
            </a:xfrm>
            <a:prstGeom prst="rect">
              <a:avLst/>
            </a:prstGeom>
            <a:ln>
              <a:solidFill>
                <a:schemeClr val="tx1"/>
              </a:solidFill>
            </a:ln>
          </p:spPr>
        </p:pic>
      </p:grpSp>
      <p:sp>
        <p:nvSpPr>
          <p:cNvPr id="4" name="TextBox 3">
            <a:extLst>
              <a:ext uri="{FF2B5EF4-FFF2-40B4-BE49-F238E27FC236}">
                <a16:creationId xmlns="" xmlns:a16="http://schemas.microsoft.com/office/drawing/2014/main" id="{294CEB3A-AEFC-A05D-BE48-892792BCE882}"/>
              </a:ext>
            </a:extLst>
          </p:cNvPr>
          <p:cNvSpPr txBox="1"/>
          <p:nvPr/>
        </p:nvSpPr>
        <p:spPr>
          <a:xfrm>
            <a:off x="1342678" y="621482"/>
            <a:ext cx="8681800" cy="646331"/>
          </a:xfrm>
          <a:prstGeom prst="rect">
            <a:avLst/>
          </a:prstGeom>
          <a:noFill/>
        </p:spPr>
        <p:txBody>
          <a:bodyPr wrap="none" rtlCol="0">
            <a:spAutoFit/>
          </a:bodyPr>
          <a:lstStyle/>
          <a:p>
            <a:r>
              <a:rPr lang="en-US" altLang="zh-TW" sz="3600" dirty="0"/>
              <a:t>Consumer vs Commercial of AR &amp; VR headset</a:t>
            </a:r>
            <a:endParaRPr lang="zh-TW" altLang="en-US" sz="3600" dirty="0"/>
          </a:p>
        </p:txBody>
      </p:sp>
    </p:spTree>
    <p:extLst>
      <p:ext uri="{BB962C8B-B14F-4D97-AF65-F5344CB8AC3E}">
        <p14:creationId xmlns="" xmlns:p14="http://schemas.microsoft.com/office/powerpoint/2010/main" val="3848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872F1-05F5-46C8-2BE8-6FEAA158139A}"/>
              </a:ext>
            </a:extLst>
          </p:cNvPr>
          <p:cNvSpPr>
            <a:spLocks noGrp="1"/>
          </p:cNvSpPr>
          <p:nvPr>
            <p:ph type="title"/>
          </p:nvPr>
        </p:nvSpPr>
        <p:spPr>
          <a:xfrm>
            <a:off x="406574" y="2858161"/>
            <a:ext cx="10971372" cy="1143265"/>
          </a:xfrm>
        </p:spPr>
        <p:txBody>
          <a:bodyPr/>
          <a:lstStyle/>
          <a:p>
            <a:r>
              <a:rPr lang="en-US" altLang="zh-TW" dirty="0"/>
              <a:t>Major Players &amp; Kinko Opportunity</a:t>
            </a:r>
            <a:endParaRPr lang="zh-TW" altLang="en-US" dirty="0"/>
          </a:p>
        </p:txBody>
      </p:sp>
      <p:sp>
        <p:nvSpPr>
          <p:cNvPr id="3" name="Slide Number Placeholder 2">
            <a:extLst>
              <a:ext uri="{FF2B5EF4-FFF2-40B4-BE49-F238E27FC236}">
                <a16:creationId xmlns="" xmlns:a16="http://schemas.microsoft.com/office/drawing/2014/main" id="{854815D5-CAFF-CC93-4517-B8067EF5FA77}"/>
              </a:ext>
            </a:extLst>
          </p:cNvPr>
          <p:cNvSpPr>
            <a:spLocks noGrp="1"/>
          </p:cNvSpPr>
          <p:nvPr>
            <p:ph type="sldNum" sz="quarter" idx="12"/>
          </p:nvPr>
        </p:nvSpPr>
        <p:spPr/>
        <p:txBody>
          <a:bodyPr/>
          <a:lstStyle/>
          <a:p>
            <a:fld id="{73DA0BB7-265A-403C-9275-D587AB510EDC}" type="slidenum">
              <a:rPr lang="zh-TW" altLang="en-US" smtClean="0"/>
              <a:pPr/>
              <a:t>18</a:t>
            </a:fld>
            <a:endParaRPr lang="zh-TW" altLang="en-US"/>
          </a:p>
        </p:txBody>
      </p:sp>
    </p:spTree>
    <p:extLst>
      <p:ext uri="{BB962C8B-B14F-4D97-AF65-F5344CB8AC3E}">
        <p14:creationId xmlns="" xmlns:p14="http://schemas.microsoft.com/office/powerpoint/2010/main" val="4169272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53">
            <a:extLst>
              <a:ext uri="{FF2B5EF4-FFF2-40B4-BE49-F238E27FC236}">
                <a16:creationId xmlns="" xmlns:a16="http://schemas.microsoft.com/office/drawing/2014/main" id="{BAA92630-37EF-49BF-AE53-EE37E53CA949}"/>
              </a:ext>
            </a:extLst>
          </p:cNvPr>
          <p:cNvSpPr/>
          <p:nvPr/>
        </p:nvSpPr>
        <p:spPr>
          <a:xfrm>
            <a:off x="4347232" y="1322900"/>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Oval 54">
            <a:extLst>
              <a:ext uri="{FF2B5EF4-FFF2-40B4-BE49-F238E27FC236}">
                <a16:creationId xmlns="" xmlns:a16="http://schemas.microsoft.com/office/drawing/2014/main" id="{76174A14-170C-45C0-A094-E620466F9B93}"/>
              </a:ext>
            </a:extLst>
          </p:cNvPr>
          <p:cNvSpPr/>
          <p:nvPr/>
        </p:nvSpPr>
        <p:spPr>
          <a:xfrm>
            <a:off x="4347232" y="2310452"/>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Oval 55">
            <a:extLst>
              <a:ext uri="{FF2B5EF4-FFF2-40B4-BE49-F238E27FC236}">
                <a16:creationId xmlns="" xmlns:a16="http://schemas.microsoft.com/office/drawing/2014/main" id="{C1F27660-59BF-45F7-BAD4-DD5D072CCEAE}"/>
              </a:ext>
            </a:extLst>
          </p:cNvPr>
          <p:cNvSpPr/>
          <p:nvPr/>
        </p:nvSpPr>
        <p:spPr>
          <a:xfrm>
            <a:off x="4337902" y="335398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TextBox 56">
            <a:extLst>
              <a:ext uri="{FF2B5EF4-FFF2-40B4-BE49-F238E27FC236}">
                <a16:creationId xmlns="" xmlns:a16="http://schemas.microsoft.com/office/drawing/2014/main" id="{52795648-3E44-43C1-80B8-AF89256AFCA2}"/>
              </a:ext>
            </a:extLst>
          </p:cNvPr>
          <p:cNvSpPr txBox="1"/>
          <p:nvPr/>
        </p:nvSpPr>
        <p:spPr>
          <a:xfrm>
            <a:off x="4445351" y="1496844"/>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01</a:t>
            </a:r>
          </a:p>
        </p:txBody>
      </p:sp>
      <p:sp>
        <p:nvSpPr>
          <p:cNvPr id="7" name="TextBox 57">
            <a:extLst>
              <a:ext uri="{FF2B5EF4-FFF2-40B4-BE49-F238E27FC236}">
                <a16:creationId xmlns="" xmlns:a16="http://schemas.microsoft.com/office/drawing/2014/main" id="{9697056E-F592-4573-8384-F226660DE3AC}"/>
              </a:ext>
            </a:extLst>
          </p:cNvPr>
          <p:cNvSpPr txBox="1"/>
          <p:nvPr/>
        </p:nvSpPr>
        <p:spPr>
          <a:xfrm>
            <a:off x="4445351" y="2481537"/>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02</a:t>
            </a:r>
          </a:p>
        </p:txBody>
      </p:sp>
      <p:sp>
        <p:nvSpPr>
          <p:cNvPr id="8" name="TextBox 58">
            <a:extLst>
              <a:ext uri="{FF2B5EF4-FFF2-40B4-BE49-F238E27FC236}">
                <a16:creationId xmlns="" xmlns:a16="http://schemas.microsoft.com/office/drawing/2014/main" id="{F0CC9BCF-BBCD-4739-8DC2-9404CCAE3B6B}"/>
              </a:ext>
            </a:extLst>
          </p:cNvPr>
          <p:cNvSpPr txBox="1"/>
          <p:nvPr/>
        </p:nvSpPr>
        <p:spPr>
          <a:xfrm>
            <a:off x="4445351" y="3525075"/>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03</a:t>
            </a:r>
          </a:p>
        </p:txBody>
      </p:sp>
      <p:sp>
        <p:nvSpPr>
          <p:cNvPr id="9" name="Subtitle 6">
            <a:extLst>
              <a:ext uri="{FF2B5EF4-FFF2-40B4-BE49-F238E27FC236}">
                <a16:creationId xmlns="" xmlns:a16="http://schemas.microsoft.com/office/drawing/2014/main" id="{18D10809-D9F1-48D0-999D-BBE1757F7855}"/>
              </a:ext>
            </a:extLst>
          </p:cNvPr>
          <p:cNvSpPr txBox="1">
            <a:spLocks/>
          </p:cNvSpPr>
          <p:nvPr/>
        </p:nvSpPr>
        <p:spPr>
          <a:xfrm>
            <a:off x="5159102" y="1341562"/>
            <a:ext cx="2765644"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lumMod val="85000"/>
                    <a:lumOff val="15000"/>
                  </a:schemeClr>
                </a:solidFill>
                <a:latin typeface="+mn-lt"/>
                <a:ea typeface="標楷體" pitchFamily="65" charset="-120"/>
              </a:rPr>
              <a:t>Disclaimer</a:t>
            </a:r>
            <a:endParaRPr lang="en-US" sz="2000" b="1" dirty="0">
              <a:solidFill>
                <a:schemeClr val="tx1">
                  <a:lumMod val="85000"/>
                  <a:lumOff val="15000"/>
                </a:schemeClr>
              </a:solidFill>
              <a:latin typeface="+mn-lt"/>
              <a:ea typeface="標楷體" pitchFamily="65" charset="-120"/>
              <a:cs typeface="Montserrat" charset="0"/>
            </a:endParaRPr>
          </a:p>
        </p:txBody>
      </p:sp>
      <p:sp>
        <p:nvSpPr>
          <p:cNvPr id="10" name="Subtitle 6">
            <a:extLst>
              <a:ext uri="{FF2B5EF4-FFF2-40B4-BE49-F238E27FC236}">
                <a16:creationId xmlns="" xmlns:a16="http://schemas.microsoft.com/office/drawing/2014/main" id="{392EFF37-476F-4F62-9037-868EF1A9A191}"/>
              </a:ext>
            </a:extLst>
          </p:cNvPr>
          <p:cNvSpPr txBox="1">
            <a:spLocks/>
          </p:cNvSpPr>
          <p:nvPr/>
        </p:nvSpPr>
        <p:spPr>
          <a:xfrm>
            <a:off x="5167414" y="2356359"/>
            <a:ext cx="3410893"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lumMod val="85000"/>
                    <a:lumOff val="15000"/>
                  </a:schemeClr>
                </a:solidFill>
                <a:latin typeface="+mn-lt"/>
                <a:ea typeface="標楷體" pitchFamily="65" charset="-120"/>
              </a:rPr>
              <a:t>Company Profile</a:t>
            </a:r>
            <a:endParaRPr lang="en-US" altLang="zh-TW" sz="2000" b="1" dirty="0">
              <a:solidFill>
                <a:schemeClr val="tx1">
                  <a:lumMod val="85000"/>
                  <a:lumOff val="15000"/>
                </a:schemeClr>
              </a:solidFill>
              <a:latin typeface="+mn-lt"/>
              <a:ea typeface="標楷體" pitchFamily="65" charset="-120"/>
              <a:cs typeface="Montserrat" charset="0"/>
            </a:endParaRPr>
          </a:p>
        </p:txBody>
      </p:sp>
      <p:sp>
        <p:nvSpPr>
          <p:cNvPr id="11" name="Oval 70">
            <a:extLst>
              <a:ext uri="{FF2B5EF4-FFF2-40B4-BE49-F238E27FC236}">
                <a16:creationId xmlns="" xmlns:a16="http://schemas.microsoft.com/office/drawing/2014/main" id="{6FB64980-FCB6-455E-B536-3998922AC27A}"/>
              </a:ext>
            </a:extLst>
          </p:cNvPr>
          <p:cNvSpPr/>
          <p:nvPr/>
        </p:nvSpPr>
        <p:spPr>
          <a:xfrm>
            <a:off x="4347232" y="435453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71">
            <a:extLst>
              <a:ext uri="{FF2B5EF4-FFF2-40B4-BE49-F238E27FC236}">
                <a16:creationId xmlns="" xmlns:a16="http://schemas.microsoft.com/office/drawing/2014/main" id="{10F32ED7-CD70-4A62-8943-45A831F7097F}"/>
              </a:ext>
            </a:extLst>
          </p:cNvPr>
          <p:cNvSpPr txBox="1"/>
          <p:nvPr/>
        </p:nvSpPr>
        <p:spPr>
          <a:xfrm>
            <a:off x="4445351" y="4519153"/>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04</a:t>
            </a:r>
          </a:p>
        </p:txBody>
      </p:sp>
      <p:sp>
        <p:nvSpPr>
          <p:cNvPr id="13" name="Subtitle 6">
            <a:extLst>
              <a:ext uri="{FF2B5EF4-FFF2-40B4-BE49-F238E27FC236}">
                <a16:creationId xmlns="" xmlns:a16="http://schemas.microsoft.com/office/drawing/2014/main" id="{2F810A1C-6660-4E36-B579-2B632E9431B6}"/>
              </a:ext>
            </a:extLst>
          </p:cNvPr>
          <p:cNvSpPr txBox="1">
            <a:spLocks/>
          </p:cNvSpPr>
          <p:nvPr/>
        </p:nvSpPr>
        <p:spPr>
          <a:xfrm>
            <a:off x="5159102" y="4382531"/>
            <a:ext cx="3917437"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zh-TW" sz="2000" b="1" dirty="0">
                <a:solidFill>
                  <a:schemeClr val="tx1"/>
                </a:solidFill>
                <a:latin typeface="+mn-lt"/>
                <a:ea typeface="標楷體" pitchFamily="65" charset="-120"/>
              </a:rPr>
              <a:t>Core Product Line</a:t>
            </a:r>
            <a:endParaRPr lang="zh-TW" altLang="en-US" sz="2000" b="1" dirty="0">
              <a:solidFill>
                <a:schemeClr val="tx1"/>
              </a:solidFill>
              <a:latin typeface="+mn-lt"/>
              <a:ea typeface="標楷體" pitchFamily="65" charset="-120"/>
            </a:endParaRPr>
          </a:p>
        </p:txBody>
      </p:sp>
      <p:sp>
        <p:nvSpPr>
          <p:cNvPr id="14" name="Oval 53">
            <a:extLst>
              <a:ext uri="{FF2B5EF4-FFF2-40B4-BE49-F238E27FC236}">
                <a16:creationId xmlns="" xmlns:a16="http://schemas.microsoft.com/office/drawing/2014/main" id="{BAA92630-37EF-49BF-AE53-EE37E53CA949}"/>
              </a:ext>
            </a:extLst>
          </p:cNvPr>
          <p:cNvSpPr/>
          <p:nvPr/>
        </p:nvSpPr>
        <p:spPr>
          <a:xfrm>
            <a:off x="7655483" y="230130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4">
            <a:extLst>
              <a:ext uri="{FF2B5EF4-FFF2-40B4-BE49-F238E27FC236}">
                <a16:creationId xmlns="" xmlns:a16="http://schemas.microsoft.com/office/drawing/2014/main" id="{76174A14-170C-45C0-A094-E620466F9B93}"/>
              </a:ext>
            </a:extLst>
          </p:cNvPr>
          <p:cNvSpPr/>
          <p:nvPr/>
        </p:nvSpPr>
        <p:spPr>
          <a:xfrm>
            <a:off x="7655483" y="3335515"/>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5">
            <a:extLst>
              <a:ext uri="{FF2B5EF4-FFF2-40B4-BE49-F238E27FC236}">
                <a16:creationId xmlns="" xmlns:a16="http://schemas.microsoft.com/office/drawing/2014/main" id="{C1F27660-59BF-45F7-BAD4-DD5D072CCEAE}"/>
              </a:ext>
            </a:extLst>
          </p:cNvPr>
          <p:cNvSpPr/>
          <p:nvPr/>
        </p:nvSpPr>
        <p:spPr>
          <a:xfrm>
            <a:off x="7655483" y="4323067"/>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56">
            <a:extLst>
              <a:ext uri="{FF2B5EF4-FFF2-40B4-BE49-F238E27FC236}">
                <a16:creationId xmlns="" xmlns:a16="http://schemas.microsoft.com/office/drawing/2014/main" id="{52795648-3E44-43C1-80B8-AF89256AFCA2}"/>
              </a:ext>
            </a:extLst>
          </p:cNvPr>
          <p:cNvSpPr txBox="1"/>
          <p:nvPr/>
        </p:nvSpPr>
        <p:spPr>
          <a:xfrm>
            <a:off x="7753602" y="2475254"/>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07</a:t>
            </a:r>
          </a:p>
        </p:txBody>
      </p:sp>
      <p:sp>
        <p:nvSpPr>
          <p:cNvPr id="18" name="TextBox 57">
            <a:extLst>
              <a:ext uri="{FF2B5EF4-FFF2-40B4-BE49-F238E27FC236}">
                <a16:creationId xmlns="" xmlns:a16="http://schemas.microsoft.com/office/drawing/2014/main" id="{9697056E-F592-4573-8384-F226660DE3AC}"/>
              </a:ext>
            </a:extLst>
          </p:cNvPr>
          <p:cNvSpPr txBox="1"/>
          <p:nvPr/>
        </p:nvSpPr>
        <p:spPr>
          <a:xfrm>
            <a:off x="7753602" y="3487938"/>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08</a:t>
            </a:r>
          </a:p>
        </p:txBody>
      </p:sp>
      <p:sp>
        <p:nvSpPr>
          <p:cNvPr id="19" name="TextBox 58">
            <a:extLst>
              <a:ext uri="{FF2B5EF4-FFF2-40B4-BE49-F238E27FC236}">
                <a16:creationId xmlns="" xmlns:a16="http://schemas.microsoft.com/office/drawing/2014/main" id="{F0CC9BCF-BBCD-4739-8DC2-9404CCAE3B6B}"/>
              </a:ext>
            </a:extLst>
          </p:cNvPr>
          <p:cNvSpPr txBox="1"/>
          <p:nvPr/>
        </p:nvSpPr>
        <p:spPr>
          <a:xfrm>
            <a:off x="7753601" y="4475487"/>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09</a:t>
            </a:r>
          </a:p>
        </p:txBody>
      </p:sp>
      <p:sp>
        <p:nvSpPr>
          <p:cNvPr id="20" name="Subtitle 6">
            <a:extLst>
              <a:ext uri="{FF2B5EF4-FFF2-40B4-BE49-F238E27FC236}">
                <a16:creationId xmlns="" xmlns:a16="http://schemas.microsoft.com/office/drawing/2014/main" id="{18D10809-D9F1-48D0-999D-BBE1757F7855}"/>
              </a:ext>
            </a:extLst>
          </p:cNvPr>
          <p:cNvSpPr txBox="1">
            <a:spLocks/>
          </p:cNvSpPr>
          <p:nvPr/>
        </p:nvSpPr>
        <p:spPr>
          <a:xfrm>
            <a:off x="8399462" y="1341562"/>
            <a:ext cx="2984438"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lumMod val="85000"/>
                    <a:lumOff val="15000"/>
                  </a:schemeClr>
                </a:solidFill>
                <a:latin typeface="+mn-lt"/>
                <a:ea typeface="標楷體" pitchFamily="65" charset="-120"/>
              </a:rPr>
              <a:t>Product Ratio By Revenue  </a:t>
            </a:r>
            <a:endParaRPr lang="en-US" sz="2000" b="1" dirty="0">
              <a:solidFill>
                <a:schemeClr val="tx1">
                  <a:lumMod val="85000"/>
                  <a:lumOff val="15000"/>
                </a:schemeClr>
              </a:solidFill>
              <a:latin typeface="+mn-lt"/>
              <a:ea typeface="標楷體" pitchFamily="65" charset="-120"/>
              <a:cs typeface="Montserrat" charset="0"/>
            </a:endParaRPr>
          </a:p>
        </p:txBody>
      </p:sp>
      <p:sp>
        <p:nvSpPr>
          <p:cNvPr id="21" name="Subtitle 6">
            <a:extLst>
              <a:ext uri="{FF2B5EF4-FFF2-40B4-BE49-F238E27FC236}">
                <a16:creationId xmlns="" xmlns:a16="http://schemas.microsoft.com/office/drawing/2014/main" id="{392EFF37-476F-4F62-9037-868EF1A9A191}"/>
              </a:ext>
            </a:extLst>
          </p:cNvPr>
          <p:cNvSpPr txBox="1">
            <a:spLocks/>
          </p:cNvSpPr>
          <p:nvPr/>
        </p:nvSpPr>
        <p:spPr>
          <a:xfrm>
            <a:off x="8471470" y="2349674"/>
            <a:ext cx="317496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lumMod val="85000"/>
                    <a:lumOff val="15000"/>
                  </a:schemeClr>
                </a:solidFill>
                <a:latin typeface="+mn-lt"/>
                <a:ea typeface="標楷體" pitchFamily="65" charset="-120"/>
              </a:rPr>
              <a:t>Financial Report</a:t>
            </a:r>
          </a:p>
        </p:txBody>
      </p:sp>
      <p:sp>
        <p:nvSpPr>
          <p:cNvPr id="22" name="Subtitle 6">
            <a:extLst>
              <a:ext uri="{FF2B5EF4-FFF2-40B4-BE49-F238E27FC236}">
                <a16:creationId xmlns="" xmlns:a16="http://schemas.microsoft.com/office/drawing/2014/main" id="{392EFF37-476F-4F62-9037-868EF1A9A191}"/>
              </a:ext>
            </a:extLst>
          </p:cNvPr>
          <p:cNvSpPr txBox="1">
            <a:spLocks/>
          </p:cNvSpPr>
          <p:nvPr/>
        </p:nvSpPr>
        <p:spPr>
          <a:xfrm>
            <a:off x="5178493" y="3389577"/>
            <a:ext cx="391562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solidFill>
                <a:latin typeface="+mn-lt"/>
              </a:rPr>
              <a:t>Kinko's Milestones</a:t>
            </a:r>
            <a:endParaRPr lang="en-US" altLang="zh-TW" sz="2000" b="1" dirty="0">
              <a:solidFill>
                <a:schemeClr val="tx1"/>
              </a:solidFill>
              <a:latin typeface="+mn-lt"/>
              <a:ea typeface="標楷體" pitchFamily="65" charset="-120"/>
              <a:cs typeface="Montserrat" charset="0"/>
            </a:endParaRPr>
          </a:p>
        </p:txBody>
      </p:sp>
      <p:sp>
        <p:nvSpPr>
          <p:cNvPr id="27" name="Oval 70">
            <a:extLst>
              <a:ext uri="{FF2B5EF4-FFF2-40B4-BE49-F238E27FC236}">
                <a16:creationId xmlns="" xmlns:a16="http://schemas.microsoft.com/office/drawing/2014/main" id="{6FB64980-FCB6-455E-B536-3998922AC27A}"/>
              </a:ext>
            </a:extLst>
          </p:cNvPr>
          <p:cNvSpPr/>
          <p:nvPr/>
        </p:nvSpPr>
        <p:spPr>
          <a:xfrm>
            <a:off x="4347232" y="5391985"/>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xtBox 71">
            <a:extLst>
              <a:ext uri="{FF2B5EF4-FFF2-40B4-BE49-F238E27FC236}">
                <a16:creationId xmlns="" xmlns:a16="http://schemas.microsoft.com/office/drawing/2014/main" id="{10F32ED7-CD70-4A62-8943-45A831F7097F}"/>
              </a:ext>
            </a:extLst>
          </p:cNvPr>
          <p:cNvSpPr txBox="1"/>
          <p:nvPr/>
        </p:nvSpPr>
        <p:spPr>
          <a:xfrm>
            <a:off x="4445351" y="5556600"/>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05</a:t>
            </a:r>
          </a:p>
        </p:txBody>
      </p:sp>
      <p:sp>
        <p:nvSpPr>
          <p:cNvPr id="29" name="Subtitle 6">
            <a:extLst>
              <a:ext uri="{FF2B5EF4-FFF2-40B4-BE49-F238E27FC236}">
                <a16:creationId xmlns="" xmlns:a16="http://schemas.microsoft.com/office/drawing/2014/main" id="{2F810A1C-6660-4E36-B579-2B632E9431B6}"/>
              </a:ext>
            </a:extLst>
          </p:cNvPr>
          <p:cNvSpPr txBox="1">
            <a:spLocks/>
          </p:cNvSpPr>
          <p:nvPr/>
        </p:nvSpPr>
        <p:spPr>
          <a:xfrm>
            <a:off x="5159103" y="5419978"/>
            <a:ext cx="2520280"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a:solidFill>
                  <a:schemeClr val="tx1"/>
                </a:solidFill>
                <a:latin typeface="+mn-lt"/>
                <a:ea typeface="標楷體" pitchFamily="65" charset="-120"/>
              </a:rPr>
              <a:t>Future Core Product </a:t>
            </a:r>
            <a:endParaRPr lang="en-US" sz="2000" b="1" dirty="0">
              <a:solidFill>
                <a:schemeClr val="tx1"/>
              </a:solidFill>
              <a:latin typeface="+mn-lt"/>
              <a:ea typeface="標楷體" pitchFamily="65" charset="-120"/>
              <a:cs typeface="Montserrat" charset="0"/>
            </a:endParaRPr>
          </a:p>
        </p:txBody>
      </p:sp>
      <p:sp>
        <p:nvSpPr>
          <p:cNvPr id="30" name="Oval 70">
            <a:extLst>
              <a:ext uri="{FF2B5EF4-FFF2-40B4-BE49-F238E27FC236}">
                <a16:creationId xmlns="" xmlns:a16="http://schemas.microsoft.com/office/drawing/2014/main" id="{6FB64980-FCB6-455E-B536-3998922AC27A}"/>
              </a:ext>
            </a:extLst>
          </p:cNvPr>
          <p:cNvSpPr/>
          <p:nvPr/>
        </p:nvSpPr>
        <p:spPr>
          <a:xfrm>
            <a:off x="7653446" y="131527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71">
            <a:extLst>
              <a:ext uri="{FF2B5EF4-FFF2-40B4-BE49-F238E27FC236}">
                <a16:creationId xmlns="" xmlns:a16="http://schemas.microsoft.com/office/drawing/2014/main" id="{10F32ED7-CD70-4A62-8943-45A831F7097F}"/>
              </a:ext>
            </a:extLst>
          </p:cNvPr>
          <p:cNvSpPr txBox="1"/>
          <p:nvPr/>
        </p:nvSpPr>
        <p:spPr>
          <a:xfrm>
            <a:off x="7751565" y="1442569"/>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06</a:t>
            </a:r>
          </a:p>
        </p:txBody>
      </p:sp>
      <p:sp>
        <p:nvSpPr>
          <p:cNvPr id="2" name="文字方塊 1"/>
          <p:cNvSpPr txBox="1"/>
          <p:nvPr/>
        </p:nvSpPr>
        <p:spPr>
          <a:xfrm>
            <a:off x="1585925" y="2992659"/>
            <a:ext cx="2217595" cy="830997"/>
          </a:xfrm>
          <a:prstGeom prst="rect">
            <a:avLst/>
          </a:prstGeom>
          <a:solidFill>
            <a:schemeClr val="bg1"/>
          </a:solidFill>
        </p:spPr>
        <p:txBody>
          <a:bodyPr wrap="none" rtlCol="0">
            <a:spAutoFit/>
          </a:bodyPr>
          <a:lstStyle/>
          <a:p>
            <a:r>
              <a:rPr lang="en-US" altLang="zh-TW" sz="4800" b="1" dirty="0">
                <a:effectLst>
                  <a:outerShdw blurRad="38100" dist="38100" dir="2700000" algn="tl">
                    <a:srgbClr val="000000">
                      <a:alpha val="43137"/>
                    </a:srgbClr>
                  </a:outerShdw>
                </a:effectLst>
              </a:rPr>
              <a:t>Content</a:t>
            </a:r>
            <a:endParaRPr lang="zh-TW" altLang="en-US" sz="4800" b="1" dirty="0">
              <a:effectLst>
                <a:outerShdw blurRad="38100" dist="38100" dir="2700000" algn="tl">
                  <a:srgbClr val="000000">
                    <a:alpha val="43137"/>
                  </a:srgbClr>
                </a:outerShdw>
              </a:effectLst>
            </a:endParaRPr>
          </a:p>
        </p:txBody>
      </p:sp>
      <p:sp>
        <p:nvSpPr>
          <p:cNvPr id="32" name="Oval 55">
            <a:extLst>
              <a:ext uri="{FF2B5EF4-FFF2-40B4-BE49-F238E27FC236}">
                <a16:creationId xmlns="" xmlns:a16="http://schemas.microsoft.com/office/drawing/2014/main" id="{C1F27660-59BF-45F7-BAD4-DD5D072CCEAE}"/>
              </a:ext>
            </a:extLst>
          </p:cNvPr>
          <p:cNvSpPr/>
          <p:nvPr/>
        </p:nvSpPr>
        <p:spPr>
          <a:xfrm>
            <a:off x="7653272" y="5365606"/>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8">
            <a:extLst>
              <a:ext uri="{FF2B5EF4-FFF2-40B4-BE49-F238E27FC236}">
                <a16:creationId xmlns="" xmlns:a16="http://schemas.microsoft.com/office/drawing/2014/main" id="{F0CC9BCF-BBCD-4739-8DC2-9404CCAE3B6B}"/>
              </a:ext>
            </a:extLst>
          </p:cNvPr>
          <p:cNvSpPr txBox="1"/>
          <p:nvPr/>
        </p:nvSpPr>
        <p:spPr>
          <a:xfrm>
            <a:off x="7751390" y="5518026"/>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10</a:t>
            </a:r>
          </a:p>
        </p:txBody>
      </p:sp>
      <p:sp>
        <p:nvSpPr>
          <p:cNvPr id="34" name="Subtitle 6">
            <a:extLst>
              <a:ext uri="{FF2B5EF4-FFF2-40B4-BE49-F238E27FC236}">
                <a16:creationId xmlns="" xmlns:a16="http://schemas.microsoft.com/office/drawing/2014/main" id="{18D10809-D9F1-48D0-999D-BBE1757F7855}"/>
              </a:ext>
            </a:extLst>
          </p:cNvPr>
          <p:cNvSpPr txBox="1">
            <a:spLocks/>
          </p:cNvSpPr>
          <p:nvPr/>
        </p:nvSpPr>
        <p:spPr>
          <a:xfrm>
            <a:off x="8471470" y="3357786"/>
            <a:ext cx="2900254"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a:solidFill>
                  <a:schemeClr val="tx1"/>
                </a:solidFill>
                <a:latin typeface="+mn-lt"/>
                <a:ea typeface="標楷體" pitchFamily="65" charset="-120"/>
              </a:rPr>
              <a:t>AR smart glasses is the future platform for AI</a:t>
            </a:r>
          </a:p>
        </p:txBody>
      </p:sp>
      <p:sp>
        <p:nvSpPr>
          <p:cNvPr id="35" name="Subtitle 6">
            <a:extLst>
              <a:ext uri="{FF2B5EF4-FFF2-40B4-BE49-F238E27FC236}">
                <a16:creationId xmlns="" xmlns:a16="http://schemas.microsoft.com/office/drawing/2014/main" id="{392EFF37-476F-4F62-9037-868EF1A9A191}"/>
              </a:ext>
            </a:extLst>
          </p:cNvPr>
          <p:cNvSpPr txBox="1">
            <a:spLocks/>
          </p:cNvSpPr>
          <p:nvPr/>
        </p:nvSpPr>
        <p:spPr>
          <a:xfrm>
            <a:off x="8471470" y="4361541"/>
            <a:ext cx="317496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a:solidFill>
                  <a:schemeClr val="tx1"/>
                </a:solidFill>
                <a:latin typeface="+mn-lt"/>
              </a:rPr>
              <a:t>AR smart glasses market size</a:t>
            </a:r>
            <a:endParaRPr lang="zh-TW" altLang="en-US" sz="1800" b="1" dirty="0">
              <a:solidFill>
                <a:schemeClr val="tx1"/>
              </a:solidFill>
              <a:latin typeface="+mn-lt"/>
              <a:ea typeface="標楷體" pitchFamily="65" charset="-120"/>
            </a:endParaRPr>
          </a:p>
        </p:txBody>
      </p:sp>
      <p:sp>
        <p:nvSpPr>
          <p:cNvPr id="36" name="Subtitle 6">
            <a:extLst>
              <a:ext uri="{FF2B5EF4-FFF2-40B4-BE49-F238E27FC236}">
                <a16:creationId xmlns="" xmlns:a16="http://schemas.microsoft.com/office/drawing/2014/main" id="{392EFF37-476F-4F62-9037-868EF1A9A191}"/>
              </a:ext>
            </a:extLst>
          </p:cNvPr>
          <p:cNvSpPr txBox="1">
            <a:spLocks/>
          </p:cNvSpPr>
          <p:nvPr/>
        </p:nvSpPr>
        <p:spPr>
          <a:xfrm>
            <a:off x="8471470" y="5374010"/>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a:solidFill>
                  <a:schemeClr val="tx1"/>
                </a:solidFill>
                <a:latin typeface="+mn-lt"/>
              </a:rPr>
              <a:t>Major Players &amp; Kinko Opportunity</a:t>
            </a:r>
            <a:endParaRPr lang="en-US" altLang="zh-TW" sz="1800" b="1" dirty="0">
              <a:solidFill>
                <a:schemeClr val="tx1"/>
              </a:solidFill>
              <a:latin typeface="+mn-lt"/>
              <a:ea typeface="標楷體" pitchFamily="65" charset="-120"/>
              <a:cs typeface="Montserrat" charset="0"/>
            </a:endParaRPr>
          </a:p>
        </p:txBody>
      </p:sp>
    </p:spTree>
    <p:extLst>
      <p:ext uri="{BB962C8B-B14F-4D97-AF65-F5344CB8AC3E}">
        <p14:creationId xmlns="" xmlns:p14="http://schemas.microsoft.com/office/powerpoint/2010/main" val="426606979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D8D38F-CD12-4B43-FED8-4522D26E082E}"/>
              </a:ext>
            </a:extLst>
          </p:cNvPr>
          <p:cNvSpPr>
            <a:spLocks noGrp="1"/>
          </p:cNvSpPr>
          <p:nvPr>
            <p:ph type="title"/>
          </p:nvPr>
        </p:nvSpPr>
        <p:spPr>
          <a:xfrm>
            <a:off x="0" y="-285604"/>
            <a:ext cx="12093443" cy="1750824"/>
          </a:xfrm>
        </p:spPr>
        <p:txBody>
          <a:bodyPr>
            <a:normAutofit/>
          </a:bodyPr>
          <a:lstStyle/>
          <a:p>
            <a:r>
              <a:rPr lang="en-US" altLang="zh-TW" sz="3600" dirty="0"/>
              <a:t>Roadmap (Meta, Apple, Samsung, Amazon…etc.)</a:t>
            </a:r>
            <a:endParaRPr lang="zh-TW" altLang="en-US" sz="3600" dirty="0"/>
          </a:p>
        </p:txBody>
      </p:sp>
      <p:sp>
        <p:nvSpPr>
          <p:cNvPr id="3" name="Arrow: Right 2">
            <a:extLst>
              <a:ext uri="{FF2B5EF4-FFF2-40B4-BE49-F238E27FC236}">
                <a16:creationId xmlns="" xmlns:a16="http://schemas.microsoft.com/office/drawing/2014/main" id="{0262443C-FD74-7A4F-7160-6492E558F95D}"/>
              </a:ext>
            </a:extLst>
          </p:cNvPr>
          <p:cNvSpPr/>
          <p:nvPr/>
        </p:nvSpPr>
        <p:spPr>
          <a:xfrm>
            <a:off x="80911" y="2555092"/>
            <a:ext cx="11820924" cy="226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dirty="0">
              <a:solidFill>
                <a:prstClr val="white"/>
              </a:solidFill>
              <a:latin typeface="Calibri" panose="020F0502020204030204"/>
              <a:ea typeface="新細明體" panose="02020500000000000000" pitchFamily="18" charset="-120"/>
            </a:endParaRPr>
          </a:p>
        </p:txBody>
      </p:sp>
      <p:sp>
        <p:nvSpPr>
          <p:cNvPr id="4" name="TextBox 3">
            <a:extLst>
              <a:ext uri="{FF2B5EF4-FFF2-40B4-BE49-F238E27FC236}">
                <a16:creationId xmlns="" xmlns:a16="http://schemas.microsoft.com/office/drawing/2014/main" id="{56BB35E5-8847-1A75-F1CA-94FA21EB56FF}"/>
              </a:ext>
            </a:extLst>
          </p:cNvPr>
          <p:cNvSpPr txBox="1"/>
          <p:nvPr/>
        </p:nvSpPr>
        <p:spPr>
          <a:xfrm>
            <a:off x="80911" y="2299080"/>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2012</a:t>
            </a:r>
            <a:endParaRPr lang="zh-TW" altLang="en-US" sz="1800" dirty="0">
              <a:solidFill>
                <a:prstClr val="black"/>
              </a:solidFill>
              <a:latin typeface="Calibri" panose="020F0502020204030204"/>
              <a:ea typeface="新細明體" panose="02020500000000000000" pitchFamily="18" charset="-120"/>
            </a:endParaRPr>
          </a:p>
        </p:txBody>
      </p:sp>
      <p:sp>
        <p:nvSpPr>
          <p:cNvPr id="5" name="TextBox 4">
            <a:extLst>
              <a:ext uri="{FF2B5EF4-FFF2-40B4-BE49-F238E27FC236}">
                <a16:creationId xmlns="" xmlns:a16="http://schemas.microsoft.com/office/drawing/2014/main" id="{B85F332F-F92F-55D9-1F97-D35E3D8B214D}"/>
              </a:ext>
            </a:extLst>
          </p:cNvPr>
          <p:cNvSpPr txBox="1"/>
          <p:nvPr/>
        </p:nvSpPr>
        <p:spPr>
          <a:xfrm>
            <a:off x="2524388" y="2328543"/>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2022</a:t>
            </a:r>
            <a:endParaRPr lang="zh-TW" altLang="en-US" sz="1800" dirty="0">
              <a:solidFill>
                <a:prstClr val="black"/>
              </a:solidFill>
              <a:latin typeface="Calibri" panose="020F0502020204030204"/>
              <a:ea typeface="新細明體" panose="02020500000000000000" pitchFamily="18" charset="-120"/>
            </a:endParaRPr>
          </a:p>
        </p:txBody>
      </p:sp>
      <p:sp>
        <p:nvSpPr>
          <p:cNvPr id="6" name="TextBox 5">
            <a:extLst>
              <a:ext uri="{FF2B5EF4-FFF2-40B4-BE49-F238E27FC236}">
                <a16:creationId xmlns="" xmlns:a16="http://schemas.microsoft.com/office/drawing/2014/main" id="{3805535B-E626-2C83-1B36-B461087E19DA}"/>
              </a:ext>
            </a:extLst>
          </p:cNvPr>
          <p:cNvSpPr txBox="1"/>
          <p:nvPr/>
        </p:nvSpPr>
        <p:spPr>
          <a:xfrm>
            <a:off x="4571405" y="2299080"/>
            <a:ext cx="121043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2025/2026</a:t>
            </a:r>
            <a:endParaRPr lang="zh-TW" altLang="en-US" sz="1800" dirty="0">
              <a:solidFill>
                <a:prstClr val="black"/>
              </a:solidFill>
              <a:latin typeface="Calibri" panose="020F0502020204030204"/>
              <a:ea typeface="新細明體" panose="02020500000000000000" pitchFamily="18" charset="-120"/>
            </a:endParaRPr>
          </a:p>
        </p:txBody>
      </p:sp>
      <p:sp>
        <p:nvSpPr>
          <p:cNvPr id="7" name="TextBox 6">
            <a:extLst>
              <a:ext uri="{FF2B5EF4-FFF2-40B4-BE49-F238E27FC236}">
                <a16:creationId xmlns="" xmlns:a16="http://schemas.microsoft.com/office/drawing/2014/main" id="{9A924126-6694-70A7-6049-7A85E300976F}"/>
              </a:ext>
            </a:extLst>
          </p:cNvPr>
          <p:cNvSpPr txBox="1"/>
          <p:nvPr/>
        </p:nvSpPr>
        <p:spPr>
          <a:xfrm>
            <a:off x="6688552" y="2299080"/>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2028</a:t>
            </a:r>
            <a:endParaRPr lang="zh-TW" altLang="en-US" sz="1800" dirty="0">
              <a:solidFill>
                <a:prstClr val="black"/>
              </a:solidFill>
              <a:latin typeface="Calibri" panose="020F0502020204030204"/>
              <a:ea typeface="新細明體" panose="02020500000000000000" pitchFamily="18" charset="-120"/>
            </a:endParaRPr>
          </a:p>
        </p:txBody>
      </p:sp>
      <p:sp>
        <p:nvSpPr>
          <p:cNvPr id="8" name="TextBox 7">
            <a:extLst>
              <a:ext uri="{FF2B5EF4-FFF2-40B4-BE49-F238E27FC236}">
                <a16:creationId xmlns="" xmlns:a16="http://schemas.microsoft.com/office/drawing/2014/main" id="{E37EC4E7-2C8A-7DDC-4E5B-6D117EF2D602}"/>
              </a:ext>
            </a:extLst>
          </p:cNvPr>
          <p:cNvSpPr txBox="1"/>
          <p:nvPr/>
        </p:nvSpPr>
        <p:spPr>
          <a:xfrm>
            <a:off x="7998189" y="2260075"/>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2030</a:t>
            </a:r>
            <a:endParaRPr lang="zh-TW" altLang="en-US" sz="1800" dirty="0">
              <a:solidFill>
                <a:prstClr val="black"/>
              </a:solidFill>
              <a:latin typeface="Calibri" panose="020F0502020204030204"/>
              <a:ea typeface="新細明體" panose="02020500000000000000" pitchFamily="18" charset="-120"/>
            </a:endParaRPr>
          </a:p>
        </p:txBody>
      </p:sp>
      <p:sp>
        <p:nvSpPr>
          <p:cNvPr id="9" name="TextBox 8">
            <a:extLst>
              <a:ext uri="{FF2B5EF4-FFF2-40B4-BE49-F238E27FC236}">
                <a16:creationId xmlns="" xmlns:a16="http://schemas.microsoft.com/office/drawing/2014/main" id="{DDD682B4-DC29-D609-A5BC-82C05963D8C7}"/>
              </a:ext>
            </a:extLst>
          </p:cNvPr>
          <p:cNvSpPr txBox="1"/>
          <p:nvPr/>
        </p:nvSpPr>
        <p:spPr>
          <a:xfrm>
            <a:off x="10514231" y="2242444"/>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2035</a:t>
            </a:r>
            <a:endParaRPr lang="zh-TW" altLang="en-US" sz="1800" dirty="0">
              <a:solidFill>
                <a:prstClr val="black"/>
              </a:solidFill>
              <a:latin typeface="Calibri" panose="020F0502020204030204"/>
              <a:ea typeface="新細明體" panose="02020500000000000000" pitchFamily="18" charset="-120"/>
            </a:endParaRPr>
          </a:p>
        </p:txBody>
      </p:sp>
      <p:pic>
        <p:nvPicPr>
          <p:cNvPr id="1026" name="Picture 2" descr="Microsoft HoloLens Logo PNG Transparent ...">
            <a:extLst>
              <a:ext uri="{FF2B5EF4-FFF2-40B4-BE49-F238E27FC236}">
                <a16:creationId xmlns="" xmlns:a16="http://schemas.microsoft.com/office/drawing/2014/main" id="{3C8E119D-21CB-27F8-5D6C-374DA473D29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199" y="3008186"/>
            <a:ext cx="1224739" cy="3461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AEFB655-EB0D-EF79-B9D0-A31AF9B59CD4}"/>
              </a:ext>
            </a:extLst>
          </p:cNvPr>
          <p:cNvPicPr>
            <a:picLocks noChangeAspect="1"/>
          </p:cNvPicPr>
          <p:nvPr/>
        </p:nvPicPr>
        <p:blipFill>
          <a:blip r:embed="rId3" cstate="print"/>
          <a:stretch>
            <a:fillRect/>
          </a:stretch>
        </p:blipFill>
        <p:spPr>
          <a:xfrm>
            <a:off x="43713" y="1657365"/>
            <a:ext cx="979810" cy="651540"/>
          </a:xfrm>
          <a:prstGeom prst="rect">
            <a:avLst/>
          </a:prstGeom>
        </p:spPr>
      </p:pic>
      <p:pic>
        <p:nvPicPr>
          <p:cNvPr id="1028" name="Picture 4">
            <a:extLst>
              <a:ext uri="{FF2B5EF4-FFF2-40B4-BE49-F238E27FC236}">
                <a16:creationId xmlns="" xmlns:a16="http://schemas.microsoft.com/office/drawing/2014/main" id="{3D811235-0824-B557-B699-EACF2A657AC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95622" y="3612348"/>
            <a:ext cx="1102227" cy="6172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Google Logo - Free Vectors &amp; PSDs to Download">
            <a:extLst>
              <a:ext uri="{FF2B5EF4-FFF2-40B4-BE49-F238E27FC236}">
                <a16:creationId xmlns="" xmlns:a16="http://schemas.microsoft.com/office/drawing/2014/main" id="{AC0FA123-AA73-CF81-50DC-F7B70181013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47878" y="4602244"/>
            <a:ext cx="840463" cy="840463"/>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 Vision Pro: It's not for you and Why ...">
            <a:extLst>
              <a:ext uri="{FF2B5EF4-FFF2-40B4-BE49-F238E27FC236}">
                <a16:creationId xmlns="" xmlns:a16="http://schemas.microsoft.com/office/drawing/2014/main" id="{CC0D9660-7398-DCA7-7441-8679DACC6AF5}"/>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44146" y="1307703"/>
            <a:ext cx="979809" cy="7376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Samsung Partners with Google and Qualcomm to Develop">
            <a:extLst>
              <a:ext uri="{FF2B5EF4-FFF2-40B4-BE49-F238E27FC236}">
                <a16:creationId xmlns="" xmlns:a16="http://schemas.microsoft.com/office/drawing/2014/main" id="{759D85B5-90C4-2BE2-3682-F11E615348A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99825" y="5850987"/>
            <a:ext cx="1440569" cy="76530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8B6723C6-C222-DC3A-1107-51C1E9FACEEB}"/>
              </a:ext>
            </a:extLst>
          </p:cNvPr>
          <p:cNvCxnSpPr>
            <a:cxnSpLocks/>
          </p:cNvCxnSpPr>
          <p:nvPr/>
        </p:nvCxnSpPr>
        <p:spPr>
          <a:xfrm>
            <a:off x="3851308" y="3986585"/>
            <a:ext cx="8050527" cy="9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EDD6F8D-0284-EDF1-8259-B10C7958A041}"/>
              </a:ext>
            </a:extLst>
          </p:cNvPr>
          <p:cNvCxnSpPr>
            <a:cxnSpLocks/>
          </p:cNvCxnSpPr>
          <p:nvPr/>
        </p:nvCxnSpPr>
        <p:spPr>
          <a:xfrm>
            <a:off x="3851307" y="5010524"/>
            <a:ext cx="7872526" cy="165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6AC923E8-D41B-D65F-F2EE-9AFA7DA49CFD}"/>
              </a:ext>
            </a:extLst>
          </p:cNvPr>
          <p:cNvCxnSpPr>
            <a:cxnSpLocks/>
          </p:cNvCxnSpPr>
          <p:nvPr/>
        </p:nvCxnSpPr>
        <p:spPr>
          <a:xfrm>
            <a:off x="4034709" y="6182520"/>
            <a:ext cx="7689123" cy="147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B1BF2443-DF08-89C9-F107-1FEEA9EB23DF}"/>
              </a:ext>
            </a:extLst>
          </p:cNvPr>
          <p:cNvCxnSpPr>
            <a:cxnSpLocks/>
          </p:cNvCxnSpPr>
          <p:nvPr/>
        </p:nvCxnSpPr>
        <p:spPr>
          <a:xfrm>
            <a:off x="4571405" y="1631061"/>
            <a:ext cx="6764061" cy="4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 xmlns:a16="http://schemas.microsoft.com/office/drawing/2014/main" id="{5091A60C-1BE3-0933-FCBF-A0F9556BD046}"/>
              </a:ext>
            </a:extLst>
          </p:cNvPr>
          <p:cNvSpPr/>
          <p:nvPr/>
        </p:nvSpPr>
        <p:spPr>
          <a:xfrm>
            <a:off x="5857548" y="3712031"/>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2" name="Isosceles Triangle 21">
            <a:extLst>
              <a:ext uri="{FF2B5EF4-FFF2-40B4-BE49-F238E27FC236}">
                <a16:creationId xmlns="" xmlns:a16="http://schemas.microsoft.com/office/drawing/2014/main" id="{6B2A4564-4EC0-5F6D-3A60-2235C7C933EB}"/>
              </a:ext>
            </a:extLst>
          </p:cNvPr>
          <p:cNvSpPr/>
          <p:nvPr/>
        </p:nvSpPr>
        <p:spPr>
          <a:xfrm>
            <a:off x="7580154" y="5929702"/>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3" name="Isosceles Triangle 22">
            <a:extLst>
              <a:ext uri="{FF2B5EF4-FFF2-40B4-BE49-F238E27FC236}">
                <a16:creationId xmlns="" xmlns:a16="http://schemas.microsoft.com/office/drawing/2014/main" id="{17E168FF-30A3-99EA-0870-F5FECA05416F}"/>
              </a:ext>
            </a:extLst>
          </p:cNvPr>
          <p:cNvSpPr/>
          <p:nvPr/>
        </p:nvSpPr>
        <p:spPr>
          <a:xfrm>
            <a:off x="5869159" y="5913868"/>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4" name="Isosceles Triangle 23">
            <a:extLst>
              <a:ext uri="{FF2B5EF4-FFF2-40B4-BE49-F238E27FC236}">
                <a16:creationId xmlns="" xmlns:a16="http://schemas.microsoft.com/office/drawing/2014/main" id="{99F69D66-0B77-1214-9BC4-38929BA576CF}"/>
              </a:ext>
            </a:extLst>
          </p:cNvPr>
          <p:cNvSpPr/>
          <p:nvPr/>
        </p:nvSpPr>
        <p:spPr>
          <a:xfrm>
            <a:off x="7596712" y="3723824"/>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5" name="Isosceles Triangle 24">
            <a:extLst>
              <a:ext uri="{FF2B5EF4-FFF2-40B4-BE49-F238E27FC236}">
                <a16:creationId xmlns="" xmlns:a16="http://schemas.microsoft.com/office/drawing/2014/main" id="{CBDCE52F-18FF-98E0-4E6A-C93034200A49}"/>
              </a:ext>
            </a:extLst>
          </p:cNvPr>
          <p:cNvSpPr/>
          <p:nvPr/>
        </p:nvSpPr>
        <p:spPr>
          <a:xfrm>
            <a:off x="6798361" y="1435574"/>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6" name="TextBox 25">
            <a:extLst>
              <a:ext uri="{FF2B5EF4-FFF2-40B4-BE49-F238E27FC236}">
                <a16:creationId xmlns="" xmlns:a16="http://schemas.microsoft.com/office/drawing/2014/main" id="{74141ACA-C507-69E2-0FBB-63DCCE64F73B}"/>
              </a:ext>
            </a:extLst>
          </p:cNvPr>
          <p:cNvSpPr txBox="1"/>
          <p:nvPr/>
        </p:nvSpPr>
        <p:spPr>
          <a:xfrm>
            <a:off x="5781835" y="3960977"/>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1</a:t>
            </a:r>
            <a:endParaRPr lang="zh-TW" altLang="en-US" sz="1800" dirty="0">
              <a:solidFill>
                <a:prstClr val="black"/>
              </a:solidFill>
              <a:latin typeface="Calibri" panose="020F0502020204030204"/>
              <a:ea typeface="新細明體" panose="02020500000000000000" pitchFamily="18" charset="-120"/>
            </a:endParaRPr>
          </a:p>
        </p:txBody>
      </p:sp>
      <p:sp>
        <p:nvSpPr>
          <p:cNvPr id="27" name="TextBox 26">
            <a:extLst>
              <a:ext uri="{FF2B5EF4-FFF2-40B4-BE49-F238E27FC236}">
                <a16:creationId xmlns="" xmlns:a16="http://schemas.microsoft.com/office/drawing/2014/main" id="{D65574BC-B7AD-505F-0222-A8009CA2D663}"/>
              </a:ext>
            </a:extLst>
          </p:cNvPr>
          <p:cNvSpPr txBox="1"/>
          <p:nvPr/>
        </p:nvSpPr>
        <p:spPr>
          <a:xfrm>
            <a:off x="7436926" y="3960977"/>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2</a:t>
            </a:r>
            <a:endParaRPr lang="zh-TW" altLang="en-US" sz="1800" dirty="0">
              <a:solidFill>
                <a:prstClr val="black"/>
              </a:solidFill>
              <a:latin typeface="Calibri" panose="020F0502020204030204"/>
              <a:ea typeface="新細明體" panose="02020500000000000000" pitchFamily="18" charset="-120"/>
            </a:endParaRPr>
          </a:p>
        </p:txBody>
      </p:sp>
      <p:sp>
        <p:nvSpPr>
          <p:cNvPr id="28" name="TextBox 27">
            <a:extLst>
              <a:ext uri="{FF2B5EF4-FFF2-40B4-BE49-F238E27FC236}">
                <a16:creationId xmlns="" xmlns:a16="http://schemas.microsoft.com/office/drawing/2014/main" id="{5DAB97BB-0735-E393-1F03-FF2AB7EECA1A}"/>
              </a:ext>
            </a:extLst>
          </p:cNvPr>
          <p:cNvSpPr txBox="1"/>
          <p:nvPr/>
        </p:nvSpPr>
        <p:spPr>
          <a:xfrm>
            <a:off x="6620253" y="1040450"/>
            <a:ext cx="148931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Smart Glasses</a:t>
            </a:r>
            <a:endParaRPr lang="zh-TW" altLang="en-US" sz="1800" dirty="0">
              <a:solidFill>
                <a:prstClr val="black"/>
              </a:solidFill>
              <a:latin typeface="Calibri" panose="020F0502020204030204"/>
              <a:ea typeface="新細明體" panose="02020500000000000000" pitchFamily="18" charset="-120"/>
            </a:endParaRPr>
          </a:p>
        </p:txBody>
      </p:sp>
      <p:sp>
        <p:nvSpPr>
          <p:cNvPr id="29" name="TextBox 28">
            <a:extLst>
              <a:ext uri="{FF2B5EF4-FFF2-40B4-BE49-F238E27FC236}">
                <a16:creationId xmlns="" xmlns:a16="http://schemas.microsoft.com/office/drawing/2014/main" id="{E03B4D68-5ED1-2381-4E4F-F6152D98B4F0}"/>
              </a:ext>
            </a:extLst>
          </p:cNvPr>
          <p:cNvSpPr txBox="1"/>
          <p:nvPr/>
        </p:nvSpPr>
        <p:spPr>
          <a:xfrm>
            <a:off x="5736910" y="6182519"/>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1</a:t>
            </a:r>
            <a:endParaRPr lang="zh-TW" altLang="en-US" sz="1800" dirty="0">
              <a:solidFill>
                <a:prstClr val="black"/>
              </a:solidFill>
              <a:latin typeface="Calibri" panose="020F0502020204030204"/>
              <a:ea typeface="新細明體" panose="02020500000000000000" pitchFamily="18" charset="-120"/>
            </a:endParaRPr>
          </a:p>
        </p:txBody>
      </p:sp>
      <p:sp>
        <p:nvSpPr>
          <p:cNvPr id="31" name="TextBox 30">
            <a:extLst>
              <a:ext uri="{FF2B5EF4-FFF2-40B4-BE49-F238E27FC236}">
                <a16:creationId xmlns="" xmlns:a16="http://schemas.microsoft.com/office/drawing/2014/main" id="{293CB4DA-0B2B-5628-FBEF-934CC1BB409A}"/>
              </a:ext>
            </a:extLst>
          </p:cNvPr>
          <p:cNvSpPr txBox="1"/>
          <p:nvPr/>
        </p:nvSpPr>
        <p:spPr>
          <a:xfrm>
            <a:off x="7427690" y="6187255"/>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2</a:t>
            </a:r>
            <a:endParaRPr lang="zh-TW" altLang="en-US" sz="1800" dirty="0">
              <a:solidFill>
                <a:prstClr val="black"/>
              </a:solidFill>
              <a:latin typeface="Calibri" panose="020F0502020204030204"/>
              <a:ea typeface="新細明體" panose="02020500000000000000" pitchFamily="18" charset="-120"/>
            </a:endParaRPr>
          </a:p>
        </p:txBody>
      </p:sp>
      <p:sp>
        <p:nvSpPr>
          <p:cNvPr id="33" name="Isosceles Triangle 32">
            <a:extLst>
              <a:ext uri="{FF2B5EF4-FFF2-40B4-BE49-F238E27FC236}">
                <a16:creationId xmlns="" xmlns:a16="http://schemas.microsoft.com/office/drawing/2014/main" id="{437B9ECB-2AA0-9547-DD59-432A8221AB66}"/>
              </a:ext>
            </a:extLst>
          </p:cNvPr>
          <p:cNvSpPr/>
          <p:nvPr/>
        </p:nvSpPr>
        <p:spPr>
          <a:xfrm>
            <a:off x="9503175" y="4803043"/>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1" name="Isosceles Triangle 40">
            <a:extLst>
              <a:ext uri="{FF2B5EF4-FFF2-40B4-BE49-F238E27FC236}">
                <a16:creationId xmlns="" xmlns:a16="http://schemas.microsoft.com/office/drawing/2014/main" id="{3679849F-9DC4-E89D-76F4-810727B83895}"/>
              </a:ext>
            </a:extLst>
          </p:cNvPr>
          <p:cNvSpPr/>
          <p:nvPr/>
        </p:nvSpPr>
        <p:spPr>
          <a:xfrm>
            <a:off x="7361169" y="4776314"/>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2" name="Isosceles Triangle 41">
            <a:extLst>
              <a:ext uri="{FF2B5EF4-FFF2-40B4-BE49-F238E27FC236}">
                <a16:creationId xmlns="" xmlns:a16="http://schemas.microsoft.com/office/drawing/2014/main" id="{AEC81606-947B-9C8A-30D9-027FAB458700}"/>
              </a:ext>
            </a:extLst>
          </p:cNvPr>
          <p:cNvSpPr/>
          <p:nvPr/>
        </p:nvSpPr>
        <p:spPr>
          <a:xfrm>
            <a:off x="5896696" y="4770033"/>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3" name="TextBox 42">
            <a:extLst>
              <a:ext uri="{FF2B5EF4-FFF2-40B4-BE49-F238E27FC236}">
                <a16:creationId xmlns="" xmlns:a16="http://schemas.microsoft.com/office/drawing/2014/main" id="{F50E0F21-5E36-D913-CE36-B0FE650E9E05}"/>
              </a:ext>
            </a:extLst>
          </p:cNvPr>
          <p:cNvSpPr txBox="1"/>
          <p:nvPr/>
        </p:nvSpPr>
        <p:spPr>
          <a:xfrm>
            <a:off x="5748481" y="5022476"/>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1</a:t>
            </a:r>
            <a:endParaRPr lang="zh-TW" altLang="en-US" sz="1800" dirty="0">
              <a:solidFill>
                <a:prstClr val="black"/>
              </a:solidFill>
              <a:latin typeface="Calibri" panose="020F0502020204030204"/>
              <a:ea typeface="新細明體" panose="02020500000000000000" pitchFamily="18" charset="-120"/>
            </a:endParaRPr>
          </a:p>
        </p:txBody>
      </p:sp>
      <p:cxnSp>
        <p:nvCxnSpPr>
          <p:cNvPr id="44" name="Straight Arrow Connector 43">
            <a:extLst>
              <a:ext uri="{FF2B5EF4-FFF2-40B4-BE49-F238E27FC236}">
                <a16:creationId xmlns="" xmlns:a16="http://schemas.microsoft.com/office/drawing/2014/main" id="{AAE1F30C-E10D-3823-C0F8-508211F33CAE}"/>
              </a:ext>
            </a:extLst>
          </p:cNvPr>
          <p:cNvCxnSpPr>
            <a:cxnSpLocks/>
          </p:cNvCxnSpPr>
          <p:nvPr/>
        </p:nvCxnSpPr>
        <p:spPr>
          <a:xfrm>
            <a:off x="1360373" y="3255585"/>
            <a:ext cx="7053067" cy="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Microsoft AR Combat Goggles ...">
            <a:extLst>
              <a:ext uri="{FF2B5EF4-FFF2-40B4-BE49-F238E27FC236}">
                <a16:creationId xmlns="" xmlns:a16="http://schemas.microsoft.com/office/drawing/2014/main" id="{88DF640B-E2CB-21D9-6858-E355BA2B8F8C}"/>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29036" y="2931716"/>
            <a:ext cx="1070268" cy="599350"/>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Microsoft HoloLens 2: Army plans to customize as IVAS">
            <a:extLst>
              <a:ext uri="{FF2B5EF4-FFF2-40B4-BE49-F238E27FC236}">
                <a16:creationId xmlns="" xmlns:a16="http://schemas.microsoft.com/office/drawing/2014/main" id="{1488E11D-1254-2614-9CA7-E1314FAC0DA2}"/>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238119" y="2948356"/>
            <a:ext cx="1065608" cy="599404"/>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a:extLst>
              <a:ext uri="{FF2B5EF4-FFF2-40B4-BE49-F238E27FC236}">
                <a16:creationId xmlns="" xmlns:a16="http://schemas.microsoft.com/office/drawing/2014/main" id="{B94D2FDD-8603-8581-FC39-D692597455FE}"/>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157565" y="6182520"/>
            <a:ext cx="1270866" cy="420363"/>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Google logo - Wikipedia">
            <a:extLst>
              <a:ext uri="{FF2B5EF4-FFF2-40B4-BE49-F238E27FC236}">
                <a16:creationId xmlns="" xmlns:a16="http://schemas.microsoft.com/office/drawing/2014/main" id="{BF61EE1B-062D-028D-0C8E-5AF61BE4FF3C}"/>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029444" y="4813895"/>
            <a:ext cx="931943" cy="313867"/>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The Apple Logo And Brand: The Iconic ...">
            <a:extLst>
              <a:ext uri="{FF2B5EF4-FFF2-40B4-BE49-F238E27FC236}">
                <a16:creationId xmlns="" xmlns:a16="http://schemas.microsoft.com/office/drawing/2014/main" id="{A7335A7B-1DE2-55BA-F3C2-57317FDF1B75}"/>
              </a:ext>
            </a:extLst>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679291" y="1465221"/>
            <a:ext cx="807535" cy="519129"/>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Star: 5 Points 45">
            <a:extLst>
              <a:ext uri="{FF2B5EF4-FFF2-40B4-BE49-F238E27FC236}">
                <a16:creationId xmlns="" xmlns:a16="http://schemas.microsoft.com/office/drawing/2014/main" id="{BD121B66-D0BE-BC0A-5F80-42550BCABE61}"/>
              </a:ext>
            </a:extLst>
          </p:cNvPr>
          <p:cNvSpPr/>
          <p:nvPr/>
        </p:nvSpPr>
        <p:spPr>
          <a:xfrm>
            <a:off x="2928160" y="1914966"/>
            <a:ext cx="2005447" cy="111308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TW" sz="1800" dirty="0">
                <a:solidFill>
                  <a:prstClr val="white"/>
                </a:solidFill>
                <a:latin typeface="Calibri" panose="020F0502020204030204"/>
                <a:ea typeface="新細明體" panose="02020500000000000000" pitchFamily="18" charset="-120"/>
              </a:rPr>
              <a:t>Kinko</a:t>
            </a:r>
          </a:p>
          <a:p>
            <a:pPr algn="ctr" defTabSz="914309">
              <a:defRPr/>
            </a:pPr>
            <a:r>
              <a:rPr lang="en-US" altLang="zh-TW" sz="1800" dirty="0">
                <a:solidFill>
                  <a:prstClr val="white"/>
                </a:solidFill>
                <a:latin typeface="Calibri" panose="020F0502020204030204"/>
                <a:ea typeface="新細明體" panose="02020500000000000000" pitchFamily="18" charset="-120"/>
              </a:rPr>
              <a:t>2025</a:t>
            </a:r>
            <a:endParaRPr lang="zh-TW" altLang="en-US" sz="1800" dirty="0">
              <a:solidFill>
                <a:prstClr val="white"/>
              </a:solidFill>
              <a:latin typeface="Calibri" panose="020F0502020204030204"/>
              <a:ea typeface="新細明體" panose="02020500000000000000" pitchFamily="18" charset="-120"/>
            </a:endParaRPr>
          </a:p>
        </p:txBody>
      </p:sp>
      <p:sp>
        <p:nvSpPr>
          <p:cNvPr id="49" name="Arrow: Curved Left 48">
            <a:extLst>
              <a:ext uri="{FF2B5EF4-FFF2-40B4-BE49-F238E27FC236}">
                <a16:creationId xmlns="" xmlns:a16="http://schemas.microsoft.com/office/drawing/2014/main" id="{9720E990-E54C-C2AE-6A07-196818ACE9A2}"/>
              </a:ext>
            </a:extLst>
          </p:cNvPr>
          <p:cNvSpPr/>
          <p:nvPr/>
        </p:nvSpPr>
        <p:spPr>
          <a:xfrm rot="16200000">
            <a:off x="5095546" y="1219024"/>
            <a:ext cx="674469" cy="1763903"/>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black"/>
              </a:solidFill>
              <a:latin typeface="Calibri" panose="020F0502020204030204"/>
              <a:ea typeface="新細明體" panose="02020500000000000000" pitchFamily="18" charset="-120"/>
            </a:endParaRPr>
          </a:p>
        </p:txBody>
      </p:sp>
      <p:pic>
        <p:nvPicPr>
          <p:cNvPr id="1048" name="Picture 24" descr="50 Amazing Fireworks Animated Gif Pics to Share! | Fireworks animation, Fireworks  gif, Fireworks">
            <a:extLst>
              <a:ext uri="{FF2B5EF4-FFF2-40B4-BE49-F238E27FC236}">
                <a16:creationId xmlns="" xmlns:a16="http://schemas.microsoft.com/office/drawing/2014/main" id="{CF254AAC-F0E0-4AEB-C923-4BDA2F719012}"/>
              </a:ext>
            </a:extLst>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48481" y="2717297"/>
            <a:ext cx="1171575" cy="69643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8FEC9AB-688C-4EE4-031D-1121E222A92F}"/>
              </a:ext>
            </a:extLst>
          </p:cNvPr>
          <p:cNvSpPr txBox="1"/>
          <p:nvPr/>
        </p:nvSpPr>
        <p:spPr>
          <a:xfrm>
            <a:off x="9487145" y="5112232"/>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3</a:t>
            </a:r>
            <a:endParaRPr lang="zh-TW" altLang="en-US" sz="1800" dirty="0">
              <a:solidFill>
                <a:prstClr val="black"/>
              </a:solidFill>
              <a:latin typeface="Calibri" panose="020F0502020204030204"/>
              <a:ea typeface="新細明體" panose="02020500000000000000" pitchFamily="18" charset="-120"/>
            </a:endParaRPr>
          </a:p>
        </p:txBody>
      </p:sp>
      <p:sp>
        <p:nvSpPr>
          <p:cNvPr id="12" name="TextBox 11">
            <a:extLst>
              <a:ext uri="{FF2B5EF4-FFF2-40B4-BE49-F238E27FC236}">
                <a16:creationId xmlns="" xmlns:a16="http://schemas.microsoft.com/office/drawing/2014/main" id="{59B342D1-A7FD-8A85-AC83-EF663661F37A}"/>
              </a:ext>
            </a:extLst>
          </p:cNvPr>
          <p:cNvSpPr txBox="1"/>
          <p:nvPr/>
        </p:nvSpPr>
        <p:spPr>
          <a:xfrm>
            <a:off x="7240491" y="5059825"/>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2</a:t>
            </a:r>
            <a:endParaRPr lang="zh-TW" altLang="en-US" sz="1800" dirty="0">
              <a:solidFill>
                <a:prstClr val="black"/>
              </a:solidFill>
              <a:latin typeface="Calibri" panose="020F0502020204030204"/>
              <a:ea typeface="新細明體" panose="02020500000000000000" pitchFamily="18" charset="-120"/>
            </a:endParaRPr>
          </a:p>
        </p:txBody>
      </p:sp>
      <p:sp>
        <p:nvSpPr>
          <p:cNvPr id="14" name="TextBox 13">
            <a:extLst>
              <a:ext uri="{FF2B5EF4-FFF2-40B4-BE49-F238E27FC236}">
                <a16:creationId xmlns="" xmlns:a16="http://schemas.microsoft.com/office/drawing/2014/main" id="{DBB8B504-FFF6-4928-2362-6CA4CA09657E}"/>
              </a:ext>
            </a:extLst>
          </p:cNvPr>
          <p:cNvSpPr txBox="1"/>
          <p:nvPr/>
        </p:nvSpPr>
        <p:spPr>
          <a:xfrm>
            <a:off x="5891241" y="2324882"/>
            <a:ext cx="652743" cy="369332"/>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2027</a:t>
            </a:r>
            <a:endParaRPr lang="zh-TW" altLang="en-US" sz="1800" dirty="0">
              <a:solidFill>
                <a:prstClr val="black"/>
              </a:solidFill>
              <a:latin typeface="Calibri" panose="020F0502020204030204"/>
              <a:ea typeface="新細明體" panose="02020500000000000000" pitchFamily="18" charset="-120"/>
            </a:endParaRPr>
          </a:p>
        </p:txBody>
      </p:sp>
    </p:spTree>
    <p:extLst>
      <p:ext uri="{BB962C8B-B14F-4D97-AF65-F5344CB8AC3E}">
        <p14:creationId xmlns="" xmlns:p14="http://schemas.microsoft.com/office/powerpoint/2010/main" val="27253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48"/>
                                        </p:tgtEl>
                                        <p:attrNameLst>
                                          <p:attrName>style.visibility</p:attrName>
                                        </p:attrNameLst>
                                      </p:cBhvr>
                                      <p:to>
                                        <p:strVal val="visible"/>
                                      </p:to>
                                    </p:set>
                                    <p:anim calcmode="lin" valueType="num">
                                      <p:cBhvr>
                                        <p:cTn id="59" dur="1000" fill="hold"/>
                                        <p:tgtEl>
                                          <p:spTgt spid="1048"/>
                                        </p:tgtEl>
                                        <p:attrNameLst>
                                          <p:attrName>ppt_w</p:attrName>
                                        </p:attrNameLst>
                                      </p:cBhvr>
                                      <p:tavLst>
                                        <p:tav tm="0">
                                          <p:val>
                                            <p:fltVal val="0"/>
                                          </p:val>
                                        </p:tav>
                                        <p:tav tm="100000">
                                          <p:val>
                                            <p:strVal val="#ppt_w"/>
                                          </p:val>
                                        </p:tav>
                                      </p:tavLst>
                                    </p:anim>
                                    <p:anim calcmode="lin" valueType="num">
                                      <p:cBhvr>
                                        <p:cTn id="60" dur="1000" fill="hold"/>
                                        <p:tgtEl>
                                          <p:spTgt spid="1048"/>
                                        </p:tgtEl>
                                        <p:attrNameLst>
                                          <p:attrName>ppt_h</p:attrName>
                                        </p:attrNameLst>
                                      </p:cBhvr>
                                      <p:tavLst>
                                        <p:tav tm="0">
                                          <p:val>
                                            <p:fltVal val="0"/>
                                          </p:val>
                                        </p:tav>
                                        <p:tav tm="100000">
                                          <p:val>
                                            <p:strVal val="#ppt_h"/>
                                          </p:val>
                                        </p:tav>
                                      </p:tavLst>
                                    </p:anim>
                                    <p:anim calcmode="lin" valueType="num">
                                      <p:cBhvr>
                                        <p:cTn id="61" dur="1000" fill="hold"/>
                                        <p:tgtEl>
                                          <p:spTgt spid="1048"/>
                                        </p:tgtEl>
                                        <p:attrNameLst>
                                          <p:attrName>style.rotation</p:attrName>
                                        </p:attrNameLst>
                                      </p:cBhvr>
                                      <p:tavLst>
                                        <p:tav tm="0">
                                          <p:val>
                                            <p:fltVal val="90"/>
                                          </p:val>
                                        </p:tav>
                                        <p:tav tm="100000">
                                          <p:val>
                                            <p:fltVal val="0"/>
                                          </p:val>
                                        </p:tav>
                                      </p:tavLst>
                                    </p:anim>
                                    <p:animEffect transition="in" filter="fade">
                                      <p:cBhvr>
                                        <p:cTn id="62" dur="1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3" grpId="0" animBg="1"/>
      <p:bldP spid="41" grpId="0" animBg="1"/>
      <p:bldP spid="42" grpId="0" animBg="1"/>
      <p:bldP spid="46"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64C73F-EA3F-E392-3EC7-87EB2D677F28}"/>
              </a:ext>
            </a:extLst>
          </p:cNvPr>
          <p:cNvSpPr>
            <a:spLocks noGrp="1"/>
          </p:cNvSpPr>
          <p:nvPr>
            <p:ph type="title"/>
          </p:nvPr>
        </p:nvSpPr>
        <p:spPr/>
        <p:txBody>
          <a:bodyPr/>
          <a:lstStyle/>
          <a:p>
            <a:r>
              <a:rPr lang="en-US" altLang="zh-TW" dirty="0"/>
              <a:t>AR Smart </a:t>
            </a:r>
            <a:r>
              <a:rPr lang="en-US" altLang="zh-TW" dirty="0" smtClean="0"/>
              <a:t>Glasses(</a:t>
            </a:r>
            <a:r>
              <a:rPr lang="en-US" altLang="zh-TW" dirty="0" err="1" smtClean="0"/>
              <a:t>metaverse</a:t>
            </a:r>
            <a:r>
              <a:rPr lang="en-US" altLang="zh-TW" dirty="0" smtClean="0"/>
              <a:t>) </a:t>
            </a:r>
            <a:endParaRPr lang="zh-TW" altLang="en-US" dirty="0"/>
          </a:p>
        </p:txBody>
      </p:sp>
      <p:pic>
        <p:nvPicPr>
          <p:cNvPr id="1026" name="Picture 2" descr="Exploring advances in waveguide-based augmented reality displays">
            <a:extLst>
              <a:ext uri="{FF2B5EF4-FFF2-40B4-BE49-F238E27FC236}">
                <a16:creationId xmlns="" xmlns:a16="http://schemas.microsoft.com/office/drawing/2014/main" id="{8CD8F2D2-988D-6FD7-348D-5C0D58A1549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10564" y="1991187"/>
            <a:ext cx="4345479" cy="417815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a:extLst>
              <a:ext uri="{FF2B5EF4-FFF2-40B4-BE49-F238E27FC236}">
                <a16:creationId xmlns="" xmlns:a16="http://schemas.microsoft.com/office/drawing/2014/main" id="{6EC648A9-BB06-D030-0DD5-CD05E7001654}"/>
              </a:ext>
            </a:extLst>
          </p:cNvPr>
          <p:cNvCxnSpPr/>
          <p:nvPr/>
        </p:nvCxnSpPr>
        <p:spPr>
          <a:xfrm flipH="1">
            <a:off x="6678604" y="3429794"/>
            <a:ext cx="1062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DFC008C-B6EC-57A1-57BE-C2E0E715CA48}"/>
              </a:ext>
            </a:extLst>
          </p:cNvPr>
          <p:cNvCxnSpPr>
            <a:cxnSpLocks/>
          </p:cNvCxnSpPr>
          <p:nvPr/>
        </p:nvCxnSpPr>
        <p:spPr>
          <a:xfrm flipH="1" flipV="1">
            <a:off x="7740911" y="4549977"/>
            <a:ext cx="809731" cy="41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885888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7D3A22-9ACF-06EB-5831-FCA2ECDE22DC}"/>
              </a:ext>
            </a:extLst>
          </p:cNvPr>
          <p:cNvSpPr>
            <a:spLocks noGrp="1"/>
          </p:cNvSpPr>
          <p:nvPr>
            <p:ph type="title"/>
          </p:nvPr>
        </p:nvSpPr>
        <p:spPr>
          <a:xfrm>
            <a:off x="478582" y="3579"/>
            <a:ext cx="10971372" cy="1143265"/>
          </a:xfrm>
        </p:spPr>
        <p:txBody>
          <a:bodyPr/>
          <a:lstStyle/>
          <a:p>
            <a:r>
              <a:rPr lang="en-US" altLang="zh-TW" dirty="0"/>
              <a:t>Waveguide</a:t>
            </a:r>
            <a:endParaRPr lang="zh-TW" altLang="en-US" dirty="0"/>
          </a:p>
        </p:txBody>
      </p:sp>
      <p:sp>
        <p:nvSpPr>
          <p:cNvPr id="3" name="Slide Number Placeholder 2">
            <a:extLst>
              <a:ext uri="{FF2B5EF4-FFF2-40B4-BE49-F238E27FC236}">
                <a16:creationId xmlns="" xmlns:a16="http://schemas.microsoft.com/office/drawing/2014/main" id="{F8F9F981-DE74-4A3E-EA40-578CF5F4A9FF}"/>
              </a:ext>
            </a:extLst>
          </p:cNvPr>
          <p:cNvSpPr>
            <a:spLocks noGrp="1"/>
          </p:cNvSpPr>
          <p:nvPr>
            <p:ph type="sldNum" sz="quarter" idx="12"/>
          </p:nvPr>
        </p:nvSpPr>
        <p:spPr/>
        <p:txBody>
          <a:bodyPr/>
          <a:lstStyle/>
          <a:p>
            <a:fld id="{73DA0BB7-265A-403C-9275-D587AB510EDC}" type="slidenum">
              <a:rPr lang="zh-TW" altLang="en-US" smtClean="0"/>
              <a:pPr/>
              <a:t>21</a:t>
            </a:fld>
            <a:endParaRPr lang="zh-TW" altLang="en-US"/>
          </a:p>
        </p:txBody>
      </p:sp>
      <p:pic>
        <p:nvPicPr>
          <p:cNvPr id="1026" name="Picture 2" descr="Meta Orion AR Glasses (Pt. 1 Waveguides) – KGOnTech">
            <a:extLst>
              <a:ext uri="{FF2B5EF4-FFF2-40B4-BE49-F238E27FC236}">
                <a16:creationId xmlns="" xmlns:a16="http://schemas.microsoft.com/office/drawing/2014/main" id="{C35E7423-091C-F9CC-A578-703B1A6A6F3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53313" y="1303541"/>
            <a:ext cx="6083786" cy="51687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3370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BC489-0690-8827-4BFB-985819851133}"/>
              </a:ext>
            </a:extLst>
          </p:cNvPr>
          <p:cNvSpPr>
            <a:spLocks noGrp="1"/>
          </p:cNvSpPr>
          <p:nvPr>
            <p:ph type="title"/>
          </p:nvPr>
        </p:nvSpPr>
        <p:spPr>
          <a:xfrm>
            <a:off x="406574" y="-67452"/>
            <a:ext cx="10971372" cy="1143265"/>
          </a:xfrm>
        </p:spPr>
        <p:txBody>
          <a:bodyPr/>
          <a:lstStyle/>
          <a:p>
            <a:r>
              <a:rPr lang="en-US" altLang="zh-TW" dirty="0"/>
              <a:t>Light Engine</a:t>
            </a:r>
            <a:endParaRPr lang="zh-TW" altLang="en-US" dirty="0"/>
          </a:p>
        </p:txBody>
      </p:sp>
      <p:sp>
        <p:nvSpPr>
          <p:cNvPr id="3" name="Slide Number Placeholder 2">
            <a:extLst>
              <a:ext uri="{FF2B5EF4-FFF2-40B4-BE49-F238E27FC236}">
                <a16:creationId xmlns="" xmlns:a16="http://schemas.microsoft.com/office/drawing/2014/main" id="{34F012E6-B63F-ED5B-1707-2CDF0CBD0B36}"/>
              </a:ext>
            </a:extLst>
          </p:cNvPr>
          <p:cNvSpPr>
            <a:spLocks noGrp="1"/>
          </p:cNvSpPr>
          <p:nvPr>
            <p:ph type="sldNum" sz="quarter" idx="12"/>
          </p:nvPr>
        </p:nvSpPr>
        <p:spPr/>
        <p:txBody>
          <a:bodyPr/>
          <a:lstStyle/>
          <a:p>
            <a:fld id="{73DA0BB7-265A-403C-9275-D587AB510EDC}" type="slidenum">
              <a:rPr lang="zh-TW" altLang="en-US" smtClean="0"/>
              <a:pPr/>
              <a:t>22</a:t>
            </a:fld>
            <a:endParaRPr lang="zh-TW" altLang="en-US"/>
          </a:p>
        </p:txBody>
      </p:sp>
      <p:pic>
        <p:nvPicPr>
          <p:cNvPr id="5" name="Picture 4">
            <a:extLst>
              <a:ext uri="{FF2B5EF4-FFF2-40B4-BE49-F238E27FC236}">
                <a16:creationId xmlns="" xmlns:a16="http://schemas.microsoft.com/office/drawing/2014/main" id="{B815166E-5005-EAA1-DAE9-F5B2EE9C3F8A}"/>
              </a:ext>
            </a:extLst>
          </p:cNvPr>
          <p:cNvPicPr>
            <a:picLocks noChangeAspect="1"/>
          </p:cNvPicPr>
          <p:nvPr/>
        </p:nvPicPr>
        <p:blipFill>
          <a:blip r:embed="rId2" cstate="print"/>
          <a:stretch>
            <a:fillRect/>
          </a:stretch>
        </p:blipFill>
        <p:spPr>
          <a:xfrm>
            <a:off x="9516968" y="3640088"/>
            <a:ext cx="1080120" cy="832483"/>
          </a:xfrm>
          <a:prstGeom prst="rect">
            <a:avLst/>
          </a:prstGeom>
        </p:spPr>
      </p:pic>
      <p:pic>
        <p:nvPicPr>
          <p:cNvPr id="7" name="Picture 6">
            <a:extLst>
              <a:ext uri="{FF2B5EF4-FFF2-40B4-BE49-F238E27FC236}">
                <a16:creationId xmlns="" xmlns:a16="http://schemas.microsoft.com/office/drawing/2014/main" id="{908047B1-2296-CA96-3B0D-66C7EC054694}"/>
              </a:ext>
            </a:extLst>
          </p:cNvPr>
          <p:cNvPicPr>
            <a:picLocks noChangeAspect="1"/>
          </p:cNvPicPr>
          <p:nvPr/>
        </p:nvPicPr>
        <p:blipFill>
          <a:blip r:embed="rId3" cstate="print"/>
          <a:stretch>
            <a:fillRect/>
          </a:stretch>
        </p:blipFill>
        <p:spPr>
          <a:xfrm>
            <a:off x="7139322" y="1285446"/>
            <a:ext cx="2800116" cy="3187125"/>
          </a:xfrm>
          <a:prstGeom prst="rect">
            <a:avLst/>
          </a:prstGeom>
        </p:spPr>
      </p:pic>
      <p:pic>
        <p:nvPicPr>
          <p:cNvPr id="10" name="Picture 9">
            <a:extLst>
              <a:ext uri="{FF2B5EF4-FFF2-40B4-BE49-F238E27FC236}">
                <a16:creationId xmlns="" xmlns:a16="http://schemas.microsoft.com/office/drawing/2014/main" id="{D31945CB-511B-3255-4D5A-14F19D8DA3C8}"/>
              </a:ext>
            </a:extLst>
          </p:cNvPr>
          <p:cNvPicPr>
            <a:picLocks noChangeAspect="1"/>
          </p:cNvPicPr>
          <p:nvPr/>
        </p:nvPicPr>
        <p:blipFill>
          <a:blip r:embed="rId4" cstate="print"/>
          <a:stretch>
            <a:fillRect/>
          </a:stretch>
        </p:blipFill>
        <p:spPr>
          <a:xfrm>
            <a:off x="5051091" y="3032484"/>
            <a:ext cx="2377646" cy="3482642"/>
          </a:xfrm>
          <a:prstGeom prst="rect">
            <a:avLst/>
          </a:prstGeom>
        </p:spPr>
      </p:pic>
      <p:sp>
        <p:nvSpPr>
          <p:cNvPr id="11" name="TextBox 10">
            <a:extLst>
              <a:ext uri="{FF2B5EF4-FFF2-40B4-BE49-F238E27FC236}">
                <a16:creationId xmlns="" xmlns:a16="http://schemas.microsoft.com/office/drawing/2014/main" id="{A79B3344-D1A3-4D91-4B93-25412FEE2191}"/>
              </a:ext>
            </a:extLst>
          </p:cNvPr>
          <p:cNvSpPr txBox="1"/>
          <p:nvPr/>
        </p:nvSpPr>
        <p:spPr>
          <a:xfrm>
            <a:off x="9937180" y="4566056"/>
            <a:ext cx="609462" cy="415498"/>
          </a:xfrm>
          <a:prstGeom prst="rect">
            <a:avLst/>
          </a:prstGeom>
          <a:noFill/>
        </p:spPr>
        <p:txBody>
          <a:bodyPr wrap="none" rtlCol="0">
            <a:spAutoFit/>
          </a:bodyPr>
          <a:lstStyle/>
          <a:p>
            <a:r>
              <a:rPr lang="en-US" altLang="zh-TW" dirty="0"/>
              <a:t>1 cc</a:t>
            </a:r>
            <a:endParaRPr lang="zh-TW" altLang="en-US" dirty="0"/>
          </a:p>
        </p:txBody>
      </p:sp>
      <p:cxnSp>
        <p:nvCxnSpPr>
          <p:cNvPr id="13" name="Straight Arrow Connector 12">
            <a:extLst>
              <a:ext uri="{FF2B5EF4-FFF2-40B4-BE49-F238E27FC236}">
                <a16:creationId xmlns="" xmlns:a16="http://schemas.microsoft.com/office/drawing/2014/main" id="{7DD02BA1-D488-8D8B-6C55-743BAAD9E016}"/>
              </a:ext>
            </a:extLst>
          </p:cNvPr>
          <p:cNvCxnSpPr/>
          <p:nvPr/>
        </p:nvCxnSpPr>
        <p:spPr>
          <a:xfrm flipH="1" flipV="1">
            <a:off x="9937180" y="3196036"/>
            <a:ext cx="478506" cy="39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文本框 21">
            <a:extLst>
              <a:ext uri="{FF2B5EF4-FFF2-40B4-BE49-F238E27FC236}">
                <a16:creationId xmlns="" xmlns:a16="http://schemas.microsoft.com/office/drawing/2014/main" id="{EACC0C6F-D480-6B4F-573E-E485AA3E1C20}"/>
              </a:ext>
            </a:extLst>
          </p:cNvPr>
          <p:cNvSpPr txBox="1"/>
          <p:nvPr/>
        </p:nvSpPr>
        <p:spPr>
          <a:xfrm>
            <a:off x="184013" y="1215469"/>
            <a:ext cx="5557694" cy="2949910"/>
          </a:xfrm>
          <a:prstGeom prst="rect">
            <a:avLst/>
          </a:prstGeom>
          <a:noFill/>
        </p:spPr>
        <p:txBody>
          <a:bodyPr wrap="square" rtlCol="0">
            <a:spAutoFit/>
          </a:bodyPr>
          <a:lstStyle/>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The light engine only 1 cc contain over 25 components</a:t>
            </a:r>
            <a:endParaRPr lang="en-US" altLang="zh-TW" sz="1800" kern="100" dirty="0">
              <a:solidFill>
                <a:srgbClr val="000000"/>
              </a:solidFill>
              <a:latin typeface="微軟正黑體" panose="020B0604030504040204" pitchFamily="34" charset="-120"/>
              <a:ea typeface="微軟正黑體" panose="020B0604030504040204" pitchFamily="34" charset="-120"/>
            </a:endParaRP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&gt; +/- 10um optical precision is needed</a:t>
            </a: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Customized high precision assembly is needed</a:t>
            </a: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High thermal conduction design to meet optical specifications</a:t>
            </a:r>
          </a:p>
        </p:txBody>
      </p:sp>
    </p:spTree>
    <p:extLst>
      <p:ext uri="{BB962C8B-B14F-4D97-AF65-F5344CB8AC3E}">
        <p14:creationId xmlns="" xmlns:p14="http://schemas.microsoft.com/office/powerpoint/2010/main" val="93765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BD46B43-77C2-0903-D70C-23EC6491E010}"/>
              </a:ext>
            </a:extLst>
          </p:cNvPr>
          <p:cNvSpPr txBox="1"/>
          <p:nvPr/>
        </p:nvSpPr>
        <p:spPr>
          <a:xfrm>
            <a:off x="190550" y="1131128"/>
            <a:ext cx="8044298" cy="584775"/>
          </a:xfrm>
          <a:prstGeom prst="rect">
            <a:avLst/>
          </a:prstGeom>
          <a:noFill/>
        </p:spPr>
        <p:txBody>
          <a:bodyPr wrap="square" rtlCol="0">
            <a:spAutoFit/>
          </a:bodyPr>
          <a:lstStyle/>
          <a:p>
            <a:pPr defTabSz="914309">
              <a:defRPr/>
            </a:pPr>
            <a:r>
              <a:rPr lang="en-US" sz="3200" dirty="0">
                <a:solidFill>
                  <a:prstClr val="black"/>
                </a:solidFill>
                <a:latin typeface="+mj-ea"/>
                <a:ea typeface="+mj-ea"/>
              </a:rPr>
              <a:t>Metaverse AR smart glasses is coming</a:t>
            </a:r>
          </a:p>
        </p:txBody>
      </p:sp>
      <p:sp>
        <p:nvSpPr>
          <p:cNvPr id="4" name="TextBox 3">
            <a:extLst>
              <a:ext uri="{FF2B5EF4-FFF2-40B4-BE49-F238E27FC236}">
                <a16:creationId xmlns="" xmlns:a16="http://schemas.microsoft.com/office/drawing/2014/main" id="{FA9DA423-F8E4-9BFE-03A3-A2AC263FA733}"/>
              </a:ext>
            </a:extLst>
          </p:cNvPr>
          <p:cNvSpPr txBox="1"/>
          <p:nvPr/>
        </p:nvSpPr>
        <p:spPr>
          <a:xfrm>
            <a:off x="419668" y="1240"/>
            <a:ext cx="2459328" cy="707886"/>
          </a:xfrm>
          <a:prstGeom prst="rect">
            <a:avLst/>
          </a:prstGeom>
          <a:noFill/>
        </p:spPr>
        <p:txBody>
          <a:bodyPr wrap="none" rtlCol="0">
            <a:spAutoFit/>
          </a:bodyPr>
          <a:lstStyle/>
          <a:p>
            <a:pPr defTabSz="914309">
              <a:defRPr/>
            </a:pPr>
            <a:r>
              <a:rPr lang="en-US" sz="4000" dirty="0">
                <a:solidFill>
                  <a:prstClr val="black"/>
                </a:solidFill>
              </a:rPr>
              <a:t>Conclusion</a:t>
            </a:r>
          </a:p>
        </p:txBody>
      </p:sp>
      <p:sp>
        <p:nvSpPr>
          <p:cNvPr id="5" name="TextBox 4">
            <a:extLst>
              <a:ext uri="{FF2B5EF4-FFF2-40B4-BE49-F238E27FC236}">
                <a16:creationId xmlns="" xmlns:a16="http://schemas.microsoft.com/office/drawing/2014/main" id="{D7DF072C-328A-120E-1642-88D109503186}"/>
              </a:ext>
            </a:extLst>
          </p:cNvPr>
          <p:cNvSpPr txBox="1"/>
          <p:nvPr/>
        </p:nvSpPr>
        <p:spPr>
          <a:xfrm>
            <a:off x="395075" y="2137905"/>
            <a:ext cx="10120206" cy="3970318"/>
          </a:xfrm>
          <a:prstGeom prst="rect">
            <a:avLst/>
          </a:prstGeom>
          <a:noFill/>
        </p:spPr>
        <p:txBody>
          <a:bodyPr wrap="none" rtlCol="0">
            <a:spAutoFit/>
          </a:bodyPr>
          <a:lstStyle/>
          <a:p>
            <a:pPr marL="285721" indent="-285721" defTabSz="914309">
              <a:buFont typeface="Arial" panose="020B0604020202020204" pitchFamily="34" charset="0"/>
              <a:buChar char="•"/>
              <a:defRPr/>
            </a:pPr>
            <a:r>
              <a:rPr lang="en-US" altLang="zh-TW" sz="2800" dirty="0">
                <a:solidFill>
                  <a:prstClr val="black"/>
                </a:solidFill>
              </a:rPr>
              <a:t>High technical challenge mainly in Optics</a:t>
            </a:r>
            <a:endParaRPr lang="en-US" sz="2800" dirty="0">
              <a:solidFill>
                <a:prstClr val="black"/>
              </a:solidFill>
            </a:endParaRPr>
          </a:p>
          <a:p>
            <a:pPr marL="285721" indent="-285721" defTabSz="914309">
              <a:buFont typeface="Arial" panose="020B0604020202020204" pitchFamily="34" charset="0"/>
              <a:buChar char="•"/>
              <a:defRPr/>
            </a:pPr>
            <a:r>
              <a:rPr lang="en-US" sz="2800" dirty="0">
                <a:solidFill>
                  <a:prstClr val="black"/>
                </a:solidFill>
              </a:rPr>
              <a:t>Slim, Lightweight, Eyeglasses like, Low cost</a:t>
            </a:r>
          </a:p>
          <a:p>
            <a:pPr marL="285721" indent="-285721" defTabSz="914309">
              <a:buFont typeface="Arial" panose="020B0604020202020204" pitchFamily="34" charset="0"/>
              <a:buChar char="•"/>
              <a:defRPr/>
            </a:pPr>
            <a:r>
              <a:rPr lang="en-US" sz="2800" dirty="0">
                <a:solidFill>
                  <a:prstClr val="black"/>
                </a:solidFill>
              </a:rPr>
              <a:t>Smart glasses will be platform for AI</a:t>
            </a:r>
          </a:p>
          <a:p>
            <a:pPr marL="285721" indent="-285721" defTabSz="914309">
              <a:buFont typeface="Arial" panose="020B0604020202020204" pitchFamily="34" charset="0"/>
              <a:buChar char="•"/>
              <a:defRPr/>
            </a:pPr>
            <a:r>
              <a:rPr lang="en-US" sz="2800" dirty="0">
                <a:solidFill>
                  <a:prstClr val="black"/>
                </a:solidFill>
              </a:rPr>
              <a:t>Smart glasses enable AI and hand free</a:t>
            </a:r>
          </a:p>
          <a:p>
            <a:pPr marL="285721" indent="-285721" defTabSz="914309">
              <a:buFont typeface="Arial" panose="020B0604020202020204" pitchFamily="34" charset="0"/>
              <a:buChar char="•"/>
              <a:defRPr/>
            </a:pPr>
            <a:r>
              <a:rPr lang="en-US" sz="2800" dirty="0">
                <a:solidFill>
                  <a:prstClr val="black"/>
                </a:solidFill>
              </a:rPr>
              <a:t>Apple-IOS, Google-Android XR, Meta-Horizon, Huawei-Harmony</a:t>
            </a:r>
          </a:p>
          <a:p>
            <a:pPr marL="285721" indent="-285721" defTabSz="914309">
              <a:buFont typeface="Arial" panose="020B0604020202020204" pitchFamily="34" charset="0"/>
              <a:buChar char="•"/>
              <a:defRPr/>
            </a:pPr>
            <a:r>
              <a:rPr lang="en-US" sz="2800" dirty="0">
                <a:solidFill>
                  <a:prstClr val="black"/>
                </a:solidFill>
              </a:rPr>
              <a:t>2027-2028 Meta, Samsung, Apple launch AR smart glasses </a:t>
            </a:r>
          </a:p>
          <a:p>
            <a:pPr marL="285721" indent="-285721" defTabSz="914309">
              <a:buFont typeface="Arial" panose="020B0604020202020204" pitchFamily="34" charset="0"/>
              <a:buChar char="•"/>
              <a:defRPr/>
            </a:pPr>
            <a:r>
              <a:rPr lang="en-US" sz="2800" dirty="0">
                <a:solidFill>
                  <a:prstClr val="black"/>
                </a:solidFill>
              </a:rPr>
              <a:t>2029-2030 2</a:t>
            </a:r>
            <a:r>
              <a:rPr lang="en-US" sz="2800" baseline="30000" dirty="0">
                <a:solidFill>
                  <a:prstClr val="black"/>
                </a:solidFill>
              </a:rPr>
              <a:t>nd</a:t>
            </a:r>
            <a:r>
              <a:rPr lang="en-US" sz="2800" dirty="0">
                <a:solidFill>
                  <a:prstClr val="black"/>
                </a:solidFill>
              </a:rPr>
              <a:t> generation AR smart glasses</a:t>
            </a:r>
          </a:p>
          <a:p>
            <a:pPr marL="285721" indent="-285721" defTabSz="914309">
              <a:buFont typeface="Arial" panose="020B0604020202020204" pitchFamily="34" charset="0"/>
              <a:buChar char="•"/>
              <a:defRPr/>
            </a:pPr>
            <a:r>
              <a:rPr lang="en-US" sz="2800" dirty="0">
                <a:solidFill>
                  <a:prstClr val="black"/>
                </a:solidFill>
              </a:rPr>
              <a:t>The smart glasses will be the next big thing to replace smartphone</a:t>
            </a:r>
          </a:p>
          <a:p>
            <a:pPr marL="285721" indent="-285721" defTabSz="914309">
              <a:buFont typeface="Arial" panose="020B0604020202020204" pitchFamily="34" charset="0"/>
              <a:buChar char="•"/>
              <a:defRPr/>
            </a:pPr>
            <a:r>
              <a:rPr lang="en-US" altLang="zh-TW" sz="2800" dirty="0">
                <a:solidFill>
                  <a:prstClr val="black"/>
                </a:solidFill>
              </a:rPr>
              <a:t>Some are happy and some are sad  </a:t>
            </a:r>
            <a:r>
              <a:rPr lang="zh-TW" altLang="en-US" sz="2800" dirty="0">
                <a:solidFill>
                  <a:prstClr val="black"/>
                </a:solidFill>
                <a:latin typeface="Monotype Corsiva" panose="03010101010201010101" pitchFamily="66" charset="0"/>
              </a:rPr>
              <a:t>幾家歡樂</a:t>
            </a:r>
            <a:r>
              <a:rPr lang="en-US" altLang="zh-TW" sz="2800" dirty="0">
                <a:solidFill>
                  <a:prstClr val="black"/>
                </a:solidFill>
                <a:latin typeface="Monotype Corsiva" panose="03010101010201010101" pitchFamily="66" charset="0"/>
              </a:rPr>
              <a:t>, </a:t>
            </a:r>
            <a:r>
              <a:rPr lang="zh-TW" altLang="en-US" sz="2800" dirty="0">
                <a:solidFill>
                  <a:prstClr val="black"/>
                </a:solidFill>
                <a:latin typeface="Monotype Corsiva" panose="03010101010201010101" pitchFamily="66" charset="0"/>
              </a:rPr>
              <a:t>幾家愁</a:t>
            </a:r>
            <a:endParaRPr lang="en-US" sz="2800" dirty="0">
              <a:solidFill>
                <a:prstClr val="black"/>
              </a:solidFill>
              <a:latin typeface="Monotype Corsiva" panose="03010101010201010101" pitchFamily="66" charset="0"/>
            </a:endParaRPr>
          </a:p>
        </p:txBody>
      </p:sp>
      <p:pic>
        <p:nvPicPr>
          <p:cNvPr id="6" name="Picture 5">
            <a:extLst>
              <a:ext uri="{FF2B5EF4-FFF2-40B4-BE49-F238E27FC236}">
                <a16:creationId xmlns="" xmlns:a16="http://schemas.microsoft.com/office/drawing/2014/main" id="{80154B48-BAC6-5F9C-9A3C-7BA52103559D}"/>
              </a:ext>
            </a:extLst>
          </p:cNvPr>
          <p:cNvPicPr>
            <a:picLocks noChangeAspect="1"/>
          </p:cNvPicPr>
          <p:nvPr/>
        </p:nvPicPr>
        <p:blipFill>
          <a:blip r:embed="rId2" cstate="print"/>
          <a:stretch>
            <a:fillRect/>
          </a:stretch>
        </p:blipFill>
        <p:spPr>
          <a:xfrm>
            <a:off x="7391350" y="203613"/>
            <a:ext cx="4114115" cy="3692908"/>
          </a:xfrm>
          <a:prstGeom prst="rect">
            <a:avLst/>
          </a:prstGeom>
        </p:spPr>
      </p:pic>
    </p:spTree>
    <p:extLst>
      <p:ext uri="{BB962C8B-B14F-4D97-AF65-F5344CB8AC3E}">
        <p14:creationId xmlns="" xmlns:p14="http://schemas.microsoft.com/office/powerpoint/2010/main" val="338443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3DA0BB7-265A-403C-9275-D587AB510EDC}" type="slidenum">
              <a:rPr lang="zh-TW" altLang="en-US" smtClean="0"/>
              <a:pPr/>
              <a:t>24</a:t>
            </a:fld>
            <a:endParaRPr lang="zh-TW" altLang="en-US"/>
          </a:p>
        </p:txBody>
      </p:sp>
      <p:sp>
        <p:nvSpPr>
          <p:cNvPr id="4" name="標題 3"/>
          <p:cNvSpPr>
            <a:spLocks noGrp="1"/>
          </p:cNvSpPr>
          <p:nvPr>
            <p:ph type="title"/>
          </p:nvPr>
        </p:nvSpPr>
        <p:spPr>
          <a:xfrm>
            <a:off x="406574" y="2637706"/>
            <a:ext cx="10971372" cy="1143265"/>
          </a:xfrm>
        </p:spPr>
        <p:txBody>
          <a:bodyPr>
            <a:normAutofit/>
          </a:bodyPr>
          <a:lstStyle/>
          <a:p>
            <a:r>
              <a:rPr lang="en-US" altLang="zh-TW" dirty="0" smtClean="0">
                <a:latin typeface="+mn-lt"/>
              </a:rPr>
              <a:t>Thank you for listening~</a:t>
            </a:r>
            <a:endParaRPr lang="zh-TW" altLang="en-US" b="1" dirty="0">
              <a:latin typeface="+mn-lt"/>
              <a:ea typeface="微軟正黑體"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sz="3600" b="1" dirty="0">
                <a:latin typeface="+mn-lt"/>
              </a:rPr>
              <a:t>Disclaimer</a:t>
            </a:r>
            <a:endParaRPr lang="zh-TW" altLang="en-US" sz="3600" b="1" dirty="0">
              <a:latin typeface="+mn-lt"/>
            </a:endParaRPr>
          </a:p>
        </p:txBody>
      </p:sp>
      <p:sp>
        <p:nvSpPr>
          <p:cNvPr id="6" name="內容版面配置區 2"/>
          <p:cNvSpPr>
            <a:spLocks noGrp="1"/>
          </p:cNvSpPr>
          <p:nvPr>
            <p:ph idx="1"/>
          </p:nvPr>
        </p:nvSpPr>
        <p:spPr>
          <a:xfrm>
            <a:off x="251520" y="1268760"/>
            <a:ext cx="11460310" cy="4968552"/>
          </a:xfrm>
        </p:spPr>
        <p:txBody>
          <a:bodyPr>
            <a:normAutofit fontScale="92500" lnSpcReduction="20000"/>
          </a:bodyPr>
          <a:lstStyle/>
          <a:p>
            <a:pPr algn="just">
              <a:buFont typeface="Wingdings" pitchFamily="2" charset="2"/>
              <a:buChar char="Ø"/>
            </a:pPr>
            <a:r>
              <a:rPr lang="en-US" altLang="zh-TW" sz="3200" dirty="0">
                <a:latin typeface="+mn-lt"/>
              </a:rPr>
              <a:t>The information contained in this presentation, including all forward-looking information, it  subjects to change without notice, whether as a result of new updates, further events or otherwise, and Kinko Optical Co., Ltd undertakes no obligation to publicly update or revise the information contained in this presentation.</a:t>
            </a:r>
          </a:p>
          <a:p>
            <a:pPr algn="just">
              <a:buFont typeface="Wingdings" pitchFamily="2" charset="2"/>
              <a:buChar char="Ø"/>
            </a:pPr>
            <a:endParaRPr lang="en-US" altLang="zh-TW" sz="3200" dirty="0">
              <a:latin typeface="+mn-lt"/>
            </a:endParaRPr>
          </a:p>
          <a:p>
            <a:pPr algn="just">
              <a:buFont typeface="Wingdings" pitchFamily="2" charset="2"/>
              <a:buChar char="Ø"/>
            </a:pPr>
            <a:r>
              <a:rPr lang="en-US" altLang="zh-TW" sz="3200" dirty="0">
                <a:latin typeface="+mn-lt"/>
              </a:rPr>
              <a:t>Investors should not regard the above forward-looking information as legally binding but as information subject to change. No guarantees regarding the completeness, accuracy, and reliability of information contained are made explicitly or implicitly. They are not intended to represent complete statement of the Company, industry or future development.</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2</a:t>
            </a:fld>
            <a:endParaRPr lang="zh-TW" altLang="en-US" dirty="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5"/>
          <p:cNvSpPr txBox="1">
            <a:spLocks noGrp="1"/>
          </p:cNvSpPr>
          <p:nvPr>
            <p:ph type="sldNum" idx="12"/>
          </p:nvPr>
        </p:nvSpPr>
        <p:spPr>
          <a:xfrm>
            <a:off x="9345983" y="6526855"/>
            <a:ext cx="2844430" cy="365210"/>
          </a:xfrm>
          <a:prstGeom prst="rect">
            <a:avLst/>
          </a:prstGeom>
          <a:noFill/>
          <a:ln>
            <a:noFill/>
          </a:ln>
        </p:spPr>
        <p:txBody>
          <a:bodyPr spcFirstLastPara="1" wrap="square" lIns="108850" tIns="54425" rIns="108850" bIns="54425" anchor="ctr"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3</a:t>
            </a:fld>
            <a:endParaRPr/>
          </a:p>
        </p:txBody>
      </p:sp>
      <p:sp>
        <p:nvSpPr>
          <p:cNvPr id="166" name="Google Shape;166;p5"/>
          <p:cNvSpPr/>
          <p:nvPr/>
        </p:nvSpPr>
        <p:spPr>
          <a:xfrm>
            <a:off x="2566814" y="837506"/>
            <a:ext cx="914400" cy="914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167" name="Google Shape;167;p5"/>
          <p:cNvSpPr/>
          <p:nvPr/>
        </p:nvSpPr>
        <p:spPr>
          <a:xfrm>
            <a:off x="11207774" y="4437906"/>
            <a:ext cx="3312368" cy="649188"/>
          </a:xfrm>
          <a:prstGeom prst="ellipse">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lt1"/>
              </a:solidFill>
              <a:latin typeface="Microsoft JhengHei"/>
              <a:ea typeface="Microsoft JhengHei"/>
              <a:cs typeface="Microsoft JhengHei"/>
              <a:sym typeface="Microsoft JhengHei"/>
            </a:endParaRPr>
          </a:p>
        </p:txBody>
      </p:sp>
      <p:pic>
        <p:nvPicPr>
          <p:cNvPr id="168" name="Google Shape;168;p5"/>
          <p:cNvPicPr preferRelativeResize="0"/>
          <p:nvPr/>
        </p:nvPicPr>
        <p:blipFill>
          <a:blip r:embed="rId3" cstate="print">
            <a:alphaModFix/>
          </a:blip>
          <a:stretch>
            <a:fillRect/>
          </a:stretch>
        </p:blipFill>
        <p:spPr>
          <a:xfrm>
            <a:off x="10754450" y="96952"/>
            <a:ext cx="1357200" cy="649200"/>
          </a:xfrm>
          <a:prstGeom prst="rect">
            <a:avLst/>
          </a:prstGeom>
          <a:noFill/>
          <a:ln>
            <a:noFill/>
          </a:ln>
        </p:spPr>
      </p:pic>
      <p:grpSp>
        <p:nvGrpSpPr>
          <p:cNvPr id="10" name="群組 9"/>
          <p:cNvGrpSpPr/>
          <p:nvPr/>
        </p:nvGrpSpPr>
        <p:grpSpPr>
          <a:xfrm>
            <a:off x="6383238" y="0"/>
            <a:ext cx="5807175" cy="6473905"/>
            <a:chOff x="6675425" y="0"/>
            <a:chExt cx="5514988" cy="6473905"/>
          </a:xfrm>
        </p:grpSpPr>
        <p:grpSp>
          <p:nvGrpSpPr>
            <p:cNvPr id="11" name="群組 46"/>
            <p:cNvGrpSpPr/>
            <p:nvPr/>
          </p:nvGrpSpPr>
          <p:grpSpPr>
            <a:xfrm>
              <a:off x="6675425" y="0"/>
              <a:ext cx="5514988" cy="6473905"/>
              <a:chOff x="0" y="-10157"/>
              <a:chExt cx="5936343" cy="6882671"/>
            </a:xfrm>
          </p:grpSpPr>
          <p:pic>
            <p:nvPicPr>
              <p:cNvPr id="15" name="Picture 9" descr="\\kinko-nt\網路下載暫存區\chang\Map_of_East_Asia.png"/>
              <p:cNvPicPr>
                <a:picLocks noChangeAspect="1" noChangeArrowheads="1"/>
              </p:cNvPicPr>
              <p:nvPr/>
            </p:nvPicPr>
            <p:blipFill>
              <a:blip r:embed="rId4" cstate="print">
                <a:lum bright="20000" contrast="-40000"/>
              </a:blip>
              <a:srcRect l="32999" r="14869"/>
              <a:stretch>
                <a:fillRect/>
              </a:stretch>
            </p:blipFill>
            <p:spPr bwMode="auto">
              <a:xfrm>
                <a:off x="0" y="-10157"/>
                <a:ext cx="5936343" cy="6882671"/>
              </a:xfrm>
              <a:prstGeom prst="rect">
                <a:avLst/>
              </a:prstGeom>
              <a:noFill/>
            </p:spPr>
          </p:pic>
          <p:cxnSp>
            <p:nvCxnSpPr>
              <p:cNvPr id="16" name="AutoShape 16"/>
              <p:cNvCxnSpPr>
                <a:cxnSpLocks noChangeShapeType="1"/>
              </p:cNvCxnSpPr>
              <p:nvPr/>
            </p:nvCxnSpPr>
            <p:spPr bwMode="auto">
              <a:xfrm rot="5400000">
                <a:off x="3210516" y="5444380"/>
                <a:ext cx="347542" cy="290066"/>
              </a:xfrm>
              <a:prstGeom prst="bentConnector2">
                <a:avLst/>
              </a:prstGeom>
              <a:noFill/>
              <a:ln w="15875">
                <a:solidFill>
                  <a:srgbClr val="FF0000"/>
                </a:solidFill>
                <a:miter lim="800000"/>
                <a:headEnd/>
                <a:tailEnd type="triangle" w="med" len="med"/>
              </a:ln>
            </p:spPr>
          </p:cxnSp>
          <p:pic>
            <p:nvPicPr>
              <p:cNvPr id="17" name="Picture 8"/>
              <p:cNvPicPr>
                <a:picLocks noChangeAspect="1" noChangeArrowheads="1"/>
              </p:cNvPicPr>
              <p:nvPr/>
            </p:nvPicPr>
            <p:blipFill>
              <a:blip r:embed="rId5" cstate="print">
                <a:lum bright="10000"/>
              </a:blip>
              <a:srcRect l="17964" t="56348" r="59167" b="24841"/>
              <a:stretch>
                <a:fillRect/>
              </a:stretch>
            </p:blipFill>
            <p:spPr bwMode="auto">
              <a:xfrm>
                <a:off x="232529" y="5069391"/>
                <a:ext cx="3006725" cy="1595438"/>
              </a:xfrm>
              <a:prstGeom prst="rect">
                <a:avLst/>
              </a:prstGeom>
              <a:noFill/>
              <a:ln w="9525">
                <a:solidFill>
                  <a:schemeClr val="tx2">
                    <a:lumMod val="60000"/>
                    <a:lumOff val="40000"/>
                  </a:schemeClr>
                </a:solidFill>
                <a:miter lim="800000"/>
                <a:headEnd/>
                <a:tailEnd/>
              </a:ln>
            </p:spPr>
          </p:pic>
          <p:pic>
            <p:nvPicPr>
              <p:cNvPr id="18" name="Picture 6"/>
              <p:cNvPicPr>
                <a:picLocks noChangeAspect="1" noChangeArrowheads="1"/>
              </p:cNvPicPr>
              <p:nvPr/>
            </p:nvPicPr>
            <p:blipFill>
              <a:blip r:embed="rId6" cstate="print">
                <a:lum bright="20000" contrast="-10000"/>
              </a:blip>
              <a:srcRect l="17969" t="56062" r="59267" b="25072"/>
              <a:stretch>
                <a:fillRect/>
              </a:stretch>
            </p:blipFill>
            <p:spPr bwMode="auto">
              <a:xfrm>
                <a:off x="195450" y="3026757"/>
                <a:ext cx="2403582" cy="1298432"/>
              </a:xfrm>
              <a:prstGeom prst="rect">
                <a:avLst/>
              </a:prstGeom>
              <a:noFill/>
              <a:ln w="9525">
                <a:solidFill>
                  <a:srgbClr val="C00000"/>
                </a:solidFill>
                <a:miter lim="800000"/>
                <a:headEnd/>
                <a:tailEnd/>
              </a:ln>
            </p:spPr>
          </p:pic>
          <p:pic>
            <p:nvPicPr>
              <p:cNvPr id="19" name="Picture 10"/>
              <p:cNvPicPr>
                <a:picLocks noChangeAspect="1" noChangeArrowheads="1"/>
              </p:cNvPicPr>
              <p:nvPr/>
            </p:nvPicPr>
            <p:blipFill>
              <a:blip r:embed="rId7" cstate="print"/>
              <a:srcRect l="20084" t="55698" r="60558" b="24347"/>
              <a:stretch>
                <a:fillRect/>
              </a:stretch>
            </p:blipFill>
            <p:spPr bwMode="auto">
              <a:xfrm>
                <a:off x="473264" y="809172"/>
                <a:ext cx="2126550" cy="1728192"/>
              </a:xfrm>
              <a:prstGeom prst="rect">
                <a:avLst/>
              </a:prstGeom>
              <a:noFill/>
              <a:ln w="9525">
                <a:solidFill>
                  <a:srgbClr val="C00000"/>
                </a:solidFill>
                <a:miter lim="800000"/>
                <a:headEnd/>
                <a:tailEnd/>
              </a:ln>
            </p:spPr>
          </p:pic>
          <p:cxnSp>
            <p:nvCxnSpPr>
              <p:cNvPr id="20" name="肘形接點 71"/>
              <p:cNvCxnSpPr>
                <a:cxnSpLocks noChangeShapeType="1"/>
                <a:stCxn id="25" idx="0"/>
                <a:endCxn id="19" idx="3"/>
              </p:cNvCxnSpPr>
              <p:nvPr/>
            </p:nvCxnSpPr>
            <p:spPr bwMode="auto">
              <a:xfrm rot="16200000" flipV="1">
                <a:off x="1610836" y="2662247"/>
                <a:ext cx="3978232" cy="2000275"/>
              </a:xfrm>
              <a:prstGeom prst="bentConnector2">
                <a:avLst/>
              </a:prstGeom>
              <a:noFill/>
              <a:ln w="9525" algn="ctr">
                <a:solidFill>
                  <a:srgbClr val="002060"/>
                </a:solidFill>
                <a:round/>
                <a:headEnd/>
                <a:tailEnd type="arrow" w="med" len="med"/>
              </a:ln>
            </p:spPr>
          </p:cxnSp>
          <p:cxnSp>
            <p:nvCxnSpPr>
              <p:cNvPr id="21" name="肘形接點 85"/>
              <p:cNvCxnSpPr>
                <a:cxnSpLocks noChangeShapeType="1"/>
                <a:stCxn id="25" idx="0"/>
              </p:cNvCxnSpPr>
              <p:nvPr/>
            </p:nvCxnSpPr>
            <p:spPr bwMode="auto">
              <a:xfrm rot="16200000" flipV="1">
                <a:off x="2756728" y="3808138"/>
                <a:ext cx="1734216" cy="1952507"/>
              </a:xfrm>
              <a:prstGeom prst="bentConnector2">
                <a:avLst/>
              </a:prstGeom>
              <a:noFill/>
              <a:ln w="9525" algn="ctr">
                <a:solidFill>
                  <a:srgbClr val="002060"/>
                </a:solidFill>
                <a:round/>
                <a:headEnd/>
                <a:tailEnd type="arrow" w="med" len="med"/>
              </a:ln>
            </p:spPr>
          </p:cxnSp>
          <p:sp>
            <p:nvSpPr>
              <p:cNvPr id="22" name="Text Box 68"/>
              <p:cNvSpPr txBox="1">
                <a:spLocks noChangeArrowheads="1"/>
              </p:cNvSpPr>
              <p:nvPr/>
            </p:nvSpPr>
            <p:spPr bwMode="auto">
              <a:xfrm>
                <a:off x="1807027" y="541493"/>
                <a:ext cx="1370864" cy="556256"/>
              </a:xfrm>
              <a:prstGeom prst="rect">
                <a:avLst/>
              </a:prstGeom>
              <a:solidFill>
                <a:schemeClr val="accent6">
                  <a:lumMod val="60000"/>
                  <a:lumOff val="4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a:ln>
                      <a:noFill/>
                    </a:ln>
                    <a:solidFill>
                      <a:srgbClr val="D00000"/>
                    </a:solidFill>
                    <a:effectLst/>
                    <a:uLnTx/>
                    <a:uFillTx/>
                    <a:latin typeface="Calibri" pitchFamily="34" charset="0"/>
                    <a:ea typeface="微軟正黑體" pitchFamily="34" charset="-120"/>
                    <a:sym typeface="Arial" charset="0"/>
                  </a:rPr>
                  <a:t>KINKO Optical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rPr>
                  <a:t>H.Q.</a:t>
                </a:r>
                <a:endParaRPr kumimoji="0" lang="zh-TW" altLang="en-US"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endParaRPr>
              </a:p>
            </p:txBody>
          </p:sp>
          <p:sp>
            <p:nvSpPr>
              <p:cNvPr id="23" name="Text Box 68"/>
              <p:cNvSpPr txBox="1">
                <a:spLocks noChangeArrowheads="1"/>
              </p:cNvSpPr>
              <p:nvPr/>
            </p:nvSpPr>
            <p:spPr bwMode="auto">
              <a:xfrm>
                <a:off x="1774761" y="2564628"/>
                <a:ext cx="1765370" cy="556256"/>
              </a:xfrm>
              <a:prstGeom prst="rect">
                <a:avLst/>
              </a:prstGeom>
              <a:solidFill>
                <a:schemeClr val="accent6">
                  <a:lumMod val="60000"/>
                  <a:lumOff val="4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a:ln>
                      <a:noFill/>
                    </a:ln>
                    <a:solidFill>
                      <a:srgbClr val="D00000"/>
                    </a:solidFill>
                    <a:effectLst/>
                    <a:uLnTx/>
                    <a:uFillTx/>
                    <a:latin typeface="Calibri" pitchFamily="34" charset="0"/>
                    <a:ea typeface="微軟正黑體" pitchFamily="34" charset="-120"/>
                    <a:sym typeface="Arial" charset="0"/>
                  </a:rPr>
                  <a:t>KINKO Optical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rPr>
                  <a:t>Chung Kang Branch</a:t>
                </a:r>
                <a:endParaRPr kumimoji="0" lang="zh-TW" altLang="en-US"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endParaRPr>
              </a:p>
            </p:txBody>
          </p:sp>
          <p:sp>
            <p:nvSpPr>
              <p:cNvPr id="24" name="Text Box 68"/>
              <p:cNvSpPr txBox="1">
                <a:spLocks noChangeArrowheads="1"/>
              </p:cNvSpPr>
              <p:nvPr/>
            </p:nvSpPr>
            <p:spPr bwMode="auto">
              <a:xfrm>
                <a:off x="209093" y="4631407"/>
                <a:ext cx="1845801" cy="556256"/>
              </a:xfrm>
              <a:prstGeom prst="rect">
                <a:avLst/>
              </a:prstGeom>
              <a:solidFill>
                <a:schemeClr val="accent5">
                  <a:lumMod val="40000"/>
                  <a:lumOff val="60000"/>
                </a:schemeClr>
              </a:solidFill>
              <a:ln w="9525">
                <a:solidFill>
                  <a:schemeClr val="tx2">
                    <a:lumMod val="60000"/>
                    <a:lumOff val="40000"/>
                  </a:schemeClr>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err="1">
                    <a:ln>
                      <a:noFill/>
                    </a:ln>
                    <a:solidFill>
                      <a:srgbClr val="0070C0"/>
                    </a:solidFill>
                    <a:effectLst/>
                    <a:uLnTx/>
                    <a:uFillTx/>
                    <a:latin typeface="Calibri" pitchFamily="34" charset="0"/>
                    <a:ea typeface="微軟正黑體" pitchFamily="34" charset="-120"/>
                    <a:sym typeface="Arial" charset="0"/>
                  </a:rPr>
                  <a:t>Foshan</a:t>
                </a:r>
                <a:r>
                  <a:rPr kumimoji="0" lang="en-US" altLang="zh-TW" sz="1400" b="1" i="0" u="sng" strike="noStrike" kern="0" cap="none" spc="0" normalizeH="0" baseline="0" noProof="0" dirty="0">
                    <a:ln>
                      <a:noFill/>
                    </a:ln>
                    <a:solidFill>
                      <a:srgbClr val="0070C0"/>
                    </a:solidFill>
                    <a:effectLst/>
                    <a:uLnTx/>
                    <a:uFillTx/>
                    <a:latin typeface="Calibri" pitchFamily="34" charset="0"/>
                    <a:ea typeface="微軟正黑體" pitchFamily="34" charset="-120"/>
                    <a:sym typeface="Arial" charset="0"/>
                  </a:rPr>
                  <a:t> </a:t>
                </a:r>
                <a:r>
                  <a:rPr kumimoji="0" lang="en-US" altLang="zh-TW" sz="1400" b="1" i="0" u="sng" strike="noStrike" kern="0" cap="none" spc="0" normalizeH="0" baseline="0" noProof="0" dirty="0" err="1">
                    <a:ln>
                      <a:noFill/>
                    </a:ln>
                    <a:solidFill>
                      <a:srgbClr val="0070C0"/>
                    </a:solidFill>
                    <a:effectLst/>
                    <a:uLnTx/>
                    <a:uFillTx/>
                    <a:latin typeface="Calibri" pitchFamily="34" charset="0"/>
                    <a:ea typeface="微軟正黑體" pitchFamily="34" charset="-120"/>
                    <a:sym typeface="Arial" charset="0"/>
                  </a:rPr>
                  <a:t>Huaguo</a:t>
                </a:r>
                <a:endParaRPr kumimoji="0" lang="en-US" altLang="zh-TW" sz="1400" b="1" i="0" u="sng" strike="noStrike" kern="0" cap="none" spc="0" normalizeH="0" baseline="0" noProof="0" dirty="0">
                  <a:ln>
                    <a:noFill/>
                  </a:ln>
                  <a:solidFill>
                    <a:srgbClr val="0070C0"/>
                  </a:solidFill>
                  <a:effectLst/>
                  <a:uLnTx/>
                  <a:uFillTx/>
                  <a:latin typeface="Calibri" pitchFamily="34" charset="0"/>
                  <a:ea typeface="微軟正黑體" pitchFamily="34" charset="-120"/>
                  <a:sym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err="1">
                    <a:ln>
                      <a:noFill/>
                    </a:ln>
                    <a:solidFill>
                      <a:sysClr val="windowText" lastClr="000000"/>
                    </a:solidFill>
                    <a:effectLst/>
                    <a:uLnTx/>
                    <a:uFillTx/>
                    <a:latin typeface="Calibri" pitchFamily="34" charset="0"/>
                    <a:ea typeface="微軟正黑體" pitchFamily="34" charset="-120"/>
                    <a:sym typeface="Arial" charset="0"/>
                  </a:rPr>
                  <a:t>GuangDong</a:t>
                </a:r>
                <a:r>
                  <a:rPr kumimoji="0" lang="en-US" altLang="zh-TW"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rPr>
                  <a:t>, China</a:t>
                </a:r>
              </a:p>
            </p:txBody>
          </p:sp>
          <p:sp>
            <p:nvSpPr>
              <p:cNvPr id="25" name="橢圓 24"/>
              <p:cNvSpPr/>
              <p:nvPr/>
            </p:nvSpPr>
            <p:spPr>
              <a:xfrm>
                <a:off x="4564105" y="5651500"/>
                <a:ext cx="71967" cy="71967"/>
              </a:xfrm>
              <a:prstGeom prst="ellipse">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grpSp>
        <p:sp>
          <p:nvSpPr>
            <p:cNvPr id="12" name="文字方塊 11"/>
            <p:cNvSpPr txBox="1"/>
            <p:nvPr/>
          </p:nvSpPr>
          <p:spPr>
            <a:xfrm>
              <a:off x="8600990" y="1052696"/>
              <a:ext cx="1008112" cy="2539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a:t>Polished Glass</a:t>
              </a:r>
              <a:endParaRPr lang="zh-TW" altLang="en-US" sz="1050" dirty="0"/>
            </a:p>
          </p:txBody>
        </p:sp>
        <p:sp>
          <p:nvSpPr>
            <p:cNvPr id="13" name="文字方塊 12"/>
            <p:cNvSpPr txBox="1"/>
            <p:nvPr/>
          </p:nvSpPr>
          <p:spPr>
            <a:xfrm>
              <a:off x="8549992" y="2971422"/>
              <a:ext cx="1422760" cy="4154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a:t>Molding Glass, Plastic Lens, Lens Assembly</a:t>
              </a:r>
              <a:endParaRPr lang="zh-TW" altLang="en-US" sz="1050" dirty="0"/>
            </a:p>
          </p:txBody>
        </p:sp>
        <p:sp>
          <p:nvSpPr>
            <p:cNvPr id="14" name="文字方塊 13"/>
            <p:cNvSpPr txBox="1"/>
            <p:nvPr/>
          </p:nvSpPr>
          <p:spPr>
            <a:xfrm>
              <a:off x="6876408" y="4902612"/>
              <a:ext cx="1173900"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1050" dirty="0"/>
                <a:t>Polished glass, Far infrared lens units</a:t>
              </a:r>
              <a:endParaRPr lang="zh-TW" altLang="en-US" sz="1050" dirty="0"/>
            </a:p>
          </p:txBody>
        </p:sp>
      </p:grpSp>
      <p:sp>
        <p:nvSpPr>
          <p:cNvPr id="26" name="矩形 25"/>
          <p:cNvSpPr/>
          <p:nvPr/>
        </p:nvSpPr>
        <p:spPr>
          <a:xfrm>
            <a:off x="478582" y="1053530"/>
            <a:ext cx="5688632" cy="5262979"/>
          </a:xfrm>
          <a:prstGeom prst="rect">
            <a:avLst/>
          </a:prstGeom>
        </p:spPr>
        <p:txBody>
          <a:bodyPr wrap="square">
            <a:spAutoFit/>
          </a:bodyPr>
          <a:lstStyle/>
          <a:p>
            <a:r>
              <a:rPr lang="zh-TW" altLang="en-US" dirty="0">
                <a:ea typeface="標楷體" pitchFamily="65" charset="-120"/>
              </a:rPr>
              <a:t>今國光學工業股份有限公司</a:t>
            </a:r>
          </a:p>
          <a:p>
            <a:r>
              <a:rPr lang="en-US" altLang="zh-TW" dirty="0">
                <a:ea typeface="標楷體" pitchFamily="65" charset="-120"/>
              </a:rPr>
              <a:t>Kinko Optical CO., Ltd</a:t>
            </a:r>
          </a:p>
          <a:p>
            <a:endParaRPr lang="zh-TW" altLang="en-US" dirty="0">
              <a:ea typeface="標楷體" pitchFamily="65" charset="-120"/>
            </a:endParaRPr>
          </a:p>
          <a:p>
            <a:pPr fontAlgn="base"/>
            <a:r>
              <a:rPr lang="en-US" altLang="zh-TW" dirty="0">
                <a:ea typeface="標楷體" pitchFamily="65" charset="-120"/>
              </a:rPr>
              <a:t>Established:19</a:t>
            </a:r>
            <a:r>
              <a:rPr lang="en-US" altLang="zh-TW" baseline="30000" dirty="0">
                <a:ea typeface="標楷體" pitchFamily="65" charset="-120"/>
              </a:rPr>
              <a:t>th</a:t>
            </a:r>
            <a:r>
              <a:rPr lang="en-US" altLang="zh-TW" dirty="0">
                <a:ea typeface="標楷體" pitchFamily="65" charset="-120"/>
              </a:rPr>
              <a:t> June 1980</a:t>
            </a:r>
            <a:endParaRPr lang="zh-CN" altLang="zh-TW" dirty="0">
              <a:ea typeface="標楷體" pitchFamily="65" charset="-120"/>
            </a:endParaRPr>
          </a:p>
          <a:p>
            <a:pPr fontAlgn="base"/>
            <a:r>
              <a:rPr lang="en-US" altLang="zh-TW" dirty="0">
                <a:ea typeface="標楷體" pitchFamily="65" charset="-120"/>
              </a:rPr>
              <a:t>Founder/C.E.O.</a:t>
            </a:r>
            <a:endParaRPr lang="zh-TW" altLang="zh-TW" dirty="0">
              <a:ea typeface="標楷體" pitchFamily="65" charset="-120"/>
            </a:endParaRPr>
          </a:p>
          <a:p>
            <a:pPr fontAlgn="base"/>
            <a:r>
              <a:rPr lang="en-US" altLang="zh-TW" dirty="0">
                <a:ea typeface="標楷體" pitchFamily="65" charset="-120"/>
              </a:rPr>
              <a:t>Mr. Chen, Ching-Chi (Kent)</a:t>
            </a:r>
            <a:endParaRPr lang="zh-TW" altLang="zh-TW" dirty="0">
              <a:ea typeface="標楷體" pitchFamily="65" charset="-120"/>
            </a:endParaRPr>
          </a:p>
          <a:p>
            <a:pPr fontAlgn="base"/>
            <a:r>
              <a:rPr lang="en-US" altLang="zh-TW" dirty="0" err="1">
                <a:ea typeface="標楷體" pitchFamily="65" charset="-120"/>
              </a:rPr>
              <a:t>GM:Mr</a:t>
            </a:r>
            <a:r>
              <a:rPr lang="en-US" altLang="zh-TW" dirty="0">
                <a:ea typeface="標楷體" pitchFamily="65" charset="-120"/>
              </a:rPr>
              <a:t>. Chen, Yi-Fang (Jason)</a:t>
            </a:r>
            <a:endParaRPr lang="zh-TW" altLang="zh-TW" dirty="0">
              <a:ea typeface="標楷體" pitchFamily="65" charset="-120"/>
            </a:endParaRPr>
          </a:p>
          <a:p>
            <a:pPr fontAlgn="base"/>
            <a:r>
              <a:rPr lang="en-US" altLang="zh-TW" dirty="0">
                <a:ea typeface="標楷體" pitchFamily="65" charset="-120"/>
              </a:rPr>
              <a:t>Registered </a:t>
            </a:r>
            <a:r>
              <a:rPr lang="en-US" altLang="zh-TW" dirty="0" err="1">
                <a:ea typeface="標楷體" pitchFamily="65" charset="-120"/>
              </a:rPr>
              <a:t>capital:Approx</a:t>
            </a:r>
            <a:r>
              <a:rPr lang="en-US" altLang="zh-TW" dirty="0">
                <a:ea typeface="標楷體" pitchFamily="65" charset="-120"/>
              </a:rPr>
              <a:t>: NTD 1.74 Billion </a:t>
            </a:r>
            <a:endParaRPr lang="zh-CN" altLang="zh-TW" dirty="0">
              <a:ea typeface="標楷體" pitchFamily="65" charset="-120"/>
            </a:endParaRPr>
          </a:p>
          <a:p>
            <a:pPr fontAlgn="base"/>
            <a:r>
              <a:rPr lang="en-US" altLang="zh-TW" dirty="0">
                <a:ea typeface="標楷體" pitchFamily="65" charset="-120"/>
              </a:rPr>
              <a:t>Main business units:</a:t>
            </a:r>
            <a:endParaRPr lang="zh-TW" altLang="zh-TW" dirty="0">
              <a:ea typeface="標楷體" pitchFamily="65" charset="-120"/>
            </a:endParaRPr>
          </a:p>
          <a:p>
            <a:pPr fontAlgn="t"/>
            <a:r>
              <a:rPr lang="en-US" altLang="zh-TW" dirty="0">
                <a:ea typeface="標楷體" pitchFamily="65" charset="-120"/>
              </a:rPr>
              <a:t>Glass Lens / Molding Glass Lens /</a:t>
            </a:r>
            <a:endParaRPr lang="zh-TW" altLang="zh-TW" dirty="0">
              <a:ea typeface="標楷體" pitchFamily="65" charset="-120"/>
            </a:endParaRPr>
          </a:p>
          <a:p>
            <a:pPr fontAlgn="t"/>
            <a:r>
              <a:rPr lang="en-US" altLang="zh-TW" dirty="0">
                <a:ea typeface="標楷體" pitchFamily="65" charset="-120"/>
              </a:rPr>
              <a:t>Lens units /Optical Lens design &amp; manufacture </a:t>
            </a:r>
            <a:endParaRPr lang="zh-TW" altLang="zh-TW" dirty="0">
              <a:ea typeface="標楷體" pitchFamily="65" charset="-120"/>
            </a:endParaRPr>
          </a:p>
          <a:p>
            <a:pPr fontAlgn="base"/>
            <a:r>
              <a:rPr lang="en-US" altLang="zh-TW" dirty="0">
                <a:ea typeface="標楷體" pitchFamily="65" charset="-120"/>
              </a:rPr>
              <a:t>Numbers of Employee:1,698 people </a:t>
            </a:r>
            <a:endParaRPr lang="zh-CN" altLang="zh-TW" dirty="0">
              <a:ea typeface="標楷體" pitchFamily="65" charset="-120"/>
            </a:endParaRPr>
          </a:p>
          <a:p>
            <a:pPr fontAlgn="base"/>
            <a:r>
              <a:rPr lang="en-US" altLang="zh-TW" dirty="0" err="1">
                <a:ea typeface="標楷體" pitchFamily="65" charset="-120"/>
              </a:rPr>
              <a:t>H.Q.:Kinko</a:t>
            </a:r>
            <a:r>
              <a:rPr lang="en-US" altLang="zh-TW" dirty="0">
                <a:ea typeface="標楷體" pitchFamily="65" charset="-120"/>
              </a:rPr>
              <a:t> Optical (Taichung Taiwan)</a:t>
            </a:r>
            <a:endParaRPr lang="zh-TW" altLang="zh-TW" dirty="0">
              <a:ea typeface="標楷體" pitchFamily="65" charset="-120"/>
            </a:endParaRPr>
          </a:p>
          <a:p>
            <a:pPr fontAlgn="base"/>
            <a:r>
              <a:rPr lang="en-US" altLang="zh-TW" dirty="0">
                <a:ea typeface="標楷體" pitchFamily="65" charset="-120"/>
              </a:rPr>
              <a:t>Factories:</a:t>
            </a:r>
          </a:p>
          <a:p>
            <a:pPr fontAlgn="base"/>
            <a:r>
              <a:rPr lang="en-US" altLang="zh-TW" dirty="0">
                <a:ea typeface="標楷體" pitchFamily="65" charset="-120"/>
              </a:rPr>
              <a:t>Kinko Optical (Taichung Taiwan)</a:t>
            </a:r>
            <a:endParaRPr lang="zh-TW" altLang="zh-TW" dirty="0">
              <a:ea typeface="標楷體" pitchFamily="65" charset="-120"/>
            </a:endParaRPr>
          </a:p>
          <a:p>
            <a:pPr fontAlgn="base"/>
            <a:r>
              <a:rPr lang="en-US" altLang="zh-TW" dirty="0" err="1">
                <a:ea typeface="標楷體" pitchFamily="65" charset="-120"/>
              </a:rPr>
              <a:t>Foshan</a:t>
            </a:r>
            <a:r>
              <a:rPr lang="en-US" altLang="zh-TW" dirty="0">
                <a:ea typeface="標楷體" pitchFamily="65" charset="-120"/>
              </a:rPr>
              <a:t> </a:t>
            </a:r>
            <a:r>
              <a:rPr lang="en-US" altLang="zh-TW" dirty="0" err="1">
                <a:ea typeface="標楷體" pitchFamily="65" charset="-120"/>
              </a:rPr>
              <a:t>HuaGuo</a:t>
            </a:r>
            <a:r>
              <a:rPr lang="en-US" altLang="zh-TW" dirty="0">
                <a:ea typeface="標楷體" pitchFamily="65" charset="-120"/>
              </a:rPr>
              <a:t> (</a:t>
            </a:r>
            <a:r>
              <a:rPr lang="en-US" altLang="zh-TW" dirty="0" err="1">
                <a:ea typeface="標楷體" pitchFamily="65" charset="-120"/>
              </a:rPr>
              <a:t>GuangDong</a:t>
            </a:r>
            <a:r>
              <a:rPr lang="en-US" altLang="zh-TW" dirty="0">
                <a:ea typeface="標楷體" pitchFamily="65" charset="-120"/>
              </a:rPr>
              <a:t> China)</a:t>
            </a:r>
          </a:p>
        </p:txBody>
      </p:sp>
      <p:sp>
        <p:nvSpPr>
          <p:cNvPr id="28" name="標題 1"/>
          <p:cNvSpPr>
            <a:spLocks noGrp="1"/>
          </p:cNvSpPr>
          <p:nvPr>
            <p:ph type="title"/>
          </p:nvPr>
        </p:nvSpPr>
        <p:spPr>
          <a:xfrm>
            <a:off x="623311" y="188684"/>
            <a:ext cx="4823823" cy="720247"/>
          </a:xfrm>
        </p:spPr>
        <p:txBody>
          <a:bodyPr>
            <a:noAutofit/>
          </a:bodyPr>
          <a:lstStyle/>
          <a:p>
            <a:r>
              <a:rPr lang="en-US" altLang="zh-TW" sz="3600" b="1" dirty="0">
                <a:latin typeface="+mn-lt"/>
              </a:rPr>
              <a:t>Company Profile</a:t>
            </a:r>
            <a:endParaRPr lang="zh-TW" altLang="en-US" sz="3600" b="1" dirty="0">
              <a:latin typeface="+mn-lt"/>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Optical Glass Lens Set - 3 Dbl Convex, 3 Dbl Concave, 75mm Dia - 20, 30,  50cm FL : Amazon.ca: Industrial &amp; Scientific"/>
          <p:cNvPicPr>
            <a:picLocks noChangeAspect="1" noChangeArrowheads="1"/>
          </p:cNvPicPr>
          <p:nvPr/>
        </p:nvPicPr>
        <p:blipFill>
          <a:blip r:embed="rId3" cstate="print"/>
          <a:srcRect t="58964" r="43919"/>
          <a:stretch>
            <a:fillRect/>
          </a:stretch>
        </p:blipFill>
        <p:spPr bwMode="auto">
          <a:xfrm>
            <a:off x="5159102" y="693490"/>
            <a:ext cx="1080120" cy="1008111"/>
          </a:xfrm>
          <a:prstGeom prst="ellipse">
            <a:avLst/>
          </a:prstGeom>
          <a:ln w="63500" cap="rnd">
            <a:noFill/>
          </a:ln>
          <a:effectLst>
            <a:outerShdw blurRad="381000" dist="292100" dir="5400000" sx="-80000" sy="-18000" rotWithShape="0">
              <a:srgbClr val="000000">
                <a:alpha val="22000"/>
              </a:srgbClr>
            </a:outerShdw>
            <a:softEdge rad="12700"/>
          </a:effectLst>
          <a:scene3d>
            <a:camera prst="orthographicFront"/>
            <a:lightRig rig="contrasting" dir="t">
              <a:rot lat="0" lon="0" rev="3000000"/>
            </a:lightRig>
          </a:scene3d>
          <a:sp3d contourW="7620">
            <a:bevelT w="95250" h="31750"/>
            <a:contourClr>
              <a:srgbClr val="333333"/>
            </a:contourClr>
          </a:sp3d>
        </p:spPr>
      </p:pic>
      <p:pic>
        <p:nvPicPr>
          <p:cNvPr id="27658" name="Picture 10" descr="Video: Inside the Leica Lens Factory | WIRED"/>
          <p:cNvPicPr>
            <a:picLocks noChangeAspect="1" noChangeArrowheads="1"/>
          </p:cNvPicPr>
          <p:nvPr/>
        </p:nvPicPr>
        <p:blipFill>
          <a:blip r:embed="rId4" cstate="print"/>
          <a:srcRect r="42031" b="33481"/>
          <a:stretch>
            <a:fillRect/>
          </a:stretch>
        </p:blipFill>
        <p:spPr bwMode="auto">
          <a:xfrm rot="227061">
            <a:off x="3605666" y="4547161"/>
            <a:ext cx="1160720" cy="969856"/>
          </a:xfrm>
          <a:prstGeom prst="ellipse">
            <a:avLst/>
          </a:prstGeom>
          <a:ln w="12700" cap="rnd">
            <a:solidFill>
              <a:schemeClr val="bg1"/>
            </a:solidFill>
          </a:ln>
          <a:effectLst>
            <a:glow rad="63500">
              <a:schemeClr val="accent5">
                <a:satMod val="175000"/>
                <a:alpha val="40000"/>
              </a:schemeClr>
            </a:glow>
            <a:outerShdw blurRad="381000" dist="292100" dir="5400000" sx="-80000" sy="-18000" rotWithShape="0">
              <a:srgbClr val="000000">
                <a:alpha val="22000"/>
              </a:srgbClr>
            </a:outerShdw>
            <a:softEdge rad="12700"/>
          </a:effectLst>
          <a:scene3d>
            <a:camera prst="orthographicFront"/>
            <a:lightRig rig="contrasting" dir="t">
              <a:rot lat="0" lon="0" rev="3000000"/>
            </a:lightRig>
          </a:scene3d>
          <a:sp3d contourW="7620">
            <a:bevelT w="95250" h="31750"/>
            <a:contourClr>
              <a:srgbClr val="333333"/>
            </a:contourClr>
          </a:sp3d>
        </p:spPr>
      </p:pic>
      <p:pic>
        <p:nvPicPr>
          <p:cNvPr id="79" name="Picture 4" descr="David Lloyd Clubs | Europe's leading health and wellness group"/>
          <p:cNvPicPr>
            <a:picLocks noChangeAspect="1" noChangeArrowheads="1"/>
          </p:cNvPicPr>
          <p:nvPr/>
        </p:nvPicPr>
        <p:blipFill>
          <a:blip r:embed="rId5" cstate="print">
            <a:lum bright="-8000" contrast="-5000"/>
          </a:blip>
          <a:srcRect l="3766" r="2072"/>
          <a:stretch>
            <a:fillRect/>
          </a:stretch>
        </p:blipFill>
        <p:spPr bwMode="auto">
          <a:xfrm>
            <a:off x="1558702" y="981522"/>
            <a:ext cx="9505056" cy="5703034"/>
          </a:xfrm>
          <a:prstGeom prst="rect">
            <a:avLst/>
          </a:prstGeom>
          <a:noFill/>
        </p:spPr>
      </p:pic>
      <p:sp>
        <p:nvSpPr>
          <p:cNvPr id="4" name="投影片編號版面配置區 3"/>
          <p:cNvSpPr>
            <a:spLocks noGrp="1"/>
          </p:cNvSpPr>
          <p:nvPr>
            <p:ph type="sldNum" sz="quarter" idx="12"/>
          </p:nvPr>
        </p:nvSpPr>
        <p:spPr/>
        <p:txBody>
          <a:bodyPr/>
          <a:lstStyle/>
          <a:p>
            <a:fld id="{73DA0BB7-265A-403C-9275-D587AB510EDC}" type="slidenum">
              <a:rPr lang="zh-TW" altLang="en-US" smtClean="0"/>
              <a:pPr/>
              <a:t>4</a:t>
            </a:fld>
            <a:endParaRPr lang="zh-TW" altLang="en-US"/>
          </a:p>
        </p:txBody>
      </p:sp>
      <p:cxnSp>
        <p:nvCxnSpPr>
          <p:cNvPr id="8" name="直線接點 7"/>
          <p:cNvCxnSpPr/>
          <p:nvPr/>
        </p:nvCxnSpPr>
        <p:spPr>
          <a:xfrm>
            <a:off x="1270670" y="4193079"/>
            <a:ext cx="10657184" cy="2880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2350790" y="3789834"/>
            <a:ext cx="836958" cy="826958"/>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11" name="橢圓 10"/>
          <p:cNvSpPr/>
          <p:nvPr/>
        </p:nvSpPr>
        <p:spPr>
          <a:xfrm>
            <a:off x="4270736" y="3789834"/>
            <a:ext cx="83695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grpSp>
        <p:nvGrpSpPr>
          <p:cNvPr id="7" name="群組 45"/>
          <p:cNvGrpSpPr/>
          <p:nvPr/>
        </p:nvGrpSpPr>
        <p:grpSpPr>
          <a:xfrm>
            <a:off x="262558" y="1926014"/>
            <a:ext cx="1584000" cy="1786816"/>
            <a:chOff x="262558" y="1413570"/>
            <a:chExt cx="1584000" cy="1786816"/>
          </a:xfrm>
        </p:grpSpPr>
        <p:sp>
          <p:nvSpPr>
            <p:cNvPr id="34" name="直角三角形 33"/>
            <p:cNvSpPr/>
            <p:nvPr/>
          </p:nvSpPr>
          <p:spPr bwMode="auto">
            <a:xfrm flipV="1">
              <a:off x="950874" y="2984362"/>
              <a:ext cx="288032" cy="216024"/>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nvGrpSpPr>
            <p:cNvPr id="14" name="群組 44"/>
            <p:cNvGrpSpPr/>
            <p:nvPr/>
          </p:nvGrpSpPr>
          <p:grpSpPr>
            <a:xfrm>
              <a:off x="262558" y="1413570"/>
              <a:ext cx="1584000" cy="1584176"/>
              <a:chOff x="262558" y="1413570"/>
              <a:chExt cx="1584000" cy="1584176"/>
            </a:xfrm>
          </p:grpSpPr>
          <p:sp>
            <p:nvSpPr>
              <p:cNvPr id="35" name="矩形 34"/>
              <p:cNvSpPr/>
              <p:nvPr/>
            </p:nvSpPr>
            <p:spPr bwMode="auto">
              <a:xfrm>
                <a:off x="262558" y="1413570"/>
                <a:ext cx="1584000" cy="1584176"/>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7" name="文字方塊 20"/>
              <p:cNvSpPr txBox="1">
                <a:spLocks noChangeArrowheads="1"/>
              </p:cNvSpPr>
              <p:nvPr/>
            </p:nvSpPr>
            <p:spPr bwMode="auto">
              <a:xfrm>
                <a:off x="334566" y="1477190"/>
                <a:ext cx="1379038" cy="1323439"/>
              </a:xfrm>
              <a:prstGeom prst="rect">
                <a:avLst/>
              </a:prstGeom>
              <a:solidFill>
                <a:schemeClr val="bg1"/>
              </a:solidFill>
              <a:ln w="9525">
                <a:solidFill>
                  <a:schemeClr val="accent2">
                    <a:lumMod val="20000"/>
                    <a:lumOff val="80000"/>
                  </a:schemeClr>
                </a:solidFill>
                <a:miter lim="800000"/>
                <a:headEnd/>
                <a:tailEnd/>
              </a:ln>
            </p:spPr>
            <p:txBody>
              <a:bodyPr wrap="square">
                <a:spAutoFit/>
              </a:bodyPr>
              <a:lstStyle/>
              <a:p>
                <a:r>
                  <a:rPr lang="en-US" altLang="zh-TW" sz="2000" dirty="0">
                    <a:ea typeface="微軟正黑體" pitchFamily="34" charset="-120"/>
                  </a:rPr>
                  <a:t>KINKO was established in Taichung, Taiwan</a:t>
                </a:r>
                <a:endParaRPr lang="zh-TW" altLang="en-US" sz="2000" dirty="0">
                  <a:ea typeface="微軟正黑體" pitchFamily="34" charset="-120"/>
                </a:endParaRPr>
              </a:p>
            </p:txBody>
          </p:sp>
        </p:grpSp>
      </p:grpSp>
      <p:grpSp>
        <p:nvGrpSpPr>
          <p:cNvPr id="16" name="群組 81"/>
          <p:cNvGrpSpPr/>
          <p:nvPr/>
        </p:nvGrpSpPr>
        <p:grpSpPr>
          <a:xfrm>
            <a:off x="622598" y="3789834"/>
            <a:ext cx="836958" cy="826958"/>
            <a:chOff x="622598" y="3285778"/>
            <a:chExt cx="836958" cy="826958"/>
          </a:xfrm>
        </p:grpSpPr>
        <p:sp>
          <p:nvSpPr>
            <p:cNvPr id="9" name="橢圓 8"/>
            <p:cNvSpPr/>
            <p:nvPr/>
          </p:nvSpPr>
          <p:spPr>
            <a:xfrm>
              <a:off x="622598" y="3285778"/>
              <a:ext cx="83695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19" name="文字方塊 13"/>
            <p:cNvSpPr txBox="1">
              <a:spLocks noChangeArrowheads="1"/>
            </p:cNvSpPr>
            <p:nvPr/>
          </p:nvSpPr>
          <p:spPr bwMode="auto">
            <a:xfrm>
              <a:off x="694606" y="3484224"/>
              <a:ext cx="750281"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1980</a:t>
              </a:r>
              <a:endParaRPr lang="zh-TW" altLang="en-US" dirty="0">
                <a:latin typeface="標楷體" pitchFamily="65" charset="-120"/>
                <a:ea typeface="標楷體" pitchFamily="65" charset="-120"/>
              </a:endParaRPr>
            </a:p>
          </p:txBody>
        </p:sp>
      </p:grpSp>
      <p:sp>
        <p:nvSpPr>
          <p:cNvPr id="13" name="橢圓 12"/>
          <p:cNvSpPr/>
          <p:nvPr/>
        </p:nvSpPr>
        <p:spPr>
          <a:xfrm>
            <a:off x="8399462" y="3800128"/>
            <a:ext cx="223224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30" name="文字方塊 13"/>
          <p:cNvSpPr txBox="1">
            <a:spLocks noChangeArrowheads="1"/>
          </p:cNvSpPr>
          <p:nvPr/>
        </p:nvSpPr>
        <p:spPr bwMode="auto">
          <a:xfrm>
            <a:off x="2422798" y="3999166"/>
            <a:ext cx="790450"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1992</a:t>
            </a:r>
            <a:endParaRPr lang="zh-TW" altLang="en-US" dirty="0">
              <a:latin typeface="標楷體" pitchFamily="65" charset="-120"/>
              <a:ea typeface="標楷體" pitchFamily="65" charset="-120"/>
            </a:endParaRPr>
          </a:p>
        </p:txBody>
      </p:sp>
      <p:pic>
        <p:nvPicPr>
          <p:cNvPr id="33" name="Picture 8"/>
          <p:cNvPicPr>
            <a:picLocks noChangeAspect="1" noChangeArrowheads="1"/>
          </p:cNvPicPr>
          <p:nvPr/>
        </p:nvPicPr>
        <p:blipFill>
          <a:blip r:embed="rId6" cstate="print">
            <a:lum bright="10000"/>
          </a:blip>
          <a:srcRect l="17964" t="56348" r="59167" b="24841"/>
          <a:stretch>
            <a:fillRect/>
          </a:stretch>
        </p:blipFill>
        <p:spPr bwMode="auto">
          <a:xfrm>
            <a:off x="1990750" y="4869954"/>
            <a:ext cx="1608392" cy="1152128"/>
          </a:xfrm>
          <a:prstGeom prst="rect">
            <a:avLst/>
          </a:prstGeom>
          <a:noFill/>
          <a:ln w="9525">
            <a:solidFill>
              <a:schemeClr val="tx1">
                <a:lumMod val="50000"/>
                <a:lumOff val="50000"/>
              </a:schemeClr>
            </a:solidFill>
            <a:miter lim="800000"/>
            <a:headEnd/>
            <a:tailEnd/>
          </a:ln>
        </p:spPr>
      </p:pic>
      <p:pic>
        <p:nvPicPr>
          <p:cNvPr id="36" name="Picture 10"/>
          <p:cNvPicPr>
            <a:picLocks noChangeAspect="1" noChangeArrowheads="1"/>
          </p:cNvPicPr>
          <p:nvPr/>
        </p:nvPicPr>
        <p:blipFill>
          <a:blip r:embed="rId7" cstate="print"/>
          <a:srcRect l="20084" t="55698" r="60558" b="24347"/>
          <a:stretch>
            <a:fillRect/>
          </a:stretch>
        </p:blipFill>
        <p:spPr bwMode="auto">
          <a:xfrm>
            <a:off x="334566" y="4869954"/>
            <a:ext cx="1400233" cy="1152128"/>
          </a:xfrm>
          <a:prstGeom prst="rect">
            <a:avLst/>
          </a:prstGeom>
          <a:noFill/>
          <a:ln w="9525">
            <a:solidFill>
              <a:schemeClr val="tx1">
                <a:lumMod val="50000"/>
                <a:lumOff val="50000"/>
              </a:schemeClr>
            </a:solidFill>
            <a:miter lim="800000"/>
            <a:headEnd/>
            <a:tailEnd/>
          </a:ln>
        </p:spPr>
      </p:pic>
      <p:sp>
        <p:nvSpPr>
          <p:cNvPr id="52230" name="AutoShape 6"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2232" name="AutoShape 8"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2234" name="AutoShape 10"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18" name="群組 43"/>
          <p:cNvGrpSpPr/>
          <p:nvPr/>
        </p:nvGrpSpPr>
        <p:grpSpPr>
          <a:xfrm>
            <a:off x="2062758" y="1053530"/>
            <a:ext cx="1656184" cy="2607565"/>
            <a:chOff x="2134766" y="1341562"/>
            <a:chExt cx="1404000" cy="1800200"/>
          </a:xfrm>
        </p:grpSpPr>
        <p:grpSp>
          <p:nvGrpSpPr>
            <p:cNvPr id="21" name="群組 41"/>
            <p:cNvGrpSpPr/>
            <p:nvPr/>
          </p:nvGrpSpPr>
          <p:grpSpPr>
            <a:xfrm>
              <a:off x="2134766" y="1341562"/>
              <a:ext cx="1404000" cy="1584176"/>
              <a:chOff x="2134766" y="1341562"/>
              <a:chExt cx="1404000" cy="1584176"/>
            </a:xfrm>
          </p:grpSpPr>
          <p:sp>
            <p:nvSpPr>
              <p:cNvPr id="41" name="矩形 40"/>
              <p:cNvSpPr/>
              <p:nvPr/>
            </p:nvSpPr>
            <p:spPr bwMode="auto">
              <a:xfrm>
                <a:off x="2134766" y="1341562"/>
                <a:ext cx="1404000" cy="1584176"/>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20" name="文字方塊 23"/>
              <p:cNvSpPr txBox="1">
                <a:spLocks noChangeArrowheads="1"/>
              </p:cNvSpPr>
              <p:nvPr/>
            </p:nvSpPr>
            <p:spPr bwMode="auto">
              <a:xfrm>
                <a:off x="2195809" y="1430562"/>
                <a:ext cx="1220870" cy="1402378"/>
              </a:xfrm>
              <a:prstGeom prst="rect">
                <a:avLst/>
              </a:prstGeom>
              <a:solidFill>
                <a:schemeClr val="bg1"/>
              </a:solidFill>
              <a:ln w="9525">
                <a:noFill/>
                <a:miter lim="800000"/>
                <a:headEnd/>
                <a:tailEnd/>
              </a:ln>
            </p:spPr>
            <p:txBody>
              <a:bodyPr wrap="square">
                <a:spAutoFit/>
              </a:bodyPr>
              <a:lstStyle/>
              <a:p>
                <a:r>
                  <a:rPr lang="en-US" altLang="zh-TW" sz="1800" dirty="0">
                    <a:ea typeface="微軟正黑體" pitchFamily="34" charset="-120"/>
                  </a:rPr>
                  <a:t>Expanded production base and established </a:t>
                </a:r>
                <a:r>
                  <a:rPr lang="en-US" altLang="zh-CN" sz="1800" dirty="0" err="1">
                    <a:ea typeface="微軟正黑體" pitchFamily="34" charset="-120"/>
                  </a:rPr>
                  <a:t>Foshan</a:t>
                </a:r>
                <a:r>
                  <a:rPr lang="en-US" altLang="zh-CN" sz="1800" dirty="0">
                    <a:ea typeface="微軟正黑體" pitchFamily="34" charset="-120"/>
                  </a:rPr>
                  <a:t> </a:t>
                </a:r>
                <a:r>
                  <a:rPr lang="en-US" altLang="zh-CN" sz="1800" dirty="0" err="1">
                    <a:ea typeface="微軟正黑體" pitchFamily="34" charset="-120"/>
                  </a:rPr>
                  <a:t>HuaGuo</a:t>
                </a:r>
                <a:r>
                  <a:rPr lang="en-US" altLang="zh-CN" sz="1800" dirty="0">
                    <a:ea typeface="微軟正黑體" pitchFamily="34" charset="-120"/>
                  </a:rPr>
                  <a:t> </a:t>
                </a:r>
                <a:r>
                  <a:rPr lang="en-US" altLang="zh-TW" sz="1800" dirty="0">
                    <a:ea typeface="微軟正黑體" pitchFamily="34" charset="-120"/>
                  </a:rPr>
                  <a:t>branch</a:t>
                </a:r>
                <a:endParaRPr lang="zh-TW" altLang="en-US" sz="1800" dirty="0">
                  <a:ea typeface="微軟正黑體" pitchFamily="34" charset="-120"/>
                </a:endParaRPr>
              </a:p>
            </p:txBody>
          </p:sp>
        </p:grpSp>
        <p:sp>
          <p:nvSpPr>
            <p:cNvPr id="43" name="直角三角形 42"/>
            <p:cNvSpPr/>
            <p:nvPr/>
          </p:nvSpPr>
          <p:spPr bwMode="auto">
            <a:xfrm flipV="1">
              <a:off x="2754374" y="2925738"/>
              <a:ext cx="288032" cy="216024"/>
            </a:xfrm>
            <a:prstGeom prst="rtTriangle">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sp>
        <p:nvSpPr>
          <p:cNvPr id="47" name="矩形 46"/>
          <p:cNvSpPr/>
          <p:nvPr/>
        </p:nvSpPr>
        <p:spPr bwMode="auto">
          <a:xfrm>
            <a:off x="3934966" y="2442877"/>
            <a:ext cx="1440160" cy="461665"/>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solidFill>
                <a:schemeClr val="tx2">
                  <a:lumMod val="40000"/>
                  <a:lumOff val="60000"/>
                </a:schemeClr>
              </a:solidFill>
              <a:latin typeface="微軟正黑體" pitchFamily="34" charset="-120"/>
              <a:ea typeface="微軟正黑體" pitchFamily="34" charset="-120"/>
            </a:endParaRPr>
          </a:p>
        </p:txBody>
      </p:sp>
      <p:sp>
        <p:nvSpPr>
          <p:cNvPr id="48" name="矩形 47"/>
          <p:cNvSpPr/>
          <p:nvPr/>
        </p:nvSpPr>
        <p:spPr bwMode="auto">
          <a:xfrm>
            <a:off x="3862958" y="2442877"/>
            <a:ext cx="1656184" cy="461665"/>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solidFill>
                <a:schemeClr val="tx2">
                  <a:lumMod val="40000"/>
                  <a:lumOff val="60000"/>
                </a:schemeClr>
              </a:solidFill>
              <a:latin typeface="微軟正黑體" pitchFamily="34" charset="-120"/>
              <a:ea typeface="微軟正黑體" pitchFamily="34" charset="-120"/>
            </a:endParaRPr>
          </a:p>
        </p:txBody>
      </p:sp>
      <p:grpSp>
        <p:nvGrpSpPr>
          <p:cNvPr id="22" name="群組 48"/>
          <p:cNvGrpSpPr/>
          <p:nvPr/>
        </p:nvGrpSpPr>
        <p:grpSpPr>
          <a:xfrm>
            <a:off x="3790950" y="1485578"/>
            <a:ext cx="1872208" cy="2129134"/>
            <a:chOff x="2134764" y="1341562"/>
            <a:chExt cx="1649999" cy="1807064"/>
          </a:xfrm>
        </p:grpSpPr>
        <p:grpSp>
          <p:nvGrpSpPr>
            <p:cNvPr id="23" name="群組 41"/>
            <p:cNvGrpSpPr/>
            <p:nvPr/>
          </p:nvGrpSpPr>
          <p:grpSpPr>
            <a:xfrm>
              <a:off x="2134764" y="1341562"/>
              <a:ext cx="1649999" cy="1619381"/>
              <a:chOff x="2134764" y="1341562"/>
              <a:chExt cx="1649999" cy="1619381"/>
            </a:xfrm>
          </p:grpSpPr>
          <p:sp>
            <p:nvSpPr>
              <p:cNvPr id="52" name="矩形 51"/>
              <p:cNvSpPr/>
              <p:nvPr/>
            </p:nvSpPr>
            <p:spPr bwMode="auto">
              <a:xfrm>
                <a:off x="2134764" y="1341562"/>
                <a:ext cx="1649999" cy="1619381"/>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53" name="文字方塊 23"/>
              <p:cNvSpPr txBox="1">
                <a:spLocks noChangeArrowheads="1"/>
              </p:cNvSpPr>
              <p:nvPr/>
            </p:nvSpPr>
            <p:spPr bwMode="auto">
              <a:xfrm>
                <a:off x="2198226" y="1463793"/>
                <a:ext cx="1461996" cy="1332220"/>
              </a:xfrm>
              <a:prstGeom prst="rect">
                <a:avLst/>
              </a:prstGeom>
              <a:solidFill>
                <a:schemeClr val="bg1"/>
              </a:solidFill>
              <a:ln w="9525">
                <a:noFill/>
                <a:miter lim="800000"/>
                <a:headEnd/>
                <a:tailEnd/>
              </a:ln>
            </p:spPr>
            <p:txBody>
              <a:bodyPr wrap="square">
                <a:spAutoFit/>
              </a:bodyPr>
              <a:lstStyle/>
              <a:p>
                <a:r>
                  <a:rPr lang="en-US" altLang="zh-TW" sz="1600" dirty="0">
                    <a:ea typeface="標楷體" pitchFamily="65" charset="-120"/>
                  </a:rPr>
                  <a:t>Co-operate with international camera brands to ride on the growing trend of D-SLR cameras</a:t>
                </a:r>
                <a:endParaRPr lang="zh-TW" altLang="en-US" sz="1600" dirty="0">
                  <a:ea typeface="標楷體" pitchFamily="65" charset="-120"/>
                </a:endParaRPr>
              </a:p>
            </p:txBody>
          </p:sp>
        </p:grpSp>
        <p:sp>
          <p:nvSpPr>
            <p:cNvPr id="51" name="直角三角形 50"/>
            <p:cNvSpPr/>
            <p:nvPr/>
          </p:nvSpPr>
          <p:spPr bwMode="auto">
            <a:xfrm flipV="1">
              <a:off x="2837830" y="2932603"/>
              <a:ext cx="288031" cy="216023"/>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grpSp>
        <p:nvGrpSpPr>
          <p:cNvPr id="24" name="群組 62"/>
          <p:cNvGrpSpPr/>
          <p:nvPr/>
        </p:nvGrpSpPr>
        <p:grpSpPr>
          <a:xfrm>
            <a:off x="7823397" y="802814"/>
            <a:ext cx="4104457" cy="2987019"/>
            <a:chOff x="2134766" y="1341562"/>
            <a:chExt cx="1404000" cy="1430076"/>
          </a:xfrm>
        </p:grpSpPr>
        <p:grpSp>
          <p:nvGrpSpPr>
            <p:cNvPr id="25" name="群組 41"/>
            <p:cNvGrpSpPr/>
            <p:nvPr/>
          </p:nvGrpSpPr>
          <p:grpSpPr>
            <a:xfrm>
              <a:off x="2134766" y="1341562"/>
              <a:ext cx="1404000" cy="1224000"/>
              <a:chOff x="2134766" y="1341562"/>
              <a:chExt cx="1404000" cy="1224000"/>
            </a:xfrm>
          </p:grpSpPr>
          <p:sp>
            <p:nvSpPr>
              <p:cNvPr id="66" name="矩形 65"/>
              <p:cNvSpPr/>
              <p:nvPr/>
            </p:nvSpPr>
            <p:spPr bwMode="auto">
              <a:xfrm>
                <a:off x="2134766" y="1341562"/>
                <a:ext cx="1404000" cy="1224000"/>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67" name="文字方塊 23"/>
              <p:cNvSpPr txBox="1">
                <a:spLocks noChangeArrowheads="1"/>
              </p:cNvSpPr>
              <p:nvPr/>
            </p:nvSpPr>
            <p:spPr bwMode="auto">
              <a:xfrm>
                <a:off x="2184029" y="1390698"/>
                <a:ext cx="1296000" cy="1105142"/>
              </a:xfrm>
              <a:prstGeom prst="rect">
                <a:avLst/>
              </a:prstGeom>
              <a:solidFill>
                <a:schemeClr val="bg1"/>
              </a:solidFill>
              <a:ln w="9525">
                <a:noFill/>
                <a:miter lim="800000"/>
                <a:headEnd/>
                <a:tailEnd/>
              </a:ln>
            </p:spPr>
            <p:txBody>
              <a:bodyPr wrap="square">
                <a:spAutoFit/>
              </a:bodyPr>
              <a:lstStyle/>
              <a:p>
                <a:pPr marL="342900" indent="-342900">
                  <a:buFont typeface="Arial" panose="020B0604020202020204" pitchFamily="34" charset="0"/>
                  <a:buChar char="•"/>
                </a:pPr>
                <a:r>
                  <a:rPr lang="en-US" altLang="zh-TW" sz="1600" dirty="0">
                    <a:ea typeface="標楷體" pitchFamily="65" charset="-120"/>
                  </a:rPr>
                  <a:t>Entered the U.S. </a:t>
                </a:r>
                <a:r>
                  <a:rPr lang="en-US" altLang="zh-TW" sz="1600" dirty="0" err="1">
                    <a:ea typeface="標楷體" pitchFamily="65" charset="-120"/>
                  </a:rPr>
                  <a:t>IoT</a:t>
                </a:r>
                <a:r>
                  <a:rPr lang="en-US" altLang="zh-TW" sz="1600" dirty="0">
                    <a:ea typeface="標楷體" pitchFamily="65" charset="-120"/>
                  </a:rPr>
                  <a:t> brand supply chain, supplying smart doorbell lenses and smart speaker lenses.</a:t>
                </a:r>
              </a:p>
              <a:p>
                <a:pPr marL="342900" indent="-342900">
                  <a:buFont typeface="Arial" panose="020B0604020202020204" pitchFamily="34" charset="0"/>
                  <a:buChar char="•"/>
                </a:pPr>
                <a:r>
                  <a:rPr lang="en-US" altLang="zh-TW" sz="1600" dirty="0">
                    <a:ea typeface="標楷體" pitchFamily="65" charset="-120"/>
                  </a:rPr>
                  <a:t>Successfully entered the automotive Tier 1 supply chain, supplying a wide range of automotive lenses for imaging/ADAS/</a:t>
                </a:r>
                <a:r>
                  <a:rPr lang="zh-TW" altLang="en-US" sz="1600" dirty="0">
                    <a:ea typeface="標楷體" pitchFamily="65" charset="-120"/>
                  </a:rPr>
                  <a:t> </a:t>
                </a:r>
                <a:r>
                  <a:rPr lang="en-US" altLang="zh-TW" sz="1600" dirty="0" err="1">
                    <a:ea typeface="標楷體" pitchFamily="65" charset="-120"/>
                  </a:rPr>
                  <a:t>LiDAR</a:t>
                </a:r>
                <a:r>
                  <a:rPr lang="en-US" altLang="zh-TW" sz="1600" dirty="0">
                    <a:ea typeface="標楷體" pitchFamily="65" charset="-120"/>
                  </a:rPr>
                  <a:t>/thermal imaging.</a:t>
                </a:r>
              </a:p>
              <a:p>
                <a:pPr marL="342900" indent="-342900">
                  <a:buFont typeface="Arial" panose="020B0604020202020204" pitchFamily="34" charset="0"/>
                  <a:buChar char="•"/>
                </a:pPr>
                <a:r>
                  <a:rPr lang="en-US" altLang="zh-TW" sz="1600" dirty="0">
                    <a:ea typeface="標楷體" pitchFamily="65" charset="-120"/>
                  </a:rPr>
                  <a:t>Continuing to develop the thermal imaging lens market</a:t>
                </a:r>
              </a:p>
            </p:txBody>
          </p:sp>
        </p:grpSp>
        <p:sp>
          <p:nvSpPr>
            <p:cNvPr id="65" name="直角三角形 64"/>
            <p:cNvSpPr/>
            <p:nvPr/>
          </p:nvSpPr>
          <p:spPr bwMode="auto">
            <a:xfrm flipV="1">
              <a:off x="2710830" y="2555614"/>
              <a:ext cx="288032" cy="216024"/>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sp>
        <p:nvSpPr>
          <p:cNvPr id="68" name="文字方塊 14"/>
          <p:cNvSpPr txBox="1">
            <a:spLocks noChangeArrowheads="1"/>
          </p:cNvSpPr>
          <p:nvPr/>
        </p:nvSpPr>
        <p:spPr bwMode="auto">
          <a:xfrm>
            <a:off x="4333826" y="3992037"/>
            <a:ext cx="728196"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1997</a:t>
            </a:r>
            <a:endParaRPr lang="zh-TW" altLang="en-US" dirty="0">
              <a:latin typeface="標楷體" pitchFamily="65" charset="-120"/>
              <a:ea typeface="標楷體" pitchFamily="65" charset="-120"/>
            </a:endParaRPr>
          </a:p>
        </p:txBody>
      </p:sp>
      <p:sp>
        <p:nvSpPr>
          <p:cNvPr id="27650" name="AutoShape 2" descr="TAMRON Photo Site for photgraphic len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7652" name="AutoShape 4" descr="TAMRON Photo Site for photgraphic len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5" name="Picture 4" descr="你希望什麼鏡？ Tamron 今年會出多達6 支鏡！ - DCFever.com"/>
          <p:cNvPicPr>
            <a:picLocks noChangeAspect="1" noChangeArrowheads="1"/>
          </p:cNvPicPr>
          <p:nvPr/>
        </p:nvPicPr>
        <p:blipFill>
          <a:blip r:embed="rId8" cstate="print"/>
          <a:srcRect/>
          <a:stretch>
            <a:fillRect/>
          </a:stretch>
        </p:blipFill>
        <p:spPr bwMode="auto">
          <a:xfrm>
            <a:off x="3790950" y="5229994"/>
            <a:ext cx="2107060" cy="1053530"/>
          </a:xfrm>
          <a:prstGeom prst="rect">
            <a:avLst/>
          </a:prstGeom>
          <a:ln>
            <a:noFill/>
          </a:ln>
          <a:effectLst>
            <a:softEdge rad="112500"/>
          </a:effectLst>
        </p:spPr>
      </p:pic>
      <p:pic>
        <p:nvPicPr>
          <p:cNvPr id="81" name="Picture 2" descr="產品列表- EOS R 無反光鏡數位相機- 佳能台灣"/>
          <p:cNvPicPr>
            <a:picLocks noChangeAspect="1" noChangeArrowheads="1"/>
          </p:cNvPicPr>
          <p:nvPr/>
        </p:nvPicPr>
        <p:blipFill>
          <a:blip r:embed="rId9" cstate="print">
            <a:lum bright="70000" contrast="-70000"/>
          </a:blip>
          <a:srcRect/>
          <a:stretch>
            <a:fillRect/>
          </a:stretch>
        </p:blipFill>
        <p:spPr bwMode="auto">
          <a:xfrm>
            <a:off x="4943078" y="4581922"/>
            <a:ext cx="1215409" cy="1074395"/>
          </a:xfrm>
          <a:prstGeom prst="rect">
            <a:avLst/>
          </a:prstGeom>
          <a:noFill/>
        </p:spPr>
      </p:pic>
      <p:pic>
        <p:nvPicPr>
          <p:cNvPr id="3" name="Picture 2" descr="產品列表- EOS R 無反光鏡數位相機- 佳能台灣"/>
          <p:cNvPicPr>
            <a:picLocks noChangeAspect="1" noChangeArrowheads="1"/>
          </p:cNvPicPr>
          <p:nvPr/>
        </p:nvPicPr>
        <p:blipFill>
          <a:blip r:embed="rId9" cstate="print"/>
          <a:srcRect/>
          <a:stretch>
            <a:fillRect/>
          </a:stretch>
        </p:blipFill>
        <p:spPr bwMode="auto">
          <a:xfrm>
            <a:off x="4799062" y="4509914"/>
            <a:ext cx="1215409" cy="1074395"/>
          </a:xfrm>
          <a:prstGeom prst="rect">
            <a:avLst/>
          </a:prstGeom>
          <a:noFill/>
        </p:spPr>
      </p:pic>
      <p:sp>
        <p:nvSpPr>
          <p:cNvPr id="15" name="AutoShape 10" descr="Double Convex Lens, 150mm Focal Length, 1.5 38mm Turkey | Ubu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7660" name="AutoShape 12" descr="Double Convex Lens, 150mm Focal Length, 1.5 38mm Turkey | Ubu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橢圓 11"/>
          <p:cNvSpPr/>
          <p:nvPr/>
        </p:nvSpPr>
        <p:spPr>
          <a:xfrm>
            <a:off x="6271880" y="3796526"/>
            <a:ext cx="836958" cy="826958"/>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69" name="文字方塊 15"/>
          <p:cNvSpPr txBox="1">
            <a:spLocks noChangeArrowheads="1"/>
          </p:cNvSpPr>
          <p:nvPr/>
        </p:nvSpPr>
        <p:spPr bwMode="auto">
          <a:xfrm>
            <a:off x="6332496" y="4005858"/>
            <a:ext cx="742682"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2012</a:t>
            </a:r>
            <a:endParaRPr lang="zh-TW" altLang="en-US" dirty="0">
              <a:latin typeface="標楷體" pitchFamily="65" charset="-120"/>
              <a:ea typeface="標楷體" pitchFamily="65" charset="-120"/>
            </a:endParaRPr>
          </a:p>
        </p:txBody>
      </p:sp>
      <p:grpSp>
        <p:nvGrpSpPr>
          <p:cNvPr id="26" name="群組 54"/>
          <p:cNvGrpSpPr/>
          <p:nvPr/>
        </p:nvGrpSpPr>
        <p:grpSpPr>
          <a:xfrm>
            <a:off x="5925132" y="981522"/>
            <a:ext cx="1800000" cy="2755670"/>
            <a:chOff x="2134766" y="1341562"/>
            <a:chExt cx="1800000" cy="2017920"/>
          </a:xfrm>
        </p:grpSpPr>
        <p:sp>
          <p:nvSpPr>
            <p:cNvPr id="58" name="矩形 57"/>
            <p:cNvSpPr/>
            <p:nvPr/>
          </p:nvSpPr>
          <p:spPr bwMode="auto">
            <a:xfrm>
              <a:off x="2134766" y="1341562"/>
              <a:ext cx="1800000" cy="1800000"/>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57" name="直角三角形 56"/>
            <p:cNvSpPr/>
            <p:nvPr/>
          </p:nvSpPr>
          <p:spPr bwMode="auto">
            <a:xfrm flipV="1">
              <a:off x="2863234" y="3143458"/>
              <a:ext cx="288032" cy="216024"/>
            </a:xfrm>
            <a:prstGeom prst="rtTriangle">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pic>
        <p:nvPicPr>
          <p:cNvPr id="72" name="Picture 1" descr="18e23c10501525d95f34"/>
          <p:cNvPicPr>
            <a:picLocks noChangeAspect="1" noChangeArrowheads="1"/>
          </p:cNvPicPr>
          <p:nvPr/>
        </p:nvPicPr>
        <p:blipFill>
          <a:blip r:embed="rId10" cstate="print">
            <a:lum bright="10000" contrast="10000"/>
          </a:blip>
          <a:srcRect/>
          <a:stretch>
            <a:fillRect/>
          </a:stretch>
        </p:blipFill>
        <p:spPr bwMode="auto">
          <a:xfrm>
            <a:off x="5879182" y="4653930"/>
            <a:ext cx="1872208" cy="1499753"/>
          </a:xfrm>
          <a:prstGeom prst="rect">
            <a:avLst/>
          </a:prstGeom>
          <a:ln>
            <a:noFill/>
          </a:ln>
          <a:effectLst>
            <a:softEdge rad="112500"/>
          </a:effectLst>
        </p:spPr>
      </p:pic>
      <p:pic>
        <p:nvPicPr>
          <p:cNvPr id="77" name="Picture 14" descr="Ring | Optus Smart Spaces"/>
          <p:cNvPicPr>
            <a:picLocks noChangeAspect="1" noChangeArrowheads="1"/>
          </p:cNvPicPr>
          <p:nvPr/>
        </p:nvPicPr>
        <p:blipFill>
          <a:blip r:embed="rId11" cstate="print"/>
          <a:srcRect l="23800" t="5600" r="24401" b="45401"/>
          <a:stretch>
            <a:fillRect/>
          </a:stretch>
        </p:blipFill>
        <p:spPr bwMode="auto">
          <a:xfrm>
            <a:off x="8039422" y="4725938"/>
            <a:ext cx="1522455" cy="1440160"/>
          </a:xfrm>
          <a:prstGeom prst="rect">
            <a:avLst/>
          </a:prstGeom>
          <a:noFill/>
          <a:ln>
            <a:noFill/>
          </a:ln>
        </p:spPr>
      </p:pic>
      <p:pic>
        <p:nvPicPr>
          <p:cNvPr id="80" name="Picture 2" descr="Ring Battery Doorbell Plus"/>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9335566" y="4653930"/>
            <a:ext cx="576064" cy="711712"/>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17" descr="比亚迪7人座纯电_比亚迪_汽车大师"/>
          <p:cNvPicPr>
            <a:picLocks noChangeAspect="1" noChangeArrowheads="1"/>
          </p:cNvPicPr>
          <p:nvPr/>
        </p:nvPicPr>
        <p:blipFill>
          <a:blip r:embed="rId13" cstate="print"/>
          <a:srcRect/>
          <a:stretch>
            <a:fillRect/>
          </a:stretch>
        </p:blipFill>
        <p:spPr bwMode="auto">
          <a:xfrm>
            <a:off x="9839622" y="5013970"/>
            <a:ext cx="1890208" cy="1080120"/>
          </a:xfrm>
          <a:prstGeom prst="ellipse">
            <a:avLst/>
          </a:prstGeom>
          <a:ln w="19050" cap="rnd">
            <a:solidFill>
              <a:schemeClr val="bg1"/>
            </a:solidFill>
          </a:ln>
          <a:effectLst>
            <a:glow rad="635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文字方塊 18"/>
          <p:cNvSpPr txBox="1">
            <a:spLocks noChangeArrowheads="1"/>
          </p:cNvSpPr>
          <p:nvPr/>
        </p:nvSpPr>
        <p:spPr bwMode="auto">
          <a:xfrm>
            <a:off x="8837694" y="4005858"/>
            <a:ext cx="1414503"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2018~2024</a:t>
            </a:r>
          </a:p>
        </p:txBody>
      </p:sp>
      <p:sp>
        <p:nvSpPr>
          <p:cNvPr id="62" name="文字方塊 23"/>
          <p:cNvSpPr txBox="1">
            <a:spLocks noChangeArrowheads="1"/>
          </p:cNvSpPr>
          <p:nvPr/>
        </p:nvSpPr>
        <p:spPr bwMode="auto">
          <a:xfrm>
            <a:off x="6023198" y="1053530"/>
            <a:ext cx="1601846" cy="2308324"/>
          </a:xfrm>
          <a:prstGeom prst="rect">
            <a:avLst/>
          </a:prstGeom>
          <a:solidFill>
            <a:schemeClr val="bg1"/>
          </a:solidFill>
          <a:ln w="9525">
            <a:noFill/>
            <a:miter lim="800000"/>
            <a:headEnd/>
            <a:tailEnd/>
          </a:ln>
        </p:spPr>
        <p:txBody>
          <a:bodyPr wrap="square">
            <a:spAutoFit/>
          </a:bodyPr>
          <a:lstStyle/>
          <a:p>
            <a:r>
              <a:rPr lang="en-US" altLang="zh-TW" sz="1600" dirty="0">
                <a:latin typeface="微軟正黑體" pitchFamily="34" charset="-120"/>
                <a:ea typeface="微軟正黑體" pitchFamily="34" charset="-120"/>
              </a:rPr>
              <a:t>Expanded product business groups; introduced automated assembly lines at the Chung Kang Branch </a:t>
            </a:r>
          </a:p>
        </p:txBody>
      </p:sp>
      <p:sp>
        <p:nvSpPr>
          <p:cNvPr id="64" name="標題 1"/>
          <p:cNvSpPr>
            <a:spLocks noGrp="1"/>
          </p:cNvSpPr>
          <p:nvPr>
            <p:ph type="title"/>
          </p:nvPr>
        </p:nvSpPr>
        <p:spPr>
          <a:xfrm>
            <a:off x="550590" y="261442"/>
            <a:ext cx="6335879" cy="720247"/>
          </a:xfrm>
        </p:spPr>
        <p:txBody>
          <a:bodyPr>
            <a:normAutofit/>
          </a:bodyPr>
          <a:lstStyle/>
          <a:p>
            <a:r>
              <a:rPr lang="en-US" altLang="zh-TW" sz="4000" b="1" dirty="0">
                <a:latin typeface="+mn-lt"/>
              </a:rPr>
              <a:t>Kinko's Milestones</a:t>
            </a:r>
            <a:endParaRPr lang="zh-TW" altLang="en-US" sz="4000" b="1" dirty="0">
              <a:latin typeface="+mn-lt"/>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p:cNvSpPr/>
          <p:nvPr/>
        </p:nvSpPr>
        <p:spPr>
          <a:xfrm>
            <a:off x="1372205" y="1801898"/>
            <a:ext cx="3426857" cy="3428096"/>
          </a:xfrm>
          <a:custGeom>
            <a:avLst/>
            <a:gdLst/>
            <a:ahLst/>
            <a:cxnLst/>
            <a:rect l="l" t="t" r="r" b="b"/>
            <a:pathLst>
              <a:path w="5140954" h="5140954">
                <a:moveTo>
                  <a:pt x="0" y="0"/>
                </a:moveTo>
                <a:lnTo>
                  <a:pt x="5140954" y="0"/>
                </a:lnTo>
                <a:lnTo>
                  <a:pt x="5140954" y="5140954"/>
                </a:lnTo>
                <a:lnTo>
                  <a:pt x="0" y="514095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5</a:t>
            </a:fld>
            <a:endParaRPr lang="zh-TW" altLang="en-US"/>
          </a:p>
        </p:txBody>
      </p:sp>
      <p:sp>
        <p:nvSpPr>
          <p:cNvPr id="9" name="矩形 8"/>
          <p:cNvSpPr/>
          <p:nvPr/>
        </p:nvSpPr>
        <p:spPr bwMode="auto">
          <a:xfrm>
            <a:off x="2566814" y="837506"/>
            <a:ext cx="914400" cy="91440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1" name="矩形 10"/>
          <p:cNvSpPr/>
          <p:nvPr/>
        </p:nvSpPr>
        <p:spPr bwMode="auto">
          <a:xfrm>
            <a:off x="0" y="0"/>
            <a:ext cx="12190413" cy="595007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3" name="橢圓 12"/>
          <p:cNvSpPr/>
          <p:nvPr/>
        </p:nvSpPr>
        <p:spPr bwMode="auto">
          <a:xfrm>
            <a:off x="7751390" y="837506"/>
            <a:ext cx="5112568" cy="4392488"/>
          </a:xfrm>
          <a:prstGeom prst="ellipse">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4" name="橢圓 13"/>
          <p:cNvSpPr/>
          <p:nvPr/>
        </p:nvSpPr>
        <p:spPr bwMode="auto">
          <a:xfrm>
            <a:off x="11207774" y="4437906"/>
            <a:ext cx="3312368" cy="649188"/>
          </a:xfrm>
          <a:prstGeom prst="ellipse">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solidFill>
                <a:schemeClr val="bg1"/>
              </a:solidFill>
              <a:latin typeface="微軟正黑體" pitchFamily="34" charset="-120"/>
              <a:ea typeface="微軟正黑體" pitchFamily="34" charset="-120"/>
            </a:endParaRPr>
          </a:p>
        </p:txBody>
      </p:sp>
      <p:sp>
        <p:nvSpPr>
          <p:cNvPr id="7" name="文字方塊 6"/>
          <p:cNvSpPr txBox="1"/>
          <p:nvPr/>
        </p:nvSpPr>
        <p:spPr>
          <a:xfrm>
            <a:off x="622598" y="189434"/>
            <a:ext cx="4680520" cy="769441"/>
          </a:xfrm>
          <a:prstGeom prst="rect">
            <a:avLst/>
          </a:prstGeom>
          <a:noFill/>
        </p:spPr>
        <p:txBody>
          <a:bodyPr wrap="square" rtlCol="0">
            <a:spAutoFit/>
          </a:bodyPr>
          <a:lstStyle/>
          <a:p>
            <a:r>
              <a:rPr lang="en-US" altLang="zh-TW" sz="4400" b="1" dirty="0">
                <a:ea typeface="標楷體" pitchFamily="65" charset="-120"/>
              </a:rPr>
              <a:t>Core Product Line</a:t>
            </a:r>
            <a:endParaRPr lang="zh-TW" altLang="en-US" sz="4400" b="1" dirty="0">
              <a:latin typeface="標楷體" pitchFamily="65" charset="-120"/>
              <a:ea typeface="標楷體" pitchFamily="65" charset="-120"/>
            </a:endParaRPr>
          </a:p>
        </p:txBody>
      </p:sp>
      <p:sp>
        <p:nvSpPr>
          <p:cNvPr id="16" name="Freeform 12"/>
          <p:cNvSpPr/>
          <p:nvPr/>
        </p:nvSpPr>
        <p:spPr>
          <a:xfrm>
            <a:off x="1732245" y="2161938"/>
            <a:ext cx="2679443" cy="2680412"/>
          </a:xfrm>
          <a:custGeom>
            <a:avLst/>
            <a:gdLst/>
            <a:ahLst/>
            <a:cxnLst/>
            <a:rect l="l" t="t" r="r" b="b"/>
            <a:pathLst>
              <a:path w="4019688" h="4019687">
                <a:moveTo>
                  <a:pt x="0" y="0"/>
                </a:moveTo>
                <a:lnTo>
                  <a:pt x="4019688" y="0"/>
                </a:lnTo>
                <a:lnTo>
                  <a:pt x="4019688" y="4019687"/>
                </a:lnTo>
                <a:lnTo>
                  <a:pt x="0" y="4019687"/>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txBody>
          <a:bodyPr/>
          <a:lstStyle/>
          <a:p>
            <a:endParaRPr lang="zh-TW" altLang="en-US"/>
          </a:p>
        </p:txBody>
      </p:sp>
      <p:sp>
        <p:nvSpPr>
          <p:cNvPr id="18" name="Freeform 16"/>
          <p:cNvSpPr/>
          <p:nvPr/>
        </p:nvSpPr>
        <p:spPr>
          <a:xfrm>
            <a:off x="1908609" y="2861853"/>
            <a:ext cx="2343916" cy="524221"/>
          </a:xfrm>
          <a:custGeom>
            <a:avLst/>
            <a:gdLst/>
            <a:ahLst/>
            <a:cxnLst/>
            <a:rect l="l" t="t" r="r" b="b"/>
            <a:pathLst>
              <a:path w="3516332" h="786149">
                <a:moveTo>
                  <a:pt x="0" y="0"/>
                </a:moveTo>
                <a:lnTo>
                  <a:pt x="3516332" y="0"/>
                </a:lnTo>
                <a:lnTo>
                  <a:pt x="3516332" y="786149"/>
                </a:lnTo>
                <a:lnTo>
                  <a:pt x="0" y="786149"/>
                </a:lnTo>
                <a:lnTo>
                  <a:pt x="0" y="0"/>
                </a:lnTo>
                <a:close/>
              </a:path>
            </a:pathLst>
          </a:custGeom>
          <a:blipFill>
            <a:blip r:embed="rId6" cstate="print"/>
            <a:stretch>
              <a:fillRect b="-41719"/>
            </a:stretch>
          </a:blipFill>
        </p:spPr>
        <p:txBody>
          <a:bodyPr/>
          <a:lstStyle/>
          <a:p>
            <a:endParaRPr lang="zh-TW" altLang="en-US"/>
          </a:p>
        </p:txBody>
      </p:sp>
      <p:sp>
        <p:nvSpPr>
          <p:cNvPr id="19" name="TextBox 27"/>
          <p:cNvSpPr txBox="1"/>
          <p:nvPr/>
        </p:nvSpPr>
        <p:spPr>
          <a:xfrm>
            <a:off x="2308309" y="3557673"/>
            <a:ext cx="1451367" cy="692497"/>
          </a:xfrm>
          <a:prstGeom prst="rect">
            <a:avLst/>
          </a:prstGeom>
        </p:spPr>
        <p:txBody>
          <a:bodyPr lIns="0" tIns="0" rIns="0" bIns="0" rtlCol="0" anchor="t">
            <a:spAutoFit/>
          </a:bodyPr>
          <a:lstStyle/>
          <a:p>
            <a:pPr algn="ctr">
              <a:lnSpc>
                <a:spcPts val="2734"/>
              </a:lnSpc>
            </a:pPr>
            <a:r>
              <a:rPr lang="en-US" sz="2000" b="1" i="1" dirty="0">
                <a:solidFill>
                  <a:srgbClr val="D9241A"/>
                </a:solidFill>
                <a:latin typeface="Clear Sans Bold Italics"/>
                <a:ea typeface="Clear Sans Bold Italics"/>
                <a:cs typeface="Clear Sans Bold Italics"/>
                <a:sym typeface="Clear Sans Bold Italics"/>
              </a:rPr>
              <a:t>Made in Taiwan</a:t>
            </a:r>
          </a:p>
        </p:txBody>
      </p:sp>
      <p:grpSp>
        <p:nvGrpSpPr>
          <p:cNvPr id="2" name="Group 3"/>
          <p:cNvGrpSpPr/>
          <p:nvPr/>
        </p:nvGrpSpPr>
        <p:grpSpPr>
          <a:xfrm>
            <a:off x="6167214" y="1053530"/>
            <a:ext cx="3008542" cy="1043600"/>
            <a:chOff x="0" y="0"/>
            <a:chExt cx="5519451" cy="1913890"/>
          </a:xfrm>
        </p:grpSpPr>
        <p:sp>
          <p:nvSpPr>
            <p:cNvPr id="26" name="Freeform 4"/>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txBody>
            <a:bodyPr/>
            <a:lstStyle/>
            <a:p>
              <a:endParaRPr lang="zh-TW" altLang="en-US"/>
            </a:p>
          </p:txBody>
        </p:sp>
      </p:grpSp>
      <p:sp>
        <p:nvSpPr>
          <p:cNvPr id="28" name="Freeform 5"/>
          <p:cNvSpPr/>
          <p:nvPr/>
        </p:nvSpPr>
        <p:spPr>
          <a:xfrm>
            <a:off x="5667461" y="1200291"/>
            <a:ext cx="749808" cy="750079"/>
          </a:xfrm>
          <a:custGeom>
            <a:avLst/>
            <a:gdLst/>
            <a:ahLst/>
            <a:cxnLst/>
            <a:rect l="l" t="t" r="r" b="b"/>
            <a:pathLst>
              <a:path w="1124858" h="1124858">
                <a:moveTo>
                  <a:pt x="0" y="0"/>
                </a:moveTo>
                <a:lnTo>
                  <a:pt x="1124858" y="0"/>
                </a:lnTo>
                <a:lnTo>
                  <a:pt x="1124858" y="1124857"/>
                </a:lnTo>
                <a:lnTo>
                  <a:pt x="0" y="1124857"/>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zh-TW" altLang="en-US"/>
          </a:p>
        </p:txBody>
      </p:sp>
      <p:grpSp>
        <p:nvGrpSpPr>
          <p:cNvPr id="3" name="Group 6"/>
          <p:cNvGrpSpPr/>
          <p:nvPr/>
        </p:nvGrpSpPr>
        <p:grpSpPr>
          <a:xfrm>
            <a:off x="6476260" y="2347455"/>
            <a:ext cx="3008542" cy="1043600"/>
            <a:chOff x="0" y="0"/>
            <a:chExt cx="5519451" cy="1913890"/>
          </a:xfrm>
        </p:grpSpPr>
        <p:sp>
          <p:nvSpPr>
            <p:cNvPr id="30" name="Freeform 7"/>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DF6F6"/>
            </a:solidFill>
          </p:spPr>
          <p:txBody>
            <a:bodyPr/>
            <a:lstStyle/>
            <a:p>
              <a:endParaRPr lang="zh-TW" altLang="en-US"/>
            </a:p>
          </p:txBody>
        </p:sp>
      </p:grpSp>
      <p:sp>
        <p:nvSpPr>
          <p:cNvPr id="31" name="Freeform 8"/>
          <p:cNvSpPr/>
          <p:nvPr/>
        </p:nvSpPr>
        <p:spPr>
          <a:xfrm>
            <a:off x="6101356" y="2494216"/>
            <a:ext cx="749808" cy="750079"/>
          </a:xfrm>
          <a:custGeom>
            <a:avLst/>
            <a:gdLst/>
            <a:ahLst/>
            <a:cxnLst/>
            <a:rect l="l" t="t" r="r" b="b"/>
            <a:pathLst>
              <a:path w="1124858" h="1124858">
                <a:moveTo>
                  <a:pt x="0" y="0"/>
                </a:moveTo>
                <a:lnTo>
                  <a:pt x="1124859" y="0"/>
                </a:lnTo>
                <a:lnTo>
                  <a:pt x="1124859" y="1124858"/>
                </a:lnTo>
                <a:lnTo>
                  <a:pt x="0" y="1124858"/>
                </a:lnTo>
                <a:lnTo>
                  <a:pt x="0" y="0"/>
                </a:lnTo>
                <a:close/>
              </a:path>
            </a:pathLst>
          </a:custGeom>
          <a:blipFill>
            <a:blip r:embed="rId9" cstate="print">
              <a:extLst>
                <a:ext uri="{96DAC541-7B7A-43D3-8B79-37D633B846F1}">
                  <asvg:svgBlip xmlns="" xmlns:asvg="http://schemas.microsoft.com/office/drawing/2016/SVG/main" r:embed="rId10"/>
                </a:ext>
              </a:extLst>
            </a:blip>
            <a:stretch>
              <a:fillRect/>
            </a:stretch>
          </a:blipFill>
        </p:spPr>
        <p:txBody>
          <a:bodyPr/>
          <a:lstStyle/>
          <a:p>
            <a:endParaRPr lang="zh-TW" altLang="en-US"/>
          </a:p>
        </p:txBody>
      </p:sp>
      <p:grpSp>
        <p:nvGrpSpPr>
          <p:cNvPr id="5" name="Group 9"/>
          <p:cNvGrpSpPr/>
          <p:nvPr/>
        </p:nvGrpSpPr>
        <p:grpSpPr>
          <a:xfrm>
            <a:off x="6399032" y="3645818"/>
            <a:ext cx="3008542" cy="1043600"/>
            <a:chOff x="0" y="0"/>
            <a:chExt cx="5519451" cy="1913890"/>
          </a:xfrm>
        </p:grpSpPr>
        <p:sp>
          <p:nvSpPr>
            <p:cNvPr id="35" name="Freeform 10"/>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txBody>
            <a:bodyPr/>
            <a:lstStyle/>
            <a:p>
              <a:endParaRPr lang="zh-TW" altLang="en-US"/>
            </a:p>
          </p:txBody>
        </p:sp>
      </p:grpSp>
      <p:sp>
        <p:nvSpPr>
          <p:cNvPr id="36" name="Freeform 11"/>
          <p:cNvSpPr/>
          <p:nvPr/>
        </p:nvSpPr>
        <p:spPr>
          <a:xfrm>
            <a:off x="6024127" y="3792579"/>
            <a:ext cx="749808" cy="750079"/>
          </a:xfrm>
          <a:custGeom>
            <a:avLst/>
            <a:gdLst/>
            <a:ahLst/>
            <a:cxnLst/>
            <a:rect l="l" t="t" r="r" b="b"/>
            <a:pathLst>
              <a:path w="1124858" h="1124858">
                <a:moveTo>
                  <a:pt x="0" y="0"/>
                </a:moveTo>
                <a:lnTo>
                  <a:pt x="1124858" y="0"/>
                </a:lnTo>
                <a:lnTo>
                  <a:pt x="1124858" y="1124858"/>
                </a:lnTo>
                <a:lnTo>
                  <a:pt x="0" y="1124858"/>
                </a:lnTo>
                <a:lnTo>
                  <a:pt x="0" y="0"/>
                </a:lnTo>
                <a:close/>
              </a:path>
            </a:pathLst>
          </a:custGeom>
          <a:blipFill>
            <a:blip r:embed="rId11" cstate="print">
              <a:extLst>
                <a:ext uri="{96DAC541-7B7A-43D3-8B79-37D633B846F1}">
                  <asvg:svgBlip xmlns="" xmlns:asvg="http://schemas.microsoft.com/office/drawing/2016/SVG/main" r:embed="rId12"/>
                </a:ext>
              </a:extLst>
            </a:blip>
            <a:stretch>
              <a:fillRect/>
            </a:stretch>
          </a:blipFill>
        </p:spPr>
        <p:txBody>
          <a:bodyPr/>
          <a:lstStyle/>
          <a:p>
            <a:endParaRPr lang="zh-TW" altLang="en-US"/>
          </a:p>
        </p:txBody>
      </p:sp>
      <p:sp>
        <p:nvSpPr>
          <p:cNvPr id="37" name="TextBox 18"/>
          <p:cNvSpPr txBox="1"/>
          <p:nvPr/>
        </p:nvSpPr>
        <p:spPr>
          <a:xfrm>
            <a:off x="5546642" y="1370519"/>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01</a:t>
            </a:r>
          </a:p>
        </p:txBody>
      </p:sp>
      <p:sp>
        <p:nvSpPr>
          <p:cNvPr id="38" name="TextBox 19"/>
          <p:cNvSpPr txBox="1"/>
          <p:nvPr/>
        </p:nvSpPr>
        <p:spPr>
          <a:xfrm>
            <a:off x="6599262" y="1440572"/>
            <a:ext cx="2448272" cy="477054"/>
          </a:xfrm>
          <a:prstGeom prst="rect">
            <a:avLst/>
          </a:prstGeom>
        </p:spPr>
        <p:txBody>
          <a:bodyPr wrap="square" lIns="0" tIns="0" rIns="0" bIns="0" rtlCol="0" anchor="t">
            <a:spAutoFit/>
          </a:bodyPr>
          <a:lstStyle/>
          <a:p>
            <a:r>
              <a:rPr lang="en-US" altLang="zh-TW" sz="1550" dirty="0">
                <a:ea typeface="標楷體" pitchFamily="65" charset="-120"/>
              </a:rPr>
              <a:t>Vehicle, Drone, Surveillance, Industrial</a:t>
            </a:r>
            <a:endParaRPr lang="zh-TW" altLang="en-US" sz="1550" dirty="0">
              <a:ea typeface="標楷體" pitchFamily="65" charset="-120"/>
            </a:endParaRPr>
          </a:p>
        </p:txBody>
      </p:sp>
      <p:sp>
        <p:nvSpPr>
          <p:cNvPr id="39" name="TextBox 20"/>
          <p:cNvSpPr txBox="1"/>
          <p:nvPr/>
        </p:nvSpPr>
        <p:spPr>
          <a:xfrm>
            <a:off x="6527254" y="1125538"/>
            <a:ext cx="1569243" cy="231538"/>
          </a:xfrm>
          <a:prstGeom prst="rect">
            <a:avLst/>
          </a:prstGeom>
        </p:spPr>
        <p:txBody>
          <a:bodyPr lIns="0" tIns="0" rIns="0" bIns="0" rtlCol="0" anchor="t">
            <a:spAutoFit/>
          </a:bodyPr>
          <a:lstStyle/>
          <a:p>
            <a:pPr>
              <a:lnSpc>
                <a:spcPts val="1795"/>
              </a:lnSpc>
            </a:pPr>
            <a:r>
              <a:rPr lang="en-US" sz="2000" b="1" dirty="0">
                <a:solidFill>
                  <a:srgbClr val="545454"/>
                </a:solidFill>
                <a:latin typeface="Clear Sans Medium"/>
                <a:ea typeface="Clear Sans Medium"/>
                <a:cs typeface="Clear Sans Medium"/>
                <a:sym typeface="Clear Sans Medium"/>
              </a:rPr>
              <a:t>Thermal Lens</a:t>
            </a:r>
          </a:p>
        </p:txBody>
      </p:sp>
      <p:sp>
        <p:nvSpPr>
          <p:cNvPr id="40" name="TextBox 21"/>
          <p:cNvSpPr txBox="1"/>
          <p:nvPr/>
        </p:nvSpPr>
        <p:spPr>
          <a:xfrm>
            <a:off x="5980537" y="2664444"/>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02</a:t>
            </a:r>
          </a:p>
        </p:txBody>
      </p:sp>
      <p:sp>
        <p:nvSpPr>
          <p:cNvPr id="41" name="TextBox 22"/>
          <p:cNvSpPr txBox="1"/>
          <p:nvPr/>
        </p:nvSpPr>
        <p:spPr>
          <a:xfrm>
            <a:off x="6887294" y="2711455"/>
            <a:ext cx="2448272" cy="646331"/>
          </a:xfrm>
          <a:prstGeom prst="rect">
            <a:avLst/>
          </a:prstGeom>
        </p:spPr>
        <p:txBody>
          <a:bodyPr wrap="square" lIns="0" tIns="0" rIns="0" bIns="0" rtlCol="0" anchor="t">
            <a:spAutoFit/>
          </a:bodyPr>
          <a:lstStyle/>
          <a:p>
            <a:r>
              <a:rPr lang="en-US" altLang="zh-TW" sz="1400" dirty="0">
                <a:ea typeface="微軟正黑體" pitchFamily="34" charset="-120"/>
              </a:rPr>
              <a:t>ADAS, </a:t>
            </a:r>
            <a:r>
              <a:rPr lang="en-US" altLang="zh-TW" sz="1400" dirty="0" err="1">
                <a:ea typeface="微軟正黑體" pitchFamily="34" charset="-120"/>
              </a:rPr>
              <a:t>LiDAR</a:t>
            </a:r>
            <a:r>
              <a:rPr lang="en-US" altLang="zh-TW" sz="1400" dirty="0">
                <a:ea typeface="微軟正黑體" pitchFamily="34" charset="-120"/>
              </a:rPr>
              <a:t>, autonomous driving, in-vehicle and out-of-vehicle monitoring, car recording</a:t>
            </a:r>
            <a:endParaRPr lang="zh-TW" altLang="en-US" sz="1400" dirty="0">
              <a:ea typeface="微軟正黑體" pitchFamily="34" charset="-120"/>
            </a:endParaRPr>
          </a:p>
        </p:txBody>
      </p:sp>
      <p:sp>
        <p:nvSpPr>
          <p:cNvPr id="42" name="TextBox 23"/>
          <p:cNvSpPr txBox="1"/>
          <p:nvPr/>
        </p:nvSpPr>
        <p:spPr>
          <a:xfrm>
            <a:off x="6815286" y="2349674"/>
            <a:ext cx="2160240" cy="230832"/>
          </a:xfrm>
          <a:prstGeom prst="rect">
            <a:avLst/>
          </a:prstGeom>
        </p:spPr>
        <p:txBody>
          <a:bodyPr wrap="square" lIns="0" tIns="0" rIns="0" bIns="0" rtlCol="0" anchor="t">
            <a:spAutoFit/>
          </a:bodyPr>
          <a:lstStyle/>
          <a:p>
            <a:pPr>
              <a:lnSpc>
                <a:spcPts val="1795"/>
              </a:lnSpc>
            </a:pPr>
            <a:r>
              <a:rPr lang="en-US" sz="2000" b="1" dirty="0">
                <a:solidFill>
                  <a:srgbClr val="545454"/>
                </a:solidFill>
                <a:latin typeface="Clear Sans Medium"/>
                <a:ea typeface="Clear Sans Medium"/>
                <a:cs typeface="Clear Sans Medium"/>
                <a:sym typeface="Clear Sans Medium"/>
              </a:rPr>
              <a:t>Automotive Lens</a:t>
            </a:r>
          </a:p>
        </p:txBody>
      </p:sp>
      <p:sp>
        <p:nvSpPr>
          <p:cNvPr id="43" name="TextBox 24"/>
          <p:cNvSpPr txBox="1"/>
          <p:nvPr/>
        </p:nvSpPr>
        <p:spPr>
          <a:xfrm>
            <a:off x="5903308" y="3962807"/>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03</a:t>
            </a:r>
          </a:p>
        </p:txBody>
      </p:sp>
      <p:sp>
        <p:nvSpPr>
          <p:cNvPr id="44" name="TextBox 25"/>
          <p:cNvSpPr txBox="1"/>
          <p:nvPr/>
        </p:nvSpPr>
        <p:spPr>
          <a:xfrm>
            <a:off x="6955928" y="4037204"/>
            <a:ext cx="2251948" cy="646331"/>
          </a:xfrm>
          <a:prstGeom prst="rect">
            <a:avLst/>
          </a:prstGeom>
        </p:spPr>
        <p:txBody>
          <a:bodyPr wrap="square" lIns="0" tIns="0" rIns="0" bIns="0" rtlCol="0" anchor="t">
            <a:spAutoFit/>
          </a:bodyPr>
          <a:lstStyle/>
          <a:p>
            <a:r>
              <a:rPr lang="en-US" altLang="zh-TW" sz="1400" dirty="0">
                <a:ea typeface="微軟正黑體" pitchFamily="34" charset="-120"/>
              </a:rPr>
              <a:t>Smart Doorbell, Home Monitoring, Smart Office, Smart Speaker</a:t>
            </a:r>
            <a:endParaRPr lang="zh-TW" altLang="en-US" sz="1400" dirty="0">
              <a:ea typeface="微軟正黑體" pitchFamily="34" charset="-120"/>
            </a:endParaRPr>
          </a:p>
        </p:txBody>
      </p:sp>
      <p:sp>
        <p:nvSpPr>
          <p:cNvPr id="45" name="TextBox 26"/>
          <p:cNvSpPr txBox="1"/>
          <p:nvPr/>
        </p:nvSpPr>
        <p:spPr>
          <a:xfrm>
            <a:off x="7027936" y="3749172"/>
            <a:ext cx="1569243" cy="231538"/>
          </a:xfrm>
          <a:prstGeom prst="rect">
            <a:avLst/>
          </a:prstGeom>
        </p:spPr>
        <p:txBody>
          <a:bodyPr lIns="0" tIns="0" rIns="0" bIns="0" rtlCol="0" anchor="t">
            <a:spAutoFit/>
          </a:bodyPr>
          <a:lstStyle/>
          <a:p>
            <a:pPr>
              <a:lnSpc>
                <a:spcPts val="1795"/>
              </a:lnSpc>
            </a:pPr>
            <a:r>
              <a:rPr lang="en-US" sz="2000" b="1" dirty="0" err="1">
                <a:solidFill>
                  <a:srgbClr val="545454"/>
                </a:solidFill>
                <a:latin typeface="Clear Sans Medium"/>
                <a:ea typeface="Clear Sans Medium"/>
                <a:cs typeface="Clear Sans Medium"/>
                <a:sym typeface="Clear Sans Medium"/>
              </a:rPr>
              <a:t>IoT</a:t>
            </a:r>
            <a:r>
              <a:rPr lang="en-US" sz="2000" b="1" dirty="0">
                <a:solidFill>
                  <a:srgbClr val="545454"/>
                </a:solidFill>
                <a:latin typeface="Clear Sans Medium"/>
                <a:ea typeface="Clear Sans Medium"/>
                <a:cs typeface="Clear Sans Medium"/>
                <a:sym typeface="Clear Sans Medium"/>
              </a:rPr>
              <a:t> Lens</a:t>
            </a:r>
          </a:p>
        </p:txBody>
      </p:sp>
      <p:grpSp>
        <p:nvGrpSpPr>
          <p:cNvPr id="6" name="Group 3"/>
          <p:cNvGrpSpPr/>
          <p:nvPr/>
        </p:nvGrpSpPr>
        <p:grpSpPr>
          <a:xfrm>
            <a:off x="6161770" y="4941962"/>
            <a:ext cx="3008542" cy="1043600"/>
            <a:chOff x="0" y="0"/>
            <a:chExt cx="5519451" cy="1913890"/>
          </a:xfrm>
        </p:grpSpPr>
        <p:sp>
          <p:nvSpPr>
            <p:cNvPr id="47" name="Freeform 4"/>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txBody>
            <a:bodyPr/>
            <a:lstStyle/>
            <a:p>
              <a:endParaRPr lang="zh-TW" altLang="en-US"/>
            </a:p>
          </p:txBody>
        </p:sp>
      </p:grpSp>
      <p:sp>
        <p:nvSpPr>
          <p:cNvPr id="48" name="Freeform 5"/>
          <p:cNvSpPr/>
          <p:nvPr/>
        </p:nvSpPr>
        <p:spPr>
          <a:xfrm>
            <a:off x="5662017" y="5088723"/>
            <a:ext cx="749808" cy="750079"/>
          </a:xfrm>
          <a:custGeom>
            <a:avLst/>
            <a:gdLst/>
            <a:ahLst/>
            <a:cxnLst/>
            <a:rect l="l" t="t" r="r" b="b"/>
            <a:pathLst>
              <a:path w="1124858" h="1124858">
                <a:moveTo>
                  <a:pt x="0" y="0"/>
                </a:moveTo>
                <a:lnTo>
                  <a:pt x="1124858" y="0"/>
                </a:lnTo>
                <a:lnTo>
                  <a:pt x="1124858" y="1124857"/>
                </a:lnTo>
                <a:lnTo>
                  <a:pt x="0" y="1124857"/>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zh-TW" altLang="en-US"/>
          </a:p>
        </p:txBody>
      </p:sp>
      <p:sp>
        <p:nvSpPr>
          <p:cNvPr id="49" name="TextBox 18"/>
          <p:cNvSpPr txBox="1"/>
          <p:nvPr/>
        </p:nvSpPr>
        <p:spPr>
          <a:xfrm>
            <a:off x="5514570" y="5277321"/>
            <a:ext cx="991446" cy="352725"/>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04</a:t>
            </a:r>
          </a:p>
        </p:txBody>
      </p:sp>
      <p:sp>
        <p:nvSpPr>
          <p:cNvPr id="50" name="TextBox 19"/>
          <p:cNvSpPr txBox="1"/>
          <p:nvPr/>
        </p:nvSpPr>
        <p:spPr>
          <a:xfrm>
            <a:off x="6383238" y="5446018"/>
            <a:ext cx="2448272" cy="215444"/>
          </a:xfrm>
          <a:prstGeom prst="rect">
            <a:avLst/>
          </a:prstGeom>
        </p:spPr>
        <p:txBody>
          <a:bodyPr wrap="square" lIns="0" tIns="0" rIns="0" bIns="0" rtlCol="0" anchor="t">
            <a:spAutoFit/>
          </a:bodyPr>
          <a:lstStyle/>
          <a:p>
            <a:pPr algn="ctr" fontAlgn="ctr"/>
            <a:r>
              <a:rPr lang="en-US" altLang="zh-TW" sz="1400" dirty="0"/>
              <a:t>D-SLR Large Diameter Lens </a:t>
            </a:r>
          </a:p>
        </p:txBody>
      </p:sp>
      <p:sp>
        <p:nvSpPr>
          <p:cNvPr id="51" name="TextBox 20"/>
          <p:cNvSpPr txBox="1"/>
          <p:nvPr/>
        </p:nvSpPr>
        <p:spPr>
          <a:xfrm>
            <a:off x="6646127" y="5104593"/>
            <a:ext cx="1569243" cy="231538"/>
          </a:xfrm>
          <a:prstGeom prst="rect">
            <a:avLst/>
          </a:prstGeom>
        </p:spPr>
        <p:txBody>
          <a:bodyPr lIns="0" tIns="0" rIns="0" bIns="0" rtlCol="0" anchor="t">
            <a:spAutoFit/>
          </a:bodyPr>
          <a:lstStyle/>
          <a:p>
            <a:pPr>
              <a:lnSpc>
                <a:spcPts val="1795"/>
              </a:lnSpc>
            </a:pPr>
            <a:r>
              <a:rPr lang="en-US" sz="2000" b="1" dirty="0">
                <a:solidFill>
                  <a:srgbClr val="545454"/>
                </a:solidFill>
                <a:latin typeface="Clear Sans Medium"/>
                <a:ea typeface="Clear Sans Medium"/>
                <a:cs typeface="Clear Sans Medium"/>
                <a:sym typeface="Clear Sans Medium"/>
              </a:rPr>
              <a:t>D-SLR Lens</a:t>
            </a:r>
          </a:p>
        </p:txBody>
      </p:sp>
      <p:sp>
        <p:nvSpPr>
          <p:cNvPr id="53" name="Freeform 14"/>
          <p:cNvSpPr/>
          <p:nvPr/>
        </p:nvSpPr>
        <p:spPr>
          <a:xfrm>
            <a:off x="8882280" y="4971279"/>
            <a:ext cx="1533406" cy="1194819"/>
          </a:xfrm>
          <a:custGeom>
            <a:avLst/>
            <a:gdLst/>
            <a:ahLst/>
            <a:cxnLst/>
            <a:rect l="l" t="t" r="r" b="b"/>
            <a:pathLst>
              <a:path w="2300408" h="1791814">
                <a:moveTo>
                  <a:pt x="0" y="0"/>
                </a:moveTo>
                <a:lnTo>
                  <a:pt x="2300408" y="0"/>
                </a:lnTo>
                <a:lnTo>
                  <a:pt x="2300408" y="1791814"/>
                </a:lnTo>
                <a:lnTo>
                  <a:pt x="0" y="1791814"/>
                </a:lnTo>
                <a:lnTo>
                  <a:pt x="0" y="0"/>
                </a:lnTo>
                <a:close/>
              </a:path>
            </a:pathLst>
          </a:custGeom>
          <a:blipFill>
            <a:blip r:embed="rId13" cstate="print"/>
            <a:stretch>
              <a:fillRect/>
            </a:stretch>
          </a:blipFill>
        </p:spPr>
        <p:txBody>
          <a:bodyPr/>
          <a:lstStyle/>
          <a:p>
            <a:endParaRPr lang="zh-TW" altLang="en-US"/>
          </a:p>
        </p:txBody>
      </p:sp>
      <p:sp>
        <p:nvSpPr>
          <p:cNvPr id="54" name="Freeform 15"/>
          <p:cNvSpPr/>
          <p:nvPr/>
        </p:nvSpPr>
        <p:spPr>
          <a:xfrm>
            <a:off x="9169979" y="3645818"/>
            <a:ext cx="1245707" cy="1202609"/>
          </a:xfrm>
          <a:custGeom>
            <a:avLst/>
            <a:gdLst/>
            <a:ahLst/>
            <a:cxnLst/>
            <a:rect l="l" t="t" r="r" b="b"/>
            <a:pathLst>
              <a:path w="1868804" h="1803496">
                <a:moveTo>
                  <a:pt x="0" y="0"/>
                </a:moveTo>
                <a:lnTo>
                  <a:pt x="1868804" y="0"/>
                </a:lnTo>
                <a:lnTo>
                  <a:pt x="1868804" y="1803497"/>
                </a:lnTo>
                <a:lnTo>
                  <a:pt x="0" y="1803497"/>
                </a:lnTo>
                <a:lnTo>
                  <a:pt x="0" y="0"/>
                </a:lnTo>
                <a:close/>
              </a:path>
            </a:pathLst>
          </a:custGeom>
          <a:blipFill>
            <a:blip r:embed="rId14" cstate="print"/>
            <a:stretch>
              <a:fillRect/>
            </a:stretch>
          </a:blipFill>
        </p:spPr>
        <p:txBody>
          <a:bodyPr/>
          <a:lstStyle/>
          <a:p>
            <a:endParaRPr lang="zh-TW" altLang="en-US"/>
          </a:p>
        </p:txBody>
      </p:sp>
      <p:sp>
        <p:nvSpPr>
          <p:cNvPr id="55" name="Freeform 17"/>
          <p:cNvSpPr/>
          <p:nvPr/>
        </p:nvSpPr>
        <p:spPr>
          <a:xfrm>
            <a:off x="9335566" y="2637706"/>
            <a:ext cx="1523475" cy="747712"/>
          </a:xfrm>
          <a:custGeom>
            <a:avLst/>
            <a:gdLst/>
            <a:ahLst/>
            <a:cxnLst/>
            <a:rect l="l" t="t" r="r" b="b"/>
            <a:pathLst>
              <a:path w="2285510" h="1121309">
                <a:moveTo>
                  <a:pt x="0" y="0"/>
                </a:moveTo>
                <a:lnTo>
                  <a:pt x="2285509" y="0"/>
                </a:lnTo>
                <a:lnTo>
                  <a:pt x="2285509" y="1121309"/>
                </a:lnTo>
                <a:lnTo>
                  <a:pt x="0" y="1121309"/>
                </a:lnTo>
                <a:lnTo>
                  <a:pt x="0" y="0"/>
                </a:lnTo>
                <a:close/>
              </a:path>
            </a:pathLst>
          </a:custGeom>
          <a:blipFill>
            <a:blip r:embed="rId15" cstate="print"/>
            <a:stretch>
              <a:fillRect/>
            </a:stretch>
          </a:blipFill>
        </p:spPr>
        <p:txBody>
          <a:bodyPr/>
          <a:lstStyle/>
          <a:p>
            <a:endParaRPr lang="zh-TW" altLang="en-US"/>
          </a:p>
        </p:txBody>
      </p:sp>
      <p:sp>
        <p:nvSpPr>
          <p:cNvPr id="46" name="Freeform 9"/>
          <p:cNvSpPr/>
          <p:nvPr/>
        </p:nvSpPr>
        <p:spPr>
          <a:xfrm>
            <a:off x="9047534" y="837506"/>
            <a:ext cx="1440160" cy="1152128"/>
          </a:xfrm>
          <a:custGeom>
            <a:avLst/>
            <a:gdLst/>
            <a:ahLst/>
            <a:cxnLst/>
            <a:rect l="l" t="t" r="r" b="b"/>
            <a:pathLst>
              <a:path w="5969282" h="4905994">
                <a:moveTo>
                  <a:pt x="0" y="0"/>
                </a:moveTo>
                <a:lnTo>
                  <a:pt x="5969282" y="0"/>
                </a:lnTo>
                <a:lnTo>
                  <a:pt x="5969282" y="4905994"/>
                </a:lnTo>
                <a:lnTo>
                  <a:pt x="0" y="4905994"/>
                </a:lnTo>
                <a:lnTo>
                  <a:pt x="0" y="0"/>
                </a:lnTo>
                <a:close/>
              </a:path>
            </a:pathLst>
          </a:custGeom>
          <a:blipFill>
            <a:blip r:embed="rId16" cstate="print"/>
            <a:stretch>
              <a:fillRect l="-9716"/>
            </a:stretch>
          </a:blipFill>
        </p:spPr>
        <p:txBody>
          <a:bodyPr/>
          <a:lstStyle/>
          <a:p>
            <a:endParaRPr lang="zh-TW" altLang="en-US"/>
          </a:p>
        </p:txBody>
      </p:sp>
    </p:spTree>
    <p:extLst>
      <p:ext uri="{BB962C8B-B14F-4D97-AF65-F5344CB8AC3E}">
        <p14:creationId xmlns="" xmlns:p14="http://schemas.microsoft.com/office/powerpoint/2010/main" val="2359597341"/>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6</a:t>
            </a:fld>
            <a:endParaRPr lang="zh-TW" altLang="en-US"/>
          </a:p>
        </p:txBody>
      </p:sp>
      <p:sp>
        <p:nvSpPr>
          <p:cNvPr id="5" name="標題 4"/>
          <p:cNvSpPr txBox="1">
            <a:spLocks noGrp="1"/>
          </p:cNvSpPr>
          <p:nvPr>
            <p:ph type="title"/>
          </p:nvPr>
        </p:nvSpPr>
        <p:spPr>
          <a:xfrm>
            <a:off x="550590" y="189434"/>
            <a:ext cx="6335879" cy="787021"/>
          </a:xfrm>
          <a:prstGeom prst="rect">
            <a:avLst/>
          </a:prstGeom>
          <a:noFill/>
        </p:spPr>
        <p:txBody>
          <a:bodyPr wrap="square" rtlCol="0">
            <a:spAutoFit/>
          </a:bodyPr>
          <a:lstStyle/>
          <a:p>
            <a:r>
              <a:rPr lang="en-US" altLang="zh-TW" sz="4400" b="1" dirty="0">
                <a:latin typeface="+mn-lt"/>
              </a:rPr>
              <a:t>Future Core Product </a:t>
            </a:r>
            <a:endParaRPr lang="zh-TW" altLang="en-US" sz="4400" b="1" dirty="0">
              <a:latin typeface="+mn-lt"/>
              <a:ea typeface="標楷體" pitchFamily="65" charset="-120"/>
            </a:endParaRPr>
          </a:p>
        </p:txBody>
      </p:sp>
      <p:grpSp>
        <p:nvGrpSpPr>
          <p:cNvPr id="2" name="Group 4"/>
          <p:cNvGrpSpPr/>
          <p:nvPr/>
        </p:nvGrpSpPr>
        <p:grpSpPr>
          <a:xfrm>
            <a:off x="7463358" y="1629594"/>
            <a:ext cx="1939673" cy="1940375"/>
            <a:chOff x="0" y="0"/>
            <a:chExt cx="3282950" cy="3282950"/>
          </a:xfrm>
        </p:grpSpPr>
        <p:sp>
          <p:nvSpPr>
            <p:cNvPr id="9" name="Freeform 5"/>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solidFill>
              <a:srgbClr val="000000">
                <a:alpha val="0"/>
              </a:srgbClr>
            </a:solidFill>
            <a:ln w="12700">
              <a:solidFill>
                <a:srgbClr val="000000"/>
              </a:solidFill>
            </a:ln>
          </p:spPr>
          <p:txBody>
            <a:bodyPr/>
            <a:lstStyle/>
            <a:p>
              <a:endParaRPr lang="zh-TW" altLang="en-US"/>
            </a:p>
          </p:txBody>
        </p:sp>
      </p:grpSp>
      <p:grpSp>
        <p:nvGrpSpPr>
          <p:cNvPr id="3" name="Group 8"/>
          <p:cNvGrpSpPr/>
          <p:nvPr/>
        </p:nvGrpSpPr>
        <p:grpSpPr>
          <a:xfrm>
            <a:off x="2134766" y="1341562"/>
            <a:ext cx="2880320" cy="4104456"/>
            <a:chOff x="0" y="0"/>
            <a:chExt cx="4536017" cy="6620933"/>
          </a:xfrm>
        </p:grpSpPr>
        <p:grpSp>
          <p:nvGrpSpPr>
            <p:cNvPr id="6" name="Group 9"/>
            <p:cNvGrpSpPr/>
            <p:nvPr/>
          </p:nvGrpSpPr>
          <p:grpSpPr>
            <a:xfrm>
              <a:off x="0" y="0"/>
              <a:ext cx="4536017" cy="6620933"/>
              <a:chOff x="0" y="0"/>
              <a:chExt cx="5077960" cy="7411973"/>
            </a:xfrm>
          </p:grpSpPr>
          <p:sp>
            <p:nvSpPr>
              <p:cNvPr id="14" name="Freeform 10"/>
              <p:cNvSpPr/>
              <p:nvPr/>
            </p:nvSpPr>
            <p:spPr>
              <a:xfrm>
                <a:off x="0" y="0"/>
                <a:ext cx="5077959" cy="7411972"/>
              </a:xfrm>
              <a:custGeom>
                <a:avLst/>
                <a:gdLst/>
                <a:ahLst/>
                <a:cxnLst/>
                <a:rect l="l" t="t" r="r" b="b"/>
                <a:pathLst>
                  <a:path w="5077959" h="7411972">
                    <a:moveTo>
                      <a:pt x="5077959" y="7411972"/>
                    </a:moveTo>
                    <a:lnTo>
                      <a:pt x="1124331" y="7411972"/>
                    </a:lnTo>
                    <a:cubicBezTo>
                      <a:pt x="503428" y="7411972"/>
                      <a:pt x="0" y="6908545"/>
                      <a:pt x="0" y="6287642"/>
                    </a:cubicBezTo>
                    <a:lnTo>
                      <a:pt x="0" y="0"/>
                    </a:lnTo>
                    <a:lnTo>
                      <a:pt x="3953628" y="0"/>
                    </a:lnTo>
                    <a:cubicBezTo>
                      <a:pt x="4574658" y="0"/>
                      <a:pt x="5077959" y="503428"/>
                      <a:pt x="5077959" y="1124331"/>
                    </a:cubicBezTo>
                    <a:lnTo>
                      <a:pt x="5077959" y="7411972"/>
                    </a:lnTo>
                    <a:close/>
                  </a:path>
                </a:pathLst>
              </a:custGeom>
              <a:gradFill rotWithShape="1">
                <a:gsLst>
                  <a:gs pos="0">
                    <a:srgbClr val="FFF7AD">
                      <a:alpha val="100000"/>
                    </a:srgbClr>
                  </a:gs>
                  <a:gs pos="100000">
                    <a:srgbClr val="FFA9F9">
                      <a:alpha val="100000"/>
                    </a:srgbClr>
                  </a:gs>
                </a:gsLst>
                <a:lin ang="0"/>
              </a:gradFill>
            </p:spPr>
            <p:txBody>
              <a:bodyPr/>
              <a:lstStyle/>
              <a:p>
                <a:endParaRPr lang="zh-TW" altLang="en-US"/>
              </a:p>
            </p:txBody>
          </p:sp>
        </p:grpSp>
        <p:sp>
          <p:nvSpPr>
            <p:cNvPr id="12" name="TextBox 11"/>
            <p:cNvSpPr txBox="1"/>
            <p:nvPr/>
          </p:nvSpPr>
          <p:spPr>
            <a:xfrm>
              <a:off x="394757" y="5509418"/>
              <a:ext cx="3746500" cy="326552"/>
            </a:xfrm>
            <a:prstGeom prst="rect">
              <a:avLst/>
            </a:prstGeom>
          </p:spPr>
          <p:txBody>
            <a:bodyPr lIns="0" tIns="0" rIns="0" bIns="0" rtlCol="0" anchor="t">
              <a:spAutoFit/>
            </a:bodyPr>
            <a:lstStyle/>
            <a:p>
              <a:pPr algn="ctr">
                <a:lnSpc>
                  <a:spcPts val="1400"/>
                </a:lnSpc>
              </a:pPr>
              <a:endParaRPr lang="en-US" sz="1000" dirty="0">
                <a:solidFill>
                  <a:srgbClr val="191919"/>
                </a:solidFill>
                <a:latin typeface="TT Norms"/>
                <a:ea typeface="TT Norms"/>
                <a:cs typeface="TT Norms"/>
                <a:sym typeface="TT Norms"/>
              </a:endParaRPr>
            </a:p>
          </p:txBody>
        </p:sp>
      </p:grpSp>
      <p:grpSp>
        <p:nvGrpSpPr>
          <p:cNvPr id="7" name="Group 14"/>
          <p:cNvGrpSpPr/>
          <p:nvPr/>
        </p:nvGrpSpPr>
        <p:grpSpPr>
          <a:xfrm>
            <a:off x="7175326" y="1430309"/>
            <a:ext cx="2884322" cy="4015709"/>
            <a:chOff x="0" y="0"/>
            <a:chExt cx="5077960" cy="7411973"/>
          </a:xfrm>
        </p:grpSpPr>
        <p:sp>
          <p:nvSpPr>
            <p:cNvPr id="19" name="Freeform 15"/>
            <p:cNvSpPr/>
            <p:nvPr/>
          </p:nvSpPr>
          <p:spPr>
            <a:xfrm>
              <a:off x="0" y="0"/>
              <a:ext cx="5077959" cy="7411972"/>
            </a:xfrm>
            <a:custGeom>
              <a:avLst/>
              <a:gdLst/>
              <a:ahLst/>
              <a:cxnLst/>
              <a:rect l="l" t="t" r="r" b="b"/>
              <a:pathLst>
                <a:path w="5077959" h="7411972">
                  <a:moveTo>
                    <a:pt x="5077959" y="7411972"/>
                  </a:moveTo>
                  <a:lnTo>
                    <a:pt x="1124331" y="7411972"/>
                  </a:lnTo>
                  <a:cubicBezTo>
                    <a:pt x="503428" y="7411972"/>
                    <a:pt x="0" y="6908545"/>
                    <a:pt x="0" y="6287642"/>
                  </a:cubicBezTo>
                  <a:lnTo>
                    <a:pt x="0" y="0"/>
                  </a:lnTo>
                  <a:lnTo>
                    <a:pt x="3953628" y="0"/>
                  </a:lnTo>
                  <a:cubicBezTo>
                    <a:pt x="4574658" y="0"/>
                    <a:pt x="5077959" y="503428"/>
                    <a:pt x="5077959" y="1124331"/>
                  </a:cubicBezTo>
                  <a:lnTo>
                    <a:pt x="5077959" y="7411972"/>
                  </a:lnTo>
                  <a:close/>
                </a:path>
              </a:pathLst>
            </a:custGeom>
            <a:gradFill rotWithShape="1">
              <a:gsLst>
                <a:gs pos="0">
                  <a:srgbClr val="CDFFD8">
                    <a:alpha val="100000"/>
                  </a:srgbClr>
                </a:gs>
                <a:gs pos="100000">
                  <a:srgbClr val="94B9FF">
                    <a:alpha val="100000"/>
                  </a:srgbClr>
                </a:gs>
              </a:gsLst>
              <a:lin ang="0"/>
            </a:gradFill>
          </p:spPr>
          <p:txBody>
            <a:bodyPr/>
            <a:lstStyle/>
            <a:p>
              <a:endParaRPr lang="zh-TW" altLang="en-US" dirty="0"/>
            </a:p>
          </p:txBody>
        </p:sp>
      </p:grpSp>
      <p:grpSp>
        <p:nvGrpSpPr>
          <p:cNvPr id="8" name="Group 23"/>
          <p:cNvGrpSpPr/>
          <p:nvPr/>
        </p:nvGrpSpPr>
        <p:grpSpPr>
          <a:xfrm>
            <a:off x="2422798" y="1629594"/>
            <a:ext cx="2376264" cy="2160240"/>
            <a:chOff x="0" y="0"/>
            <a:chExt cx="3282950" cy="3282950"/>
          </a:xfrm>
        </p:grpSpPr>
        <p:sp>
          <p:nvSpPr>
            <p:cNvPr id="21" name="Freeform 24"/>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cstate="print"/>
              <a:stretch>
                <a:fillRect l="-19974" r="-19974"/>
              </a:stretch>
            </a:blipFill>
          </p:spPr>
          <p:txBody>
            <a:bodyPr/>
            <a:lstStyle/>
            <a:p>
              <a:endParaRPr lang="zh-TW" altLang="en-US"/>
            </a:p>
          </p:txBody>
        </p:sp>
      </p:grpSp>
      <p:grpSp>
        <p:nvGrpSpPr>
          <p:cNvPr id="10" name="Group 25"/>
          <p:cNvGrpSpPr/>
          <p:nvPr/>
        </p:nvGrpSpPr>
        <p:grpSpPr>
          <a:xfrm>
            <a:off x="7463358" y="1773610"/>
            <a:ext cx="2232248" cy="2088232"/>
            <a:chOff x="0" y="0"/>
            <a:chExt cx="3282950" cy="3282950"/>
          </a:xfrm>
        </p:grpSpPr>
        <p:sp>
          <p:nvSpPr>
            <p:cNvPr id="23" name="Freeform 2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3" cstate="print"/>
              <a:stretch>
                <a:fillRect l="-38996" r="-38996"/>
              </a:stretch>
            </a:blipFill>
          </p:spPr>
          <p:txBody>
            <a:bodyPr/>
            <a:lstStyle/>
            <a:p>
              <a:endParaRPr lang="zh-TW" altLang="en-US"/>
            </a:p>
          </p:txBody>
        </p:sp>
      </p:grpSp>
      <p:sp>
        <p:nvSpPr>
          <p:cNvPr id="24" name="文字方塊 23"/>
          <p:cNvSpPr txBox="1"/>
          <p:nvPr/>
        </p:nvSpPr>
        <p:spPr>
          <a:xfrm>
            <a:off x="2566814" y="4149874"/>
            <a:ext cx="1872208" cy="646331"/>
          </a:xfrm>
          <a:prstGeom prst="rect">
            <a:avLst/>
          </a:prstGeom>
          <a:noFill/>
        </p:spPr>
        <p:txBody>
          <a:bodyPr wrap="square" rtlCol="0">
            <a:spAutoFit/>
          </a:bodyPr>
          <a:lstStyle/>
          <a:p>
            <a:r>
              <a:rPr lang="en-US" altLang="zh-TW" sz="3600" b="1" dirty="0"/>
              <a:t>AR &amp;VR</a:t>
            </a:r>
            <a:endParaRPr lang="zh-TW" altLang="en-US" sz="3600" b="1" dirty="0"/>
          </a:p>
        </p:txBody>
      </p:sp>
      <p:sp>
        <p:nvSpPr>
          <p:cNvPr id="25" name="文字方塊 24"/>
          <p:cNvSpPr txBox="1"/>
          <p:nvPr/>
        </p:nvSpPr>
        <p:spPr>
          <a:xfrm>
            <a:off x="7823398" y="4149874"/>
            <a:ext cx="1872208" cy="646331"/>
          </a:xfrm>
          <a:prstGeom prst="rect">
            <a:avLst/>
          </a:prstGeom>
          <a:noFill/>
        </p:spPr>
        <p:txBody>
          <a:bodyPr wrap="square" rtlCol="0">
            <a:spAutoFit/>
          </a:bodyPr>
          <a:lstStyle/>
          <a:p>
            <a:r>
              <a:rPr lang="en-US" altLang="zh-TW" sz="3600" b="1" dirty="0"/>
              <a:t>T Lens</a:t>
            </a:r>
            <a:endParaRPr lang="zh-TW" altLang="en-US" sz="3600" b="1" dirty="0"/>
          </a:p>
        </p:txBody>
      </p:sp>
      <p:sp>
        <p:nvSpPr>
          <p:cNvPr id="26" name="Freeform 34"/>
          <p:cNvSpPr/>
          <p:nvPr/>
        </p:nvSpPr>
        <p:spPr>
          <a:xfrm>
            <a:off x="6383238" y="5085978"/>
            <a:ext cx="1830052" cy="1369517"/>
          </a:xfrm>
          <a:custGeom>
            <a:avLst/>
            <a:gdLst/>
            <a:ahLst/>
            <a:cxnLst/>
            <a:rect l="l" t="t" r="r" b="b"/>
            <a:pathLst>
              <a:path w="5274821" h="6051366">
                <a:moveTo>
                  <a:pt x="0" y="0"/>
                </a:moveTo>
                <a:lnTo>
                  <a:pt x="5274822" y="0"/>
                </a:lnTo>
                <a:lnTo>
                  <a:pt x="5274822" y="6051366"/>
                </a:lnTo>
                <a:lnTo>
                  <a:pt x="0" y="6051366"/>
                </a:lnTo>
                <a:lnTo>
                  <a:pt x="0" y="0"/>
                </a:lnTo>
                <a:close/>
              </a:path>
            </a:pathLst>
          </a:custGeom>
          <a:blipFill>
            <a:blip r:embed="rId4" cstate="print"/>
            <a:stretch>
              <a:fillRect/>
            </a:stretch>
          </a:blipFill>
        </p:spPr>
        <p:txBody>
          <a:bodyPr/>
          <a:lstStyle/>
          <a:p>
            <a:endParaRPr lang="zh-TW" altLang="en-US"/>
          </a:p>
        </p:txBody>
      </p:sp>
      <p:sp>
        <p:nvSpPr>
          <p:cNvPr id="27" name="Freeform 33"/>
          <p:cNvSpPr/>
          <p:nvPr/>
        </p:nvSpPr>
        <p:spPr>
          <a:xfrm>
            <a:off x="8201803" y="5229994"/>
            <a:ext cx="3988610" cy="1224136"/>
          </a:xfrm>
          <a:custGeom>
            <a:avLst/>
            <a:gdLst/>
            <a:ahLst/>
            <a:cxnLst/>
            <a:rect l="l" t="t" r="r" b="b"/>
            <a:pathLst>
              <a:path w="10050469" h="2864384">
                <a:moveTo>
                  <a:pt x="0" y="0"/>
                </a:moveTo>
                <a:lnTo>
                  <a:pt x="10050468" y="0"/>
                </a:lnTo>
                <a:lnTo>
                  <a:pt x="10050468" y="2864384"/>
                </a:lnTo>
                <a:lnTo>
                  <a:pt x="0" y="2864384"/>
                </a:lnTo>
                <a:lnTo>
                  <a:pt x="0" y="0"/>
                </a:lnTo>
                <a:close/>
              </a:path>
            </a:pathLst>
          </a:custGeom>
          <a:blipFill>
            <a:blip r:embed="rId5" cstate="print"/>
            <a:stretch>
              <a:fillRect/>
            </a:stretch>
          </a:blipFill>
        </p:spPr>
        <p:txBody>
          <a:bodyPr/>
          <a:lstStyle/>
          <a:p>
            <a:endParaRPr lang="zh-TW" altLang="en-US"/>
          </a:p>
        </p:txBody>
      </p:sp>
      <p:sp>
        <p:nvSpPr>
          <p:cNvPr id="28" name="Freeform 6"/>
          <p:cNvSpPr/>
          <p:nvPr/>
        </p:nvSpPr>
        <p:spPr>
          <a:xfrm>
            <a:off x="4150990" y="3645818"/>
            <a:ext cx="2320869" cy="1293842"/>
          </a:xfrm>
          <a:custGeom>
            <a:avLst/>
            <a:gdLst/>
            <a:ahLst/>
            <a:cxnLst/>
            <a:rect l="l" t="t" r="r" b="b"/>
            <a:pathLst>
              <a:path w="3057465" h="1855207">
                <a:moveTo>
                  <a:pt x="0" y="0"/>
                </a:moveTo>
                <a:lnTo>
                  <a:pt x="3057464" y="0"/>
                </a:lnTo>
                <a:lnTo>
                  <a:pt x="3057464" y="1855207"/>
                </a:lnTo>
                <a:lnTo>
                  <a:pt x="0" y="1855207"/>
                </a:lnTo>
                <a:lnTo>
                  <a:pt x="0" y="0"/>
                </a:lnTo>
                <a:close/>
              </a:path>
            </a:pathLst>
          </a:custGeom>
          <a:blipFill>
            <a:blip r:embed="rId6" cstate="print"/>
            <a:stretch>
              <a:fillRect/>
            </a:stretch>
          </a:blipFill>
        </p:spPr>
        <p:txBody>
          <a:bodyPr/>
          <a:lstStyle/>
          <a:p>
            <a:endParaRPr lang="zh-TW" altLang="en-US"/>
          </a:p>
        </p:txBody>
      </p:sp>
      <p:pic>
        <p:nvPicPr>
          <p:cNvPr id="1027" name="Picture 3"/>
          <p:cNvPicPr>
            <a:picLocks noChangeAspect="1" noChangeArrowheads="1"/>
          </p:cNvPicPr>
          <p:nvPr/>
        </p:nvPicPr>
        <p:blipFill>
          <a:blip r:embed="rId7" cstate="print"/>
          <a:srcRect/>
          <a:stretch>
            <a:fillRect/>
          </a:stretch>
        </p:blipFill>
        <p:spPr bwMode="auto">
          <a:xfrm>
            <a:off x="910630" y="4725938"/>
            <a:ext cx="1842337" cy="1694309"/>
          </a:xfrm>
          <a:prstGeom prst="roundRect">
            <a:avLst/>
          </a:prstGeom>
          <a:noFill/>
          <a:ln w="9525">
            <a:noFill/>
            <a:miter lim="800000"/>
            <a:headEnd/>
            <a:tailEnd/>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10727402" cy="720247"/>
          </a:xfrm>
        </p:spPr>
        <p:txBody>
          <a:bodyPr>
            <a:noAutofit/>
          </a:bodyPr>
          <a:lstStyle/>
          <a:p>
            <a:pPr>
              <a:lnSpc>
                <a:spcPts val="2000"/>
              </a:lnSpc>
            </a:pPr>
            <a:r>
              <a:rPr lang="en-US" altLang="zh-TW" sz="3600" b="1" dirty="0">
                <a:solidFill>
                  <a:schemeClr val="tx1">
                    <a:lumMod val="85000"/>
                    <a:lumOff val="15000"/>
                  </a:schemeClr>
                </a:solidFill>
                <a:latin typeface="+mn-lt"/>
              </a:rPr>
              <a:t>Product Ratio By Revenue  </a:t>
            </a:r>
            <a:endParaRPr lang="en-US" altLang="zh-TW" sz="3600" b="1" dirty="0">
              <a:solidFill>
                <a:schemeClr val="tx1">
                  <a:lumMod val="85000"/>
                  <a:lumOff val="15000"/>
                </a:schemeClr>
              </a:solidFill>
              <a:latin typeface="+mn-lt"/>
              <a:cs typeface="Montserrat" charset="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7</a:t>
            </a:fld>
            <a:endParaRPr lang="zh-TW" altLang="en-US"/>
          </a:p>
        </p:txBody>
      </p:sp>
      <p:graphicFrame>
        <p:nvGraphicFramePr>
          <p:cNvPr id="6" name="表格 5"/>
          <p:cNvGraphicFramePr>
            <a:graphicFrameLocks noGrp="1"/>
          </p:cNvGraphicFramePr>
          <p:nvPr/>
        </p:nvGraphicFramePr>
        <p:xfrm>
          <a:off x="550591" y="693490"/>
          <a:ext cx="11161240" cy="2824351"/>
        </p:xfrm>
        <a:graphic>
          <a:graphicData uri="http://schemas.openxmlformats.org/drawingml/2006/table">
            <a:tbl>
              <a:tblPr/>
              <a:tblGrid>
                <a:gridCol w="4784399">
                  <a:extLst>
                    <a:ext uri="{9D8B030D-6E8A-4147-A177-3AD203B41FA5}">
                      <a16:colId xmlns="" xmlns:a16="http://schemas.microsoft.com/office/drawing/2014/main" val="20000"/>
                    </a:ext>
                  </a:extLst>
                </a:gridCol>
                <a:gridCol w="1857848">
                  <a:extLst>
                    <a:ext uri="{9D8B030D-6E8A-4147-A177-3AD203B41FA5}">
                      <a16:colId xmlns="" xmlns:a16="http://schemas.microsoft.com/office/drawing/2014/main" val="20001"/>
                    </a:ext>
                  </a:extLst>
                </a:gridCol>
                <a:gridCol w="1896774">
                  <a:extLst>
                    <a:ext uri="{9D8B030D-6E8A-4147-A177-3AD203B41FA5}">
                      <a16:colId xmlns="" xmlns:a16="http://schemas.microsoft.com/office/drawing/2014/main" val="20002"/>
                    </a:ext>
                  </a:extLst>
                </a:gridCol>
                <a:gridCol w="2622219">
                  <a:extLst>
                    <a:ext uri="{9D8B030D-6E8A-4147-A177-3AD203B41FA5}">
                      <a16:colId xmlns="" xmlns:a16="http://schemas.microsoft.com/office/drawing/2014/main" val="20003"/>
                    </a:ext>
                  </a:extLst>
                </a:gridCol>
              </a:tblGrid>
              <a:tr h="292495">
                <a:tc>
                  <a:txBody>
                    <a:bodyPr/>
                    <a:lstStyle/>
                    <a:p>
                      <a:pPr algn="ctr" rtl="0" fontAlgn="ctr"/>
                      <a:r>
                        <a:rPr lang="zh-TW" altLang="en-US" sz="2000" b="1" i="0" u="none" strike="noStrike" dirty="0">
                          <a:solidFill>
                            <a:srgbClr val="000000"/>
                          </a:solidFill>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000000"/>
                          </a:solidFill>
                          <a:latin typeface="+mn-lt"/>
                        </a:rPr>
                        <a:t>Y2022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000000"/>
                          </a:solidFill>
                          <a:latin typeface="+mn-lt"/>
                        </a:rPr>
                        <a:t>Y2023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a:solidFill>
                            <a:srgbClr val="000000"/>
                          </a:solidFill>
                          <a:latin typeface="+mn-lt"/>
                        </a:rPr>
                        <a:t>  Y2024 Jan~Sep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84991">
                <a:tc>
                  <a:txBody>
                    <a:bodyPr/>
                    <a:lstStyle/>
                    <a:p>
                      <a:pPr algn="ctr" rtl="0" fontAlgn="ctr"/>
                      <a:r>
                        <a:rPr lang="en-US" sz="2000" b="1" i="0" u="none" strike="noStrike" dirty="0">
                          <a:solidFill>
                            <a:srgbClr val="0000FF"/>
                          </a:solidFill>
                          <a:latin typeface="+mn-lt"/>
                        </a:rPr>
                        <a:t>LWIR Lens  </a:t>
                      </a:r>
                      <a:br>
                        <a:rPr lang="en-US" sz="2000" b="1" i="0" u="none" strike="noStrike" dirty="0">
                          <a:solidFill>
                            <a:srgbClr val="0000FF"/>
                          </a:solidFill>
                          <a:latin typeface="+mn-lt"/>
                        </a:rPr>
                      </a:br>
                      <a:r>
                        <a:rPr lang="en-US" sz="2000" b="1" i="0" u="none" strike="noStrike" dirty="0">
                          <a:solidFill>
                            <a:srgbClr val="0000FF"/>
                          </a:solidFill>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a:solidFill>
                            <a:srgbClr val="0000FF"/>
                          </a:solidFill>
                          <a:effectLst>
                            <a:outerShdw blurRad="50800" dist="38100" algn="tr" rotWithShape="0">
                              <a:prstClr val="black">
                                <a:alpha val="40000"/>
                              </a:prstClr>
                            </a:outerShdw>
                          </a:effectLst>
                          <a:latin typeface="+mn-lt"/>
                        </a:rPr>
                        <a:t>17.05%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a:solidFill>
                            <a:srgbClr val="0000FF"/>
                          </a:solidFill>
                          <a:latin typeface="+mn-lt"/>
                        </a:rPr>
                        <a:t>13.30%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2000" b="1" i="0" u="none" strike="noStrike" dirty="0">
                          <a:solidFill>
                            <a:srgbClr val="0000FF"/>
                          </a:solidFill>
                          <a:latin typeface="+mn-lt"/>
                        </a:rPr>
                        <a:t>24.20%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484095">
                <a:tc>
                  <a:txBody>
                    <a:bodyPr/>
                    <a:lstStyle/>
                    <a:p>
                      <a:pPr algn="ctr" rtl="0" fontAlgn="ctr"/>
                      <a:r>
                        <a:rPr lang="en-US" sz="2000" b="1" i="0" u="none" strike="noStrike" dirty="0">
                          <a:solidFill>
                            <a:srgbClr val="FF0000"/>
                          </a:solidFill>
                          <a:latin typeface="+mn-lt"/>
                        </a:rPr>
                        <a:t>Automotive/Lens Element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FF0000"/>
                          </a:solidFill>
                          <a:effectLst>
                            <a:outerShdw blurRad="50800" dist="38100" algn="tr" rotWithShape="0">
                              <a:prstClr val="black">
                                <a:alpha val="40000"/>
                              </a:prstClr>
                            </a:outerShdw>
                          </a:effectLst>
                          <a:latin typeface="+mn-lt"/>
                        </a:rPr>
                        <a:t>9.42%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a:solidFill>
                            <a:srgbClr val="FF0000"/>
                          </a:solidFill>
                          <a:latin typeface="+mn-lt"/>
                        </a:rPr>
                        <a:t>10.60%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2000" b="1" i="0" u="none" strike="noStrike">
                          <a:solidFill>
                            <a:srgbClr val="FF0000"/>
                          </a:solidFill>
                          <a:latin typeface="+mn-lt"/>
                        </a:rPr>
                        <a:t>13.90%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386915">
                <a:tc>
                  <a:txBody>
                    <a:bodyPr/>
                    <a:lstStyle/>
                    <a:p>
                      <a:pPr algn="ctr" rtl="0" fontAlgn="ctr"/>
                      <a:r>
                        <a:rPr lang="en-US" sz="2000" b="1" i="0" u="none" strike="noStrike" dirty="0">
                          <a:solidFill>
                            <a:srgbClr val="92D050"/>
                          </a:solidFill>
                          <a:latin typeface="+mn-lt"/>
                        </a:rPr>
                        <a:t>D-SLR Large Diameter Lens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92D050"/>
                          </a:solidFill>
                          <a:latin typeface="+mn-lt"/>
                        </a:rPr>
                        <a:t>29.35%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92D050"/>
                          </a:solidFill>
                          <a:latin typeface="+mn-lt"/>
                        </a:rPr>
                        <a:t>23.70%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2000" b="1" i="0" u="none" strike="noStrike">
                          <a:solidFill>
                            <a:srgbClr val="92D050"/>
                          </a:solidFill>
                          <a:latin typeface="+mn-lt"/>
                        </a:rPr>
                        <a:t>23.40%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459821">
                <a:tc>
                  <a:txBody>
                    <a:bodyPr/>
                    <a:lstStyle/>
                    <a:p>
                      <a:pPr algn="ctr" rtl="0" fontAlgn="ctr"/>
                      <a:r>
                        <a:rPr lang="en-US" sz="2000" b="1" i="0" u="none" strike="noStrike" dirty="0" err="1">
                          <a:solidFill>
                            <a:srgbClr val="60497B"/>
                          </a:solidFill>
                          <a:latin typeface="+mn-lt"/>
                        </a:rPr>
                        <a:t>IoT</a:t>
                      </a:r>
                      <a:r>
                        <a:rPr lang="en-US" sz="2000" b="1" i="0" u="none" strike="noStrike" dirty="0">
                          <a:solidFill>
                            <a:srgbClr val="60497B"/>
                          </a:solidFill>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60497B"/>
                          </a:solidFill>
                          <a:effectLst>
                            <a:outerShdw blurRad="50800" dist="38100" algn="tr" rotWithShape="0">
                              <a:prstClr val="black">
                                <a:alpha val="40000"/>
                              </a:prstClr>
                            </a:outerShdw>
                          </a:effectLst>
                          <a:latin typeface="+mn-lt"/>
                        </a:rPr>
                        <a:t>32.59%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60497B"/>
                          </a:solidFill>
                          <a:latin typeface="+mn-lt"/>
                        </a:rPr>
                        <a:t>37.60%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2000" b="1" i="0" u="none" strike="noStrike">
                          <a:solidFill>
                            <a:srgbClr val="60497B"/>
                          </a:solidFill>
                          <a:latin typeface="+mn-lt"/>
                        </a:rPr>
                        <a:t>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383969">
                <a:tc>
                  <a:txBody>
                    <a:bodyPr/>
                    <a:lstStyle/>
                    <a:p>
                      <a:pPr algn="ctr" rtl="0" fontAlgn="ctr"/>
                      <a:r>
                        <a:rPr lang="en-US" sz="2000" b="1" i="0" u="none" strike="noStrike" dirty="0">
                          <a:solidFill>
                            <a:srgbClr val="000000"/>
                          </a:solidFill>
                          <a:latin typeface="+mn-lt"/>
                        </a:rPr>
                        <a:t> </a:t>
                      </a:r>
                      <a:r>
                        <a:rPr lang="en-US" sz="2000" b="1" i="0" u="none" strike="noStrike" dirty="0" smtClean="0">
                          <a:solidFill>
                            <a:srgbClr val="000000"/>
                          </a:solidFill>
                          <a:latin typeface="+mn-lt"/>
                        </a:rPr>
                        <a:t>Other</a:t>
                      </a:r>
                    </a:p>
                    <a:p>
                      <a:pPr algn="ctr" rtl="0" fontAlgn="ctr"/>
                      <a:r>
                        <a:rPr lang="fr-FR" sz="1800" b="1" i="0" u="none" strike="noStrike" dirty="0" smtClean="0">
                          <a:solidFill>
                            <a:srgbClr val="000000"/>
                          </a:solidFill>
                          <a:latin typeface="+mn-lt"/>
                        </a:rPr>
                        <a:t>(Industrial Lens 3.7% &amp; Projection Lens 4%)</a:t>
                      </a:r>
                      <a:endParaRPr lang="en-US" sz="18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a:solidFill>
                            <a:srgbClr val="75923C"/>
                          </a:solidFill>
                          <a:latin typeface="+mn-lt"/>
                        </a:rPr>
                        <a:t>11.59%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000" b="1" i="0" u="none" strike="noStrike" dirty="0">
                          <a:solidFill>
                            <a:srgbClr val="75923C"/>
                          </a:solidFill>
                          <a:latin typeface="+mn-lt"/>
                        </a:rPr>
                        <a:t>14.80%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2000" b="1" i="0" u="none" strike="noStrike" dirty="0">
                          <a:solidFill>
                            <a:srgbClr val="75923C"/>
                          </a:solidFill>
                          <a:latin typeface="+mn-lt"/>
                        </a:rPr>
                        <a:t>14.50%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bl>
          </a:graphicData>
        </a:graphic>
      </p:graphicFrame>
      <p:graphicFrame>
        <p:nvGraphicFramePr>
          <p:cNvPr id="7" name="圖表 6"/>
          <p:cNvGraphicFramePr/>
          <p:nvPr/>
        </p:nvGraphicFramePr>
        <p:xfrm>
          <a:off x="406574" y="3573810"/>
          <a:ext cx="12025335" cy="288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4207380740"/>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10727402" cy="720247"/>
          </a:xfrm>
        </p:spPr>
        <p:txBody>
          <a:bodyPr>
            <a:noAutofit/>
          </a:bodyPr>
          <a:lstStyle/>
          <a:p>
            <a:r>
              <a:rPr lang="en-US" altLang="zh-TW" sz="3600" b="1" dirty="0">
                <a:latin typeface="+mn-lt"/>
              </a:rPr>
              <a:t>Financial Report (Yearly Comparison)</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8</a:t>
            </a:fld>
            <a:endParaRPr lang="zh-TW" altLang="en-US"/>
          </a:p>
        </p:txBody>
      </p:sp>
      <p:pic>
        <p:nvPicPr>
          <p:cNvPr id="1026" name="圖片 1" descr="image001"/>
          <p:cNvPicPr>
            <a:picLocks noChangeAspect="1" noChangeArrowheads="1"/>
          </p:cNvPicPr>
          <p:nvPr/>
        </p:nvPicPr>
        <p:blipFill>
          <a:blip r:embed="rId2" cstate="print"/>
          <a:srcRect/>
          <a:stretch>
            <a:fillRect/>
          </a:stretch>
        </p:blipFill>
        <p:spPr bwMode="auto">
          <a:xfrm>
            <a:off x="334566" y="837506"/>
            <a:ext cx="11184532" cy="5524376"/>
          </a:xfrm>
          <a:prstGeom prst="rect">
            <a:avLst/>
          </a:prstGeom>
          <a:noFill/>
          <a:ln w="9525">
            <a:noFill/>
            <a:miter lim="800000"/>
            <a:headEnd/>
            <a:tailEnd/>
          </a:ln>
        </p:spPr>
      </p:pic>
    </p:spTree>
    <p:extLst>
      <p:ext uri="{BB962C8B-B14F-4D97-AF65-F5344CB8AC3E}">
        <p14:creationId xmlns="" xmlns:p14="http://schemas.microsoft.com/office/powerpoint/2010/main" val="1280081200"/>
      </p:ext>
    </p:extLst>
  </p:cSld>
  <p:clrMapOvr>
    <a:masterClrMapping/>
  </p:clrMapOvr>
  <p:transition>
    <p:fade thruBlk="1"/>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square" lIns="91440" tIns="45720" rIns="91440" bIns="45720" numCol="1" anchor="ctr" anchorCtr="0" compatLnSpc="1">
        <a:prstTxWarp prst="textNoShape">
          <a:avLst/>
        </a:prstTxWarp>
        <a:spAutoFit/>
      </a:bodyPr>
      <a:lstStyle>
        <a:defPPr defTabSz="914400" fontAlgn="base">
          <a:spcBef>
            <a:spcPts val="500"/>
          </a:spcBef>
          <a:spcAft>
            <a:spcPct val="0"/>
          </a:spcAft>
          <a:defRPr sz="2400" b="1" dirty="0" smtClean="0">
            <a:latin typeface="微軟正黑體" pitchFamily="34" charset="-120"/>
            <a:ea typeface="微軟正黑體" pitchFamily="34" charset="-120"/>
          </a:defRPr>
        </a:defPPr>
      </a:lst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7486</TotalTime>
  <Words>861</Words>
  <Application>Microsoft Office PowerPoint</Application>
  <PresentationFormat>自訂</PresentationFormat>
  <Paragraphs>194</Paragraphs>
  <Slides>25</Slides>
  <Notes>3</Notes>
  <HiddenSlides>0</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Office 佈景主題</vt:lpstr>
      <vt:lpstr>Institutional Investors</vt:lpstr>
      <vt:lpstr>投影片 1</vt:lpstr>
      <vt:lpstr>Disclaimer</vt:lpstr>
      <vt:lpstr>Company Profile</vt:lpstr>
      <vt:lpstr>Kinko's Milestones</vt:lpstr>
      <vt:lpstr>投影片 5</vt:lpstr>
      <vt:lpstr>Future Core Product </vt:lpstr>
      <vt:lpstr>Product Ratio By Revenue  </vt:lpstr>
      <vt:lpstr>Financial Report (Yearly Comparison)</vt:lpstr>
      <vt:lpstr>投影片 9</vt:lpstr>
      <vt:lpstr>投影片 10</vt:lpstr>
      <vt:lpstr>AR smart glasses is the future platform for AI</vt:lpstr>
      <vt:lpstr>Meta Orion AI smart glasses (Optics&gt;65%)</vt:lpstr>
      <vt:lpstr>投影片 13</vt:lpstr>
      <vt:lpstr>Kinko AR-smart glasses business strategy</vt:lpstr>
      <vt:lpstr>AR smart glasses market size</vt:lpstr>
      <vt:lpstr>AR VR Market</vt:lpstr>
      <vt:lpstr>投影片 17</vt:lpstr>
      <vt:lpstr>Major Players &amp; Kinko Opportunity</vt:lpstr>
      <vt:lpstr>Roadmap (Meta, Apple, Samsung, Amazon…etc.)</vt:lpstr>
      <vt:lpstr>AR Smart Glasses(metaverse) </vt:lpstr>
      <vt:lpstr>Waveguide</vt:lpstr>
      <vt:lpstr>Light Engine</vt:lpstr>
      <vt:lpstr>投影片 23</vt:lpstr>
      <vt:lpstr>Thank you for listening~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封面標題</dc:title>
  <dc:creator>白佳玉</dc:creator>
  <cp:lastModifiedBy>milly</cp:lastModifiedBy>
  <cp:revision>740</cp:revision>
  <dcterms:created xsi:type="dcterms:W3CDTF">2018-10-16T05:36:31Z</dcterms:created>
  <dcterms:modified xsi:type="dcterms:W3CDTF">2024-11-18T09:41:37Z</dcterms:modified>
</cp:coreProperties>
</file>