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Default Extension="wdp" ContentType="image/vnd.ms-photo"/>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48" r:id="rId1"/>
  </p:sldMasterIdLst>
  <p:notesMasterIdLst>
    <p:notesMasterId r:id="rId14"/>
  </p:notesMasterIdLst>
  <p:handoutMasterIdLst>
    <p:handoutMasterId r:id="rId15"/>
  </p:handoutMasterIdLst>
  <p:sldIdLst>
    <p:sldId id="256" r:id="rId2"/>
    <p:sldId id="318" r:id="rId3"/>
    <p:sldId id="317" r:id="rId4"/>
    <p:sldId id="319" r:id="rId5"/>
    <p:sldId id="320" r:id="rId6"/>
    <p:sldId id="321" r:id="rId7"/>
    <p:sldId id="322" r:id="rId8"/>
    <p:sldId id="323" r:id="rId9"/>
    <p:sldId id="324" r:id="rId10"/>
    <p:sldId id="326" r:id="rId11"/>
    <p:sldId id="327" r:id="rId12"/>
    <p:sldId id="306" r:id="rId13"/>
  </p:sldIdLst>
  <p:sldSz cx="12190413" cy="6859588"/>
  <p:notesSz cx="6858000" cy="9144000"/>
  <p:defaultTextStyle>
    <a:defPPr>
      <a:defRPr lang="zh-TW"/>
    </a:defPPr>
    <a:lvl1pPr marL="0" algn="l" defTabSz="1088502" rtl="0" eaLnBrk="1" latinLnBrk="0" hangingPunct="1">
      <a:defRPr sz="2100" kern="1200">
        <a:solidFill>
          <a:schemeClr val="tx1"/>
        </a:solidFill>
        <a:latin typeface="+mn-lt"/>
        <a:ea typeface="+mn-ea"/>
        <a:cs typeface="+mn-cs"/>
      </a:defRPr>
    </a:lvl1pPr>
    <a:lvl2pPr marL="544251" algn="l" defTabSz="1088502" rtl="0" eaLnBrk="1" latinLnBrk="0" hangingPunct="1">
      <a:defRPr sz="2100" kern="1200">
        <a:solidFill>
          <a:schemeClr val="tx1"/>
        </a:solidFill>
        <a:latin typeface="+mn-lt"/>
        <a:ea typeface="+mn-ea"/>
        <a:cs typeface="+mn-cs"/>
      </a:defRPr>
    </a:lvl2pPr>
    <a:lvl3pPr marL="1088502" algn="l" defTabSz="1088502" rtl="0" eaLnBrk="1" latinLnBrk="0" hangingPunct="1">
      <a:defRPr sz="2100" kern="1200">
        <a:solidFill>
          <a:schemeClr val="tx1"/>
        </a:solidFill>
        <a:latin typeface="+mn-lt"/>
        <a:ea typeface="+mn-ea"/>
        <a:cs typeface="+mn-cs"/>
      </a:defRPr>
    </a:lvl3pPr>
    <a:lvl4pPr marL="1632753" algn="l" defTabSz="1088502" rtl="0" eaLnBrk="1" latinLnBrk="0" hangingPunct="1">
      <a:defRPr sz="2100" kern="1200">
        <a:solidFill>
          <a:schemeClr val="tx1"/>
        </a:solidFill>
        <a:latin typeface="+mn-lt"/>
        <a:ea typeface="+mn-ea"/>
        <a:cs typeface="+mn-cs"/>
      </a:defRPr>
    </a:lvl4pPr>
    <a:lvl5pPr marL="2177004" algn="l" defTabSz="1088502" rtl="0" eaLnBrk="1" latinLnBrk="0" hangingPunct="1">
      <a:defRPr sz="2100" kern="1200">
        <a:solidFill>
          <a:schemeClr val="tx1"/>
        </a:solidFill>
        <a:latin typeface="+mn-lt"/>
        <a:ea typeface="+mn-ea"/>
        <a:cs typeface="+mn-cs"/>
      </a:defRPr>
    </a:lvl5pPr>
    <a:lvl6pPr marL="2721254" algn="l" defTabSz="1088502" rtl="0" eaLnBrk="1" latinLnBrk="0" hangingPunct="1">
      <a:defRPr sz="2100" kern="1200">
        <a:solidFill>
          <a:schemeClr val="tx1"/>
        </a:solidFill>
        <a:latin typeface="+mn-lt"/>
        <a:ea typeface="+mn-ea"/>
        <a:cs typeface="+mn-cs"/>
      </a:defRPr>
    </a:lvl6pPr>
    <a:lvl7pPr marL="3265505" algn="l" defTabSz="1088502" rtl="0" eaLnBrk="1" latinLnBrk="0" hangingPunct="1">
      <a:defRPr sz="2100" kern="1200">
        <a:solidFill>
          <a:schemeClr val="tx1"/>
        </a:solidFill>
        <a:latin typeface="+mn-lt"/>
        <a:ea typeface="+mn-ea"/>
        <a:cs typeface="+mn-cs"/>
      </a:defRPr>
    </a:lvl7pPr>
    <a:lvl8pPr marL="3809756" algn="l" defTabSz="1088502" rtl="0" eaLnBrk="1" latinLnBrk="0" hangingPunct="1">
      <a:defRPr sz="2100" kern="1200">
        <a:solidFill>
          <a:schemeClr val="tx1"/>
        </a:solidFill>
        <a:latin typeface="+mn-lt"/>
        <a:ea typeface="+mn-ea"/>
        <a:cs typeface="+mn-cs"/>
      </a:defRPr>
    </a:lvl8pPr>
    <a:lvl9pPr marL="4354007" algn="l" defTabSz="1088502" rtl="0" eaLnBrk="1" latinLnBrk="0" hangingPunct="1">
      <a:defRPr sz="21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1">
          <p15:clr>
            <a:srgbClr val="A4A3A4"/>
          </p15:clr>
        </p15:guide>
        <p15:guide id="2" pos="384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099B9"/>
    <a:srgbClr val="FAA0A0"/>
    <a:srgbClr val="FF7F50"/>
    <a:srgbClr val="DE0000"/>
    <a:srgbClr val="D000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等深淺樣式 2 - 輔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中等深淺樣式 2 - 輔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8" d="100"/>
          <a:sy n="48" d="100"/>
        </p:scale>
        <p:origin x="-795" y="-58"/>
      </p:cViewPr>
      <p:guideLst>
        <p:guide orient="horz" pos="2161"/>
        <p:guide pos="384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1" d="100"/>
          <a:sy n="81" d="100"/>
        </p:scale>
        <p:origin x="-2088" y="-84"/>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E:\Desktop\&#32858;&#23542;&#30406;\desktable\KINKO\&#27861;&#35498;&#26371;\2023%20&#27861;\2022&#24180;&#38598;&#22296;&#29986;&#21697;&#21029;&#29151;&#25910;&#32113;&#35336;.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zh-TW"/>
  <c:chart>
    <c:plotArea>
      <c:layout>
        <c:manualLayout>
          <c:layoutTarget val="inner"/>
          <c:xMode val="edge"/>
          <c:yMode val="edge"/>
          <c:x val="0.27112292894608481"/>
          <c:y val="9.0478138258764329E-2"/>
          <c:w val="0.72261231459933462"/>
          <c:h val="0.6808690867703987"/>
        </c:manualLayout>
      </c:layout>
      <c:barChart>
        <c:barDir val="col"/>
        <c:grouping val="stacked"/>
        <c:ser>
          <c:idx val="0"/>
          <c:order val="0"/>
          <c:tx>
            <c:strRef>
              <c:f>Total!$B$14</c:f>
              <c:strCache>
                <c:ptCount val="1"/>
                <c:pt idx="0">
                  <c:v>物聯網相關鏡頭 </c:v>
                </c:pt>
              </c:strCache>
            </c:strRef>
          </c:tx>
          <c:cat>
            <c:strRef>
              <c:f>Total!$C$13:$H$13</c:f>
              <c:strCache>
                <c:ptCount val="3"/>
                <c:pt idx="0">
                  <c:v>2021　年 </c:v>
                </c:pt>
                <c:pt idx="1">
                  <c:v>2022 年</c:v>
                </c:pt>
                <c:pt idx="2">
                  <c:v>2023 年 1~9 月</c:v>
                </c:pt>
              </c:strCache>
            </c:strRef>
          </c:cat>
          <c:val>
            <c:numRef>
              <c:f>Total!$C$14:$H$14</c:f>
              <c:numCache>
                <c:formatCode>0.00%</c:formatCode>
                <c:ptCount val="3"/>
                <c:pt idx="0">
                  <c:v>0.30100000000000021</c:v>
                </c:pt>
                <c:pt idx="1">
                  <c:v>0.32590000000000025</c:v>
                </c:pt>
                <c:pt idx="2">
                  <c:v>0.37700000000000017</c:v>
                </c:pt>
              </c:numCache>
            </c:numRef>
          </c:val>
        </c:ser>
        <c:ser>
          <c:idx val="1"/>
          <c:order val="1"/>
          <c:tx>
            <c:strRef>
              <c:f>Total!$B$15</c:f>
              <c:strCache>
                <c:ptCount val="1"/>
                <c:pt idx="0">
                  <c:v>車載鏡頭 / 鏡片 </c:v>
                </c:pt>
              </c:strCache>
            </c:strRef>
          </c:tx>
          <c:cat>
            <c:strRef>
              <c:f>Total!$C$13:$H$13</c:f>
              <c:strCache>
                <c:ptCount val="3"/>
                <c:pt idx="0">
                  <c:v>2021　年 </c:v>
                </c:pt>
                <c:pt idx="1">
                  <c:v>2022 年</c:v>
                </c:pt>
                <c:pt idx="2">
                  <c:v>2023 年 1~9 月</c:v>
                </c:pt>
              </c:strCache>
            </c:strRef>
          </c:cat>
          <c:val>
            <c:numRef>
              <c:f>Total!$C$15:$H$15</c:f>
              <c:numCache>
                <c:formatCode>0.00%</c:formatCode>
                <c:ptCount val="3"/>
                <c:pt idx="0">
                  <c:v>0.11600000000000002</c:v>
                </c:pt>
                <c:pt idx="1">
                  <c:v>9.4200000000000006E-2</c:v>
                </c:pt>
                <c:pt idx="2">
                  <c:v>0.11</c:v>
                </c:pt>
              </c:numCache>
            </c:numRef>
          </c:val>
        </c:ser>
        <c:ser>
          <c:idx val="2"/>
          <c:order val="2"/>
          <c:tx>
            <c:strRef>
              <c:f>Total!$B$16</c:f>
              <c:strCache>
                <c:ptCount val="1"/>
                <c:pt idx="0">
                  <c:v>DSLR 相機部品 </c:v>
                </c:pt>
              </c:strCache>
            </c:strRef>
          </c:tx>
          <c:cat>
            <c:strRef>
              <c:f>Total!$C$13:$H$13</c:f>
              <c:strCache>
                <c:ptCount val="3"/>
                <c:pt idx="0">
                  <c:v>2021　年 </c:v>
                </c:pt>
                <c:pt idx="1">
                  <c:v>2022 年</c:v>
                </c:pt>
                <c:pt idx="2">
                  <c:v>2023 年 1~9 月</c:v>
                </c:pt>
              </c:strCache>
            </c:strRef>
          </c:cat>
          <c:val>
            <c:numRef>
              <c:f>Total!$C$16:$H$16</c:f>
              <c:numCache>
                <c:formatCode>0.00%</c:formatCode>
                <c:ptCount val="3"/>
                <c:pt idx="0">
                  <c:v>0.31100000000000017</c:v>
                </c:pt>
                <c:pt idx="1">
                  <c:v>0.29350000000000015</c:v>
                </c:pt>
                <c:pt idx="2">
                  <c:v>0.24100000000000008</c:v>
                </c:pt>
              </c:numCache>
            </c:numRef>
          </c:val>
        </c:ser>
        <c:ser>
          <c:idx val="3"/>
          <c:order val="3"/>
          <c:tx>
            <c:strRef>
              <c:f>Total!$B$17</c:f>
              <c:strCache>
                <c:ptCount val="1"/>
                <c:pt idx="0">
                  <c:v>遠紅外線鏡頭   </c:v>
                </c:pt>
              </c:strCache>
            </c:strRef>
          </c:tx>
          <c:cat>
            <c:strRef>
              <c:f>Total!$C$13:$H$13</c:f>
              <c:strCache>
                <c:ptCount val="3"/>
                <c:pt idx="0">
                  <c:v>2021　年 </c:v>
                </c:pt>
                <c:pt idx="1">
                  <c:v>2022 年</c:v>
                </c:pt>
                <c:pt idx="2">
                  <c:v>2023 年 1~9 月</c:v>
                </c:pt>
              </c:strCache>
            </c:strRef>
          </c:cat>
          <c:val>
            <c:numRef>
              <c:f>Total!$C$17:$H$17</c:f>
              <c:numCache>
                <c:formatCode>0.00%</c:formatCode>
                <c:ptCount val="3"/>
                <c:pt idx="0">
                  <c:v>0.13100000000000001</c:v>
                </c:pt>
                <c:pt idx="1">
                  <c:v>0.17050000000000001</c:v>
                </c:pt>
                <c:pt idx="2">
                  <c:v>0.125</c:v>
                </c:pt>
              </c:numCache>
            </c:numRef>
          </c:val>
        </c:ser>
        <c:ser>
          <c:idx val="4"/>
          <c:order val="4"/>
          <c:tx>
            <c:strRef>
              <c:f>Total!$B$18</c:f>
              <c:strCache>
                <c:ptCount val="1"/>
                <c:pt idx="0">
                  <c:v>其它 </c:v>
                </c:pt>
              </c:strCache>
            </c:strRef>
          </c:tx>
          <c:cat>
            <c:strRef>
              <c:f>Total!$C$13:$H$13</c:f>
              <c:strCache>
                <c:ptCount val="3"/>
                <c:pt idx="0">
                  <c:v>2021　年 </c:v>
                </c:pt>
                <c:pt idx="1">
                  <c:v>2022 年</c:v>
                </c:pt>
                <c:pt idx="2">
                  <c:v>2023 年 1~9 月</c:v>
                </c:pt>
              </c:strCache>
            </c:strRef>
          </c:cat>
          <c:val>
            <c:numRef>
              <c:f>Total!$C$18:$H$18</c:f>
              <c:numCache>
                <c:formatCode>0.00%</c:formatCode>
                <c:ptCount val="3"/>
                <c:pt idx="0">
                  <c:v>0.14100000000000001</c:v>
                </c:pt>
                <c:pt idx="1">
                  <c:v>0.1159</c:v>
                </c:pt>
                <c:pt idx="2">
                  <c:v>0.14700000000000008</c:v>
                </c:pt>
              </c:numCache>
            </c:numRef>
          </c:val>
        </c:ser>
        <c:overlap val="100"/>
        <c:axId val="121489664"/>
        <c:axId val="121499648"/>
      </c:barChart>
      <c:catAx>
        <c:axId val="121489664"/>
        <c:scaling>
          <c:orientation val="minMax"/>
        </c:scaling>
        <c:axPos val="b"/>
        <c:tickLblPos val="nextTo"/>
        <c:crossAx val="121499648"/>
        <c:crosses val="autoZero"/>
        <c:auto val="1"/>
        <c:lblAlgn val="ctr"/>
        <c:lblOffset val="100"/>
      </c:catAx>
      <c:valAx>
        <c:axId val="121499648"/>
        <c:scaling>
          <c:orientation val="minMax"/>
        </c:scaling>
        <c:axPos val="l"/>
        <c:majorGridlines/>
        <c:numFmt formatCode="0.00%" sourceLinked="1"/>
        <c:tickLblPos val="nextTo"/>
        <c:crossAx val="121489664"/>
        <c:crosses val="autoZero"/>
        <c:crossBetween val="between"/>
      </c:valAx>
    </c:plotArea>
    <c:legend>
      <c:legendPos val="r"/>
      <c:layout>
        <c:manualLayout>
          <c:xMode val="edge"/>
          <c:yMode val="edge"/>
          <c:x val="0"/>
          <c:y val="2.3178679562509456E-2"/>
          <c:w val="0.1642765410171497"/>
          <c:h val="0.88929431212968246"/>
        </c:manualLayout>
      </c:layout>
    </c:legend>
    <c:plotVisOnly val="1"/>
  </c:chart>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5B3AE73-339E-4388-92B9-B43C42E0E322}" type="datetimeFigureOut">
              <a:rPr lang="zh-TW" altLang="en-US" smtClean="0"/>
              <a:pPr/>
              <a:t>2023/11/14</a:t>
            </a:fld>
            <a:endParaRPr lang="zh-TW" altLang="en-US"/>
          </a:p>
        </p:txBody>
      </p:sp>
      <p:sp>
        <p:nvSpPr>
          <p:cNvPr id="4" name="頁尾版面配置區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8DD204A-3BC7-4505-8441-30EEBD10B6E6}" type="slidenum">
              <a:rPr lang="zh-TW" altLang="en-US" smtClean="0"/>
              <a:pPr/>
              <a:t>‹#›</a:t>
            </a:fld>
            <a:endParaRPr lang="zh-TW" altLang="en-US"/>
          </a:p>
        </p:txBody>
      </p:sp>
    </p:spTree>
    <p:extLst>
      <p:ext uri="{BB962C8B-B14F-4D97-AF65-F5344CB8AC3E}">
        <p14:creationId xmlns="" xmlns:p14="http://schemas.microsoft.com/office/powerpoint/2010/main" val="12943607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88A7CF5-8498-46BE-82B6-FD82777A4313}" type="datetimeFigureOut">
              <a:rPr lang="zh-TW" altLang="en-US" smtClean="0"/>
              <a:pPr/>
              <a:t>2023/11/14</a:t>
            </a:fld>
            <a:endParaRPr lang="zh-TW" altLang="en-US"/>
          </a:p>
        </p:txBody>
      </p:sp>
      <p:sp>
        <p:nvSpPr>
          <p:cNvPr id="4" name="投影片圖像版面配置區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7E7989E-EBC6-423D-8B06-D94A91C2D721}" type="slidenum">
              <a:rPr lang="zh-TW" altLang="en-US" smtClean="0"/>
              <a:pPr/>
              <a:t>‹#›</a:t>
            </a:fld>
            <a:endParaRPr lang="zh-TW" altLang="en-US"/>
          </a:p>
        </p:txBody>
      </p:sp>
    </p:spTree>
    <p:extLst>
      <p:ext uri="{BB962C8B-B14F-4D97-AF65-F5344CB8AC3E}">
        <p14:creationId xmlns="" xmlns:p14="http://schemas.microsoft.com/office/powerpoint/2010/main" val="36825994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57E7989E-EBC6-423D-8B06-D94A91C2D721}" type="slidenum">
              <a:rPr lang="zh-TW" altLang="en-US" smtClean="0"/>
              <a:pPr/>
              <a:t>8</a:t>
            </a:fld>
            <a:endParaRPr lang="zh-TW" altLang="en-US"/>
          </a:p>
        </p:txBody>
      </p:sp>
    </p:spTree>
    <p:extLst>
      <p:ext uri="{BB962C8B-B14F-4D97-AF65-F5344CB8AC3E}">
        <p14:creationId xmlns="" xmlns:p14="http://schemas.microsoft.com/office/powerpoint/2010/main" val="1858007438"/>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 Id="rId9" Type="http://schemas.openxmlformats.org/officeDocument/2006/relationships/image" Target="../media/image8.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6.jpe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19" name="流程圖: 程序 18"/>
          <p:cNvSpPr/>
          <p:nvPr userDrawn="1"/>
        </p:nvSpPr>
        <p:spPr>
          <a:xfrm>
            <a:off x="0" y="6094090"/>
            <a:ext cx="12190413" cy="765498"/>
          </a:xfrm>
          <a:prstGeom prst="flowChartProcess">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rtlCol="0" anchor="ctr"/>
          <a:lstStyle/>
          <a:p>
            <a:pPr algn="ctr"/>
            <a:endParaRPr lang="zh-TW" altLang="en-US"/>
          </a:p>
        </p:txBody>
      </p:sp>
      <p:sp>
        <p:nvSpPr>
          <p:cNvPr id="2" name="標題 1"/>
          <p:cNvSpPr>
            <a:spLocks noGrp="1"/>
          </p:cNvSpPr>
          <p:nvPr>
            <p:ph type="ctrTitle"/>
          </p:nvPr>
        </p:nvSpPr>
        <p:spPr>
          <a:xfrm>
            <a:off x="335316" y="1989301"/>
            <a:ext cx="6716896" cy="1470365"/>
          </a:xfrm>
        </p:spPr>
        <p:txBody>
          <a:bodyPr/>
          <a:lstStyle>
            <a:lvl1pPr>
              <a:defRPr>
                <a:latin typeface="標楷體" pitchFamily="65" charset="-120"/>
                <a:ea typeface="標楷體" pitchFamily="65" charset="-120"/>
              </a:defRPr>
            </a:lvl1pPr>
          </a:lstStyle>
          <a:p>
            <a:r>
              <a:rPr lang="zh-TW" altLang="en-US" dirty="0" smtClean="0"/>
              <a:t>按一下以編輯母片標題樣式</a:t>
            </a:r>
            <a:endParaRPr lang="zh-TW" altLang="en-US" dirty="0"/>
          </a:p>
        </p:txBody>
      </p:sp>
      <p:sp>
        <p:nvSpPr>
          <p:cNvPr id="3" name="副標題 2"/>
          <p:cNvSpPr>
            <a:spLocks noGrp="1"/>
          </p:cNvSpPr>
          <p:nvPr>
            <p:ph type="subTitle" idx="1"/>
          </p:nvPr>
        </p:nvSpPr>
        <p:spPr>
          <a:xfrm>
            <a:off x="335316" y="3861942"/>
            <a:ext cx="6335879" cy="936321"/>
          </a:xfrm>
        </p:spPr>
        <p:txBody>
          <a:bodyPr/>
          <a:lstStyle>
            <a:lvl1pPr marL="0" indent="0" algn="ctr">
              <a:buNone/>
              <a:defRPr>
                <a:solidFill>
                  <a:schemeClr val="tx1">
                    <a:tint val="75000"/>
                  </a:schemeClr>
                </a:solidFill>
                <a:latin typeface="標楷體" pitchFamily="65" charset="-120"/>
                <a:ea typeface="標楷體" pitchFamily="65" charset="-120"/>
              </a:defRPr>
            </a:lvl1pPr>
            <a:lvl2pPr marL="544251" indent="0" algn="ctr">
              <a:buNone/>
              <a:defRPr>
                <a:solidFill>
                  <a:schemeClr val="tx1">
                    <a:tint val="75000"/>
                  </a:schemeClr>
                </a:solidFill>
              </a:defRPr>
            </a:lvl2pPr>
            <a:lvl3pPr marL="1088502" indent="0" algn="ctr">
              <a:buNone/>
              <a:defRPr>
                <a:solidFill>
                  <a:schemeClr val="tx1">
                    <a:tint val="75000"/>
                  </a:schemeClr>
                </a:solidFill>
              </a:defRPr>
            </a:lvl3pPr>
            <a:lvl4pPr marL="1632753" indent="0" algn="ctr">
              <a:buNone/>
              <a:defRPr>
                <a:solidFill>
                  <a:schemeClr val="tx1">
                    <a:tint val="75000"/>
                  </a:schemeClr>
                </a:solidFill>
              </a:defRPr>
            </a:lvl4pPr>
            <a:lvl5pPr marL="2177004" indent="0" algn="ctr">
              <a:buNone/>
              <a:defRPr>
                <a:solidFill>
                  <a:schemeClr val="tx1">
                    <a:tint val="75000"/>
                  </a:schemeClr>
                </a:solidFill>
              </a:defRPr>
            </a:lvl5pPr>
            <a:lvl6pPr marL="2721254" indent="0" algn="ctr">
              <a:buNone/>
              <a:defRPr>
                <a:solidFill>
                  <a:schemeClr val="tx1">
                    <a:tint val="75000"/>
                  </a:schemeClr>
                </a:solidFill>
              </a:defRPr>
            </a:lvl6pPr>
            <a:lvl7pPr marL="3265505" indent="0" algn="ctr">
              <a:buNone/>
              <a:defRPr>
                <a:solidFill>
                  <a:schemeClr val="tx1">
                    <a:tint val="75000"/>
                  </a:schemeClr>
                </a:solidFill>
              </a:defRPr>
            </a:lvl7pPr>
            <a:lvl8pPr marL="3809756" indent="0" algn="ctr">
              <a:buNone/>
              <a:defRPr>
                <a:solidFill>
                  <a:schemeClr val="tx1">
                    <a:tint val="75000"/>
                  </a:schemeClr>
                </a:solidFill>
              </a:defRPr>
            </a:lvl8pPr>
            <a:lvl9pPr marL="4354007"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a:xfrm>
            <a:off x="514472" y="6376952"/>
            <a:ext cx="2844430" cy="365210"/>
          </a:xfrm>
        </p:spPr>
        <p:txBody>
          <a:bodyPr/>
          <a:lstStyle/>
          <a:p>
            <a:fld id="{1CFAD1E9-FA75-4919-B592-DA90B226754E}" type="datetime1">
              <a:rPr lang="zh-TW" altLang="en-US" smtClean="0"/>
              <a:pPr/>
              <a:t>2023/11/14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8" name="流程圖: 程序 7"/>
          <p:cNvSpPr/>
          <p:nvPr userDrawn="1"/>
        </p:nvSpPr>
        <p:spPr>
          <a:xfrm>
            <a:off x="0" y="1"/>
            <a:ext cx="12190413" cy="909514"/>
          </a:xfrm>
          <a:prstGeom prst="flowChartProcess">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rtlCol="0" anchor="ctr"/>
          <a:lstStyle/>
          <a:p>
            <a:pPr algn="ctr"/>
            <a:endParaRPr lang="zh-TW" altLang="en-US"/>
          </a:p>
        </p:txBody>
      </p:sp>
      <p:sp>
        <p:nvSpPr>
          <p:cNvPr id="21" name="矩形 20"/>
          <p:cNvSpPr/>
          <p:nvPr userDrawn="1"/>
        </p:nvSpPr>
        <p:spPr>
          <a:xfrm>
            <a:off x="256" y="6670904"/>
            <a:ext cx="12190157" cy="72025"/>
          </a:xfrm>
          <a:prstGeom prst="rect">
            <a:avLst/>
          </a:prstGeom>
          <a:solidFill>
            <a:srgbClr val="FF0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rtlCol="0" anchor="ctr"/>
          <a:lstStyle/>
          <a:p>
            <a:pPr algn="ctr"/>
            <a:endParaRPr lang="zh-TW" altLang="en-US"/>
          </a:p>
        </p:txBody>
      </p:sp>
      <p:sp>
        <p:nvSpPr>
          <p:cNvPr id="22" name="矩形 21"/>
          <p:cNvSpPr/>
          <p:nvPr userDrawn="1"/>
        </p:nvSpPr>
        <p:spPr>
          <a:xfrm>
            <a:off x="0" y="6787563"/>
            <a:ext cx="12190413" cy="72025"/>
          </a:xfrm>
          <a:prstGeom prst="rect">
            <a:avLst/>
          </a:prstGeom>
          <a:solidFill>
            <a:srgbClr val="0000F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rtlCol="0" anchor="ctr"/>
          <a:lstStyle/>
          <a:p>
            <a:pPr algn="ctr"/>
            <a:endParaRPr lang="zh-TW" altLang="en-US"/>
          </a:p>
        </p:txBody>
      </p:sp>
      <p:pic>
        <p:nvPicPr>
          <p:cNvPr id="24" name="圖片 23" descr="200.png"/>
          <p:cNvPicPr>
            <a:picLocks noChangeAspect="1"/>
          </p:cNvPicPr>
          <p:nvPr userDrawn="1"/>
        </p:nvPicPr>
        <p:blipFill>
          <a:blip r:embed="rId2" cstate="print"/>
          <a:srcRect l="20139" t="15973"/>
          <a:stretch>
            <a:fillRect/>
          </a:stretch>
        </p:blipFill>
        <p:spPr>
          <a:xfrm>
            <a:off x="0" y="0"/>
            <a:ext cx="4380576" cy="1280762"/>
          </a:xfrm>
          <a:prstGeom prst="rect">
            <a:avLst/>
          </a:prstGeom>
        </p:spPr>
      </p:pic>
      <p:pic>
        <p:nvPicPr>
          <p:cNvPr id="25" name="圖片 24" descr="300.png"/>
          <p:cNvPicPr>
            <a:picLocks noChangeAspect="1"/>
          </p:cNvPicPr>
          <p:nvPr userDrawn="1"/>
        </p:nvPicPr>
        <p:blipFill>
          <a:blip r:embed="rId3" cstate="print"/>
          <a:srcRect r="32774" b="34874"/>
          <a:stretch>
            <a:fillRect/>
          </a:stretch>
        </p:blipFill>
        <p:spPr>
          <a:xfrm>
            <a:off x="8255445" y="5866924"/>
            <a:ext cx="3934967" cy="992664"/>
          </a:xfrm>
          <a:prstGeom prst="rect">
            <a:avLst/>
          </a:prstGeom>
        </p:spPr>
      </p:pic>
      <p:grpSp>
        <p:nvGrpSpPr>
          <p:cNvPr id="28" name="群組 19"/>
          <p:cNvGrpSpPr/>
          <p:nvPr userDrawn="1"/>
        </p:nvGrpSpPr>
        <p:grpSpPr>
          <a:xfrm>
            <a:off x="479379" y="85476"/>
            <a:ext cx="2765668" cy="1141509"/>
            <a:chOff x="0" y="-27384"/>
            <a:chExt cx="1979712" cy="1168331"/>
          </a:xfrm>
        </p:grpSpPr>
        <p:pic>
          <p:nvPicPr>
            <p:cNvPr id="29" name="圖片 28" descr="今國 LOGO.JPG"/>
            <p:cNvPicPr>
              <a:picLocks noChangeAspect="1"/>
            </p:cNvPicPr>
            <p:nvPr/>
          </p:nvPicPr>
          <p:blipFill>
            <a:blip r:embed="rId4" cstate="print"/>
            <a:srcRect t="7945" b="40250"/>
            <a:stretch>
              <a:fillRect/>
            </a:stretch>
          </p:blipFill>
          <p:spPr>
            <a:xfrm>
              <a:off x="0" y="-27384"/>
              <a:ext cx="1979712" cy="648072"/>
            </a:xfrm>
            <a:prstGeom prst="rect">
              <a:avLst/>
            </a:prstGeom>
          </p:spPr>
        </p:pic>
        <p:sp>
          <p:nvSpPr>
            <p:cNvPr id="30" name="文字方塊 29"/>
            <p:cNvSpPr txBox="1"/>
            <p:nvPr/>
          </p:nvSpPr>
          <p:spPr>
            <a:xfrm>
              <a:off x="144430" y="810189"/>
              <a:ext cx="1784524" cy="330758"/>
            </a:xfrm>
            <a:prstGeom prst="rect">
              <a:avLst/>
            </a:prstGeom>
            <a:noFill/>
          </p:spPr>
          <p:txBody>
            <a:bodyPr wrap="none" rtlCol="0">
              <a:spAutoFit/>
            </a:bodyPr>
            <a:lstStyle/>
            <a:p>
              <a:r>
                <a:rPr lang="zh-TW" altLang="en-US" sz="1500" b="1" dirty="0" smtClean="0">
                  <a:latin typeface="微軟正黑體" pitchFamily="34" charset="-120"/>
                  <a:ea typeface="微軟正黑體" pitchFamily="34" charset="-120"/>
                </a:rPr>
                <a:t>今國光學工業股份有限公司</a:t>
              </a:r>
              <a:endParaRPr lang="zh-TW" altLang="en-US" sz="1500" b="1" dirty="0">
                <a:latin typeface="微軟正黑體" pitchFamily="34" charset="-120"/>
                <a:ea typeface="微軟正黑體" pitchFamily="34" charset="-120"/>
              </a:endParaRPr>
            </a:p>
          </p:txBody>
        </p:sp>
        <p:pic>
          <p:nvPicPr>
            <p:cNvPr id="31" name="圖片 30" descr="今國 LOGO.JPG"/>
            <p:cNvPicPr>
              <a:picLocks noChangeAspect="1"/>
            </p:cNvPicPr>
            <p:nvPr/>
          </p:nvPicPr>
          <p:blipFill>
            <a:blip r:embed="rId4" cstate="print"/>
            <a:srcRect t="57561" b="11369"/>
            <a:stretch>
              <a:fillRect/>
            </a:stretch>
          </p:blipFill>
          <p:spPr>
            <a:xfrm>
              <a:off x="85686" y="582133"/>
              <a:ext cx="1467080" cy="216024"/>
            </a:xfrm>
            <a:prstGeom prst="rect">
              <a:avLst/>
            </a:prstGeom>
          </p:spPr>
        </p:pic>
      </p:grpSp>
      <p:pic>
        <p:nvPicPr>
          <p:cNvPr id="32" name="圖片 31" descr="300.png"/>
          <p:cNvPicPr>
            <a:picLocks noChangeAspect="1"/>
          </p:cNvPicPr>
          <p:nvPr userDrawn="1"/>
        </p:nvPicPr>
        <p:blipFill>
          <a:blip r:embed="rId3" cstate="print"/>
          <a:srcRect r="32774" b="34874"/>
          <a:stretch>
            <a:fillRect/>
          </a:stretch>
        </p:blipFill>
        <p:spPr>
          <a:xfrm>
            <a:off x="7727177" y="5866926"/>
            <a:ext cx="4463237" cy="992663"/>
          </a:xfrm>
          <a:prstGeom prst="rect">
            <a:avLst/>
          </a:prstGeom>
        </p:spPr>
      </p:pic>
      <p:pic>
        <p:nvPicPr>
          <p:cNvPr id="33" name="Picture 2" descr="C:\Users\mandy23123\Pictures\監控.jpg"/>
          <p:cNvPicPr>
            <a:picLocks noChangeAspect="1" noChangeArrowheads="1"/>
          </p:cNvPicPr>
          <p:nvPr userDrawn="1"/>
        </p:nvPicPr>
        <p:blipFill>
          <a:blip r:embed="rId5" cstate="print">
            <a:clrChange>
              <a:clrFrom>
                <a:srgbClr val="FFFFFF"/>
              </a:clrFrom>
              <a:clrTo>
                <a:srgbClr val="FFFFFF">
                  <a:alpha val="0"/>
                </a:srgbClr>
              </a:clrTo>
            </a:clrChange>
          </a:blip>
          <a:srcRect/>
          <a:stretch>
            <a:fillRect/>
          </a:stretch>
        </p:blipFill>
        <p:spPr bwMode="auto">
          <a:xfrm rot="521612">
            <a:off x="8984210" y="3972823"/>
            <a:ext cx="3491087" cy="2619262"/>
          </a:xfrm>
          <a:prstGeom prst="rect">
            <a:avLst/>
          </a:prstGeom>
          <a:noFill/>
        </p:spPr>
      </p:pic>
      <p:pic>
        <p:nvPicPr>
          <p:cNvPr id="34" name="圖片 3" descr="image007"/>
          <p:cNvPicPr>
            <a:picLocks noChangeAspect="1" noChangeArrowheads="1"/>
          </p:cNvPicPr>
          <p:nvPr userDrawn="1"/>
        </p:nvPicPr>
        <p:blipFill>
          <a:blip r:embed="rId6" cstate="print">
            <a:clrChange>
              <a:clrFrom>
                <a:srgbClr val="FFFFFF"/>
              </a:clrFrom>
              <a:clrTo>
                <a:srgbClr val="FFFFFF">
                  <a:alpha val="0"/>
                </a:srgbClr>
              </a:clrTo>
            </a:clrChange>
          </a:blip>
          <a:srcRect/>
          <a:stretch>
            <a:fillRect/>
          </a:stretch>
        </p:blipFill>
        <p:spPr bwMode="auto">
          <a:xfrm>
            <a:off x="9935134" y="6487169"/>
            <a:ext cx="2255279" cy="327784"/>
          </a:xfrm>
          <a:prstGeom prst="rect">
            <a:avLst/>
          </a:prstGeom>
          <a:noFill/>
          <a:ln w="9525">
            <a:noFill/>
            <a:miter lim="800000"/>
            <a:headEnd/>
            <a:tailEnd/>
          </a:ln>
        </p:spPr>
      </p:pic>
      <p:pic>
        <p:nvPicPr>
          <p:cNvPr id="35" name="Picture 5" descr="C:\Users\mandy23123\Pictures\車載.jpg"/>
          <p:cNvPicPr>
            <a:picLocks noChangeAspect="1" noChangeArrowheads="1"/>
          </p:cNvPicPr>
          <p:nvPr userDrawn="1"/>
        </p:nvPicPr>
        <p:blipFill>
          <a:blip r:embed="rId7" cstate="print">
            <a:clrChange>
              <a:clrFrom>
                <a:srgbClr val="FFFFFF"/>
              </a:clrFrom>
              <a:clrTo>
                <a:srgbClr val="FFFFFF">
                  <a:alpha val="0"/>
                </a:srgbClr>
              </a:clrTo>
            </a:clrChange>
          </a:blip>
          <a:srcRect/>
          <a:stretch>
            <a:fillRect/>
          </a:stretch>
        </p:blipFill>
        <p:spPr bwMode="auto">
          <a:xfrm rot="1466274">
            <a:off x="8705602" y="3588577"/>
            <a:ext cx="1305896" cy="979776"/>
          </a:xfrm>
          <a:prstGeom prst="rect">
            <a:avLst/>
          </a:prstGeom>
          <a:noFill/>
        </p:spPr>
      </p:pic>
      <p:pic>
        <p:nvPicPr>
          <p:cNvPr id="36" name="Picture 6" descr="C:\Users\mandy23123\Pictures\手機.jpg"/>
          <p:cNvPicPr>
            <a:picLocks noChangeAspect="1" noChangeArrowheads="1"/>
          </p:cNvPicPr>
          <p:nvPr userDrawn="1"/>
        </p:nvPicPr>
        <p:blipFill>
          <a:blip r:embed="rId8" cstate="print">
            <a:clrChange>
              <a:clrFrom>
                <a:srgbClr val="FFFFFF"/>
              </a:clrFrom>
              <a:clrTo>
                <a:srgbClr val="FFFFFF">
                  <a:alpha val="0"/>
                </a:srgbClr>
              </a:clrTo>
            </a:clrChange>
          </a:blip>
          <a:srcRect/>
          <a:stretch>
            <a:fillRect/>
          </a:stretch>
        </p:blipFill>
        <p:spPr bwMode="auto">
          <a:xfrm>
            <a:off x="8207167" y="5585970"/>
            <a:ext cx="1409550" cy="1057545"/>
          </a:xfrm>
          <a:prstGeom prst="rect">
            <a:avLst/>
          </a:prstGeom>
          <a:noFill/>
        </p:spPr>
      </p:pic>
      <p:pic>
        <p:nvPicPr>
          <p:cNvPr id="37" name="Picture 8" descr="C:\Users\mandy23123\Pictures\fish eye.jpg"/>
          <p:cNvPicPr>
            <a:picLocks noChangeAspect="1" noChangeArrowheads="1"/>
          </p:cNvPicPr>
          <p:nvPr userDrawn="1"/>
        </p:nvPicPr>
        <p:blipFill>
          <a:blip r:embed="rId9" cstate="print">
            <a:clrChange>
              <a:clrFrom>
                <a:srgbClr val="FFFFFF"/>
              </a:clrFrom>
              <a:clrTo>
                <a:srgbClr val="FFFFFF">
                  <a:alpha val="0"/>
                </a:srgbClr>
              </a:clrTo>
            </a:clrChange>
          </a:blip>
          <a:srcRect/>
          <a:stretch>
            <a:fillRect/>
          </a:stretch>
        </p:blipFill>
        <p:spPr bwMode="auto">
          <a:xfrm>
            <a:off x="8015171" y="4510165"/>
            <a:ext cx="1313551" cy="985521"/>
          </a:xfrm>
          <a:prstGeom prst="rect">
            <a:avLst/>
          </a:prstGeom>
          <a:noFill/>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1ADB28F0-7443-4136-835A-33405759300E}" type="datetime1">
              <a:rPr lang="zh-TW" altLang="en-US" smtClean="0"/>
              <a:pPr/>
              <a:t>2023/11/14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623311" y="188684"/>
            <a:ext cx="6335879" cy="720247"/>
          </a:xfrm>
        </p:spPr>
        <p:txBody>
          <a:bodyPr>
            <a:normAutofit/>
          </a:bodyPr>
          <a:lstStyle>
            <a:lvl1pPr algn="l">
              <a:defRPr sz="4800">
                <a:latin typeface="標楷體" pitchFamily="65" charset="-120"/>
                <a:ea typeface="標楷體" pitchFamily="65" charset="-120"/>
              </a:defRPr>
            </a:lvl1pPr>
          </a:lstStyle>
          <a:p>
            <a:r>
              <a:rPr lang="zh-TW" altLang="en-US" dirty="0" smtClean="0"/>
              <a:t>按一下以編輯母片標題樣式</a:t>
            </a:r>
            <a:endParaRPr lang="zh-TW" altLang="en-US" dirty="0"/>
          </a:p>
        </p:txBody>
      </p:sp>
      <p:sp>
        <p:nvSpPr>
          <p:cNvPr id="3" name="內容版面配置區 2"/>
          <p:cNvSpPr>
            <a:spLocks noGrp="1"/>
          </p:cNvSpPr>
          <p:nvPr>
            <p:ph idx="1"/>
          </p:nvPr>
        </p:nvSpPr>
        <p:spPr>
          <a:xfrm>
            <a:off x="335317" y="1269054"/>
            <a:ext cx="11519780" cy="4969702"/>
          </a:xfrm>
        </p:spPr>
        <p:txBody>
          <a:bodyPr/>
          <a:lstStyle>
            <a:lvl1pPr>
              <a:defRPr>
                <a:latin typeface="標楷體" pitchFamily="65" charset="-120"/>
                <a:ea typeface="標楷體" pitchFamily="65" charset="-120"/>
              </a:defRPr>
            </a:lvl1pPr>
            <a:lvl2pPr>
              <a:defRPr>
                <a:latin typeface="標楷體" pitchFamily="65" charset="-120"/>
                <a:ea typeface="標楷體" pitchFamily="65" charset="-120"/>
              </a:defRPr>
            </a:lvl2pPr>
            <a:lvl3pPr>
              <a:defRPr>
                <a:latin typeface="標楷體" pitchFamily="65" charset="-120"/>
                <a:ea typeface="標楷體" pitchFamily="65" charset="-120"/>
              </a:defRPr>
            </a:lvl3pPr>
            <a:lvl4pPr>
              <a:defRPr>
                <a:latin typeface="標楷體" pitchFamily="65" charset="-120"/>
                <a:ea typeface="標楷體" pitchFamily="65" charset="-120"/>
              </a:defRPr>
            </a:lvl4pPr>
            <a:lvl5pPr>
              <a:defRPr>
                <a:latin typeface="標楷體" pitchFamily="65" charset="-120"/>
                <a:ea typeface="標楷體" pitchFamily="65" charset="-120"/>
              </a:defRPr>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9" name="Text Box 3"/>
          <p:cNvSpPr txBox="1">
            <a:spLocks noChangeArrowheads="1"/>
          </p:cNvSpPr>
          <p:nvPr userDrawn="1"/>
        </p:nvSpPr>
        <p:spPr bwMode="auto">
          <a:xfrm>
            <a:off x="0" y="6481454"/>
            <a:ext cx="12190413" cy="404724"/>
          </a:xfrm>
          <a:prstGeom prst="rect">
            <a:avLst/>
          </a:prstGeom>
          <a:solidFill>
            <a:srgbClr val="C00000">
              <a:alpha val="89999"/>
            </a:srgbClr>
          </a:solidFill>
          <a:ln w="9525">
            <a:noFill/>
            <a:miter lim="800000"/>
            <a:headEnd/>
            <a:tailEnd/>
          </a:ln>
          <a:effectLst/>
        </p:spPr>
        <p:txBody>
          <a:bodyPr lIns="103168" tIns="51584" rIns="103168" bIns="51584"/>
          <a:lstStyle/>
          <a:p>
            <a:pPr fontAlgn="auto">
              <a:spcBef>
                <a:spcPct val="50000"/>
              </a:spcBef>
              <a:spcAft>
                <a:spcPts val="0"/>
              </a:spcAft>
              <a:defRPr/>
            </a:pPr>
            <a:r>
              <a:rPr kumimoji="0" lang="en-US" altLang="zh-TW" sz="1900" b="1" i="1" dirty="0">
                <a:solidFill>
                  <a:schemeClr val="bg1"/>
                </a:solidFill>
                <a:effectLst>
                  <a:outerShdw blurRad="38100" dist="38100" dir="2700000" algn="tl">
                    <a:srgbClr val="000000"/>
                  </a:outerShdw>
                </a:effectLst>
                <a:ea typeface="標楷體" pitchFamily="65" charset="-120"/>
                <a:cs typeface="Arial" pitchFamily="34" charset="0"/>
              </a:rPr>
              <a:t>Kinko Optical CO., LTD.</a:t>
            </a:r>
            <a:endParaRPr kumimoji="0" lang="zh-TW" altLang="en-US" sz="1900" b="1" i="1" dirty="0">
              <a:solidFill>
                <a:schemeClr val="bg1"/>
              </a:solidFill>
              <a:effectLst>
                <a:outerShdw blurRad="38100" dist="38100" dir="2700000" algn="tl">
                  <a:srgbClr val="000000"/>
                </a:outerShdw>
              </a:effectLst>
              <a:ea typeface="標楷體" pitchFamily="65" charset="-120"/>
              <a:cs typeface="Arial" pitchFamily="34" charset="0"/>
            </a:endParaRPr>
          </a:p>
        </p:txBody>
      </p:sp>
      <p:sp>
        <p:nvSpPr>
          <p:cNvPr id="10" name="矩形 9"/>
          <p:cNvSpPr/>
          <p:nvPr userDrawn="1"/>
        </p:nvSpPr>
        <p:spPr>
          <a:xfrm>
            <a:off x="143321" y="188684"/>
            <a:ext cx="335262" cy="72024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rtlCol="0" anchor="ctr"/>
          <a:lstStyle/>
          <a:p>
            <a:pPr algn="ctr"/>
            <a:endParaRPr lang="zh-TW" altLang="en-US"/>
          </a:p>
        </p:txBody>
      </p:sp>
      <p:sp>
        <p:nvSpPr>
          <p:cNvPr id="6" name="投影片編號版面配置區 5"/>
          <p:cNvSpPr>
            <a:spLocks noGrp="1"/>
          </p:cNvSpPr>
          <p:nvPr>
            <p:ph type="sldNum" sz="quarter" idx="12"/>
          </p:nvPr>
        </p:nvSpPr>
        <p:spPr>
          <a:xfrm>
            <a:off x="9345983" y="6526855"/>
            <a:ext cx="2844430" cy="365210"/>
          </a:xfrm>
        </p:spPr>
        <p:txBody>
          <a:bodyPr/>
          <a:lstStyle>
            <a:lvl1pPr>
              <a:defRPr sz="1800" b="1">
                <a:solidFill>
                  <a:schemeClr val="bg1"/>
                </a:solidFill>
              </a:defRPr>
            </a:lvl1pPr>
          </a:lstStyle>
          <a:p>
            <a:fld id="{73DA0BB7-265A-403C-9275-D587AB510EDC}" type="slidenum">
              <a:rPr lang="zh-TW" altLang="en-US" smtClean="0"/>
              <a:pPr/>
              <a:t>‹#›</a:t>
            </a:fld>
            <a:endParaRPr lang="zh-TW" altLang="en-US"/>
          </a:p>
        </p:txBody>
      </p:sp>
      <p:sp>
        <p:nvSpPr>
          <p:cNvPr id="15" name="文字方塊 14"/>
          <p:cNvSpPr txBox="1"/>
          <p:nvPr/>
        </p:nvSpPr>
        <p:spPr>
          <a:xfrm>
            <a:off x="10554304" y="216075"/>
            <a:ext cx="1780784" cy="600164"/>
          </a:xfrm>
          <a:prstGeom prst="rect">
            <a:avLst/>
          </a:prstGeom>
          <a:noFill/>
        </p:spPr>
        <p:txBody>
          <a:bodyPr wrap="square" rtlCol="0">
            <a:spAutoFit/>
          </a:bodyPr>
          <a:lstStyle/>
          <a:p>
            <a:r>
              <a:rPr lang="en-US" altLang="zh-TW" sz="3300" b="1" i="1" dirty="0" smtClean="0">
                <a:solidFill>
                  <a:srgbClr val="C00000"/>
                </a:solidFill>
                <a:latin typeface="Cambria" pitchFamily="18" charset="0"/>
                <a:ea typeface="Cambria" pitchFamily="18" charset="0"/>
                <a:cs typeface="Arial Unicode MS" pitchFamily="34" charset="-120"/>
              </a:rPr>
              <a:t>KINKO</a:t>
            </a:r>
            <a:endParaRPr lang="zh-TW" altLang="en-US" sz="3300" b="1" i="1" dirty="0">
              <a:solidFill>
                <a:srgbClr val="C00000"/>
              </a:solidFill>
              <a:latin typeface="Cambria" pitchFamily="18" charset="0"/>
              <a:ea typeface="Arial Unicode MS" pitchFamily="34" charset="-120"/>
              <a:cs typeface="Arial Unicode MS" pitchFamily="34" charset="-120"/>
            </a:endParaRP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區段標題">
    <p:spTree>
      <p:nvGrpSpPr>
        <p:cNvPr id="1" name=""/>
        <p:cNvGrpSpPr/>
        <p:nvPr/>
      </p:nvGrpSpPr>
      <p:grpSpPr>
        <a:xfrm>
          <a:off x="0" y="0"/>
          <a:ext cx="0" cy="0"/>
          <a:chOff x="0" y="0"/>
          <a:chExt cx="0" cy="0"/>
        </a:xfrm>
      </p:grpSpPr>
      <p:sp>
        <p:nvSpPr>
          <p:cNvPr id="4" name="日期版面配置區 3"/>
          <p:cNvSpPr>
            <a:spLocks noGrp="1"/>
          </p:cNvSpPr>
          <p:nvPr>
            <p:ph type="dt" sz="half" idx="10"/>
          </p:nvPr>
        </p:nvSpPr>
        <p:spPr/>
        <p:txBody>
          <a:bodyPr/>
          <a:lstStyle/>
          <a:p>
            <a:fld id="{E4314CD4-98FA-4BD8-9560-E54D9F3F8661}" type="datetime1">
              <a:rPr lang="zh-TW" altLang="en-US" smtClean="0"/>
              <a:pPr/>
              <a:t>2023/11/14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a:xfrm>
            <a:off x="9345983" y="6494379"/>
            <a:ext cx="2844430" cy="365210"/>
          </a:xfrm>
        </p:spPr>
        <p:txBody>
          <a:bodyPr/>
          <a:lstStyle>
            <a:lvl1pPr>
              <a:defRPr b="1">
                <a:solidFill>
                  <a:schemeClr val="tx1"/>
                </a:solidFill>
              </a:defRPr>
            </a:lvl1pPr>
          </a:lstStyle>
          <a:p>
            <a:fld id="{73DA0BB7-265A-403C-9275-D587AB510EDC}" type="slidenum">
              <a:rPr lang="zh-TW" altLang="en-US" smtClean="0"/>
              <a:pPr/>
              <a:t>‹#›</a:t>
            </a:fld>
            <a:endParaRPr lang="zh-TW" altLang="en-US"/>
          </a:p>
        </p:txBody>
      </p:sp>
      <p:sp>
        <p:nvSpPr>
          <p:cNvPr id="10" name="標題 1"/>
          <p:cNvSpPr>
            <a:spLocks noGrp="1"/>
          </p:cNvSpPr>
          <p:nvPr>
            <p:ph type="title"/>
          </p:nvPr>
        </p:nvSpPr>
        <p:spPr>
          <a:xfrm>
            <a:off x="335317" y="548807"/>
            <a:ext cx="7583855" cy="720247"/>
          </a:xfrm>
        </p:spPr>
        <p:txBody>
          <a:bodyPr>
            <a:noAutofit/>
          </a:bodyPr>
          <a:lstStyle>
            <a:lvl1pPr algn="l">
              <a:defRPr sz="4300">
                <a:latin typeface="標楷體" pitchFamily="65" charset="-120"/>
                <a:ea typeface="標楷體" pitchFamily="65" charset="-120"/>
              </a:defRPr>
            </a:lvl1pPr>
          </a:lstStyle>
          <a:p>
            <a:r>
              <a:rPr lang="zh-TW" altLang="en-US" dirty="0" smtClean="0"/>
              <a:t>按一下以編輯母片標題樣式</a:t>
            </a:r>
            <a:endParaRPr lang="zh-TW" altLang="en-US" dirty="0"/>
          </a:p>
        </p:txBody>
      </p:sp>
      <p:sp>
        <p:nvSpPr>
          <p:cNvPr id="11" name="內容版面配置區 2"/>
          <p:cNvSpPr>
            <a:spLocks noGrp="1"/>
          </p:cNvSpPr>
          <p:nvPr>
            <p:ph idx="1"/>
          </p:nvPr>
        </p:nvSpPr>
        <p:spPr>
          <a:xfrm>
            <a:off x="335317" y="1269054"/>
            <a:ext cx="11519780" cy="4969702"/>
          </a:xfrm>
        </p:spPr>
        <p:txBody>
          <a:bodyPr/>
          <a:lstStyle>
            <a:lvl1pPr>
              <a:defRPr>
                <a:latin typeface="標楷體" pitchFamily="65" charset="-120"/>
                <a:ea typeface="標楷體" pitchFamily="65" charset="-120"/>
              </a:defRPr>
            </a:lvl1pPr>
            <a:lvl2pPr>
              <a:defRPr>
                <a:latin typeface="標楷體" pitchFamily="65" charset="-120"/>
                <a:ea typeface="標楷體" pitchFamily="65" charset="-120"/>
              </a:defRPr>
            </a:lvl2pPr>
            <a:lvl3pPr>
              <a:defRPr>
                <a:latin typeface="標楷體" pitchFamily="65" charset="-120"/>
                <a:ea typeface="標楷體" pitchFamily="65" charset="-120"/>
              </a:defRPr>
            </a:lvl3pPr>
            <a:lvl4pPr>
              <a:defRPr>
                <a:latin typeface="標楷體" pitchFamily="65" charset="-120"/>
                <a:ea typeface="標楷體" pitchFamily="65" charset="-120"/>
              </a:defRPr>
            </a:lvl4pPr>
            <a:lvl5pPr>
              <a:defRPr>
                <a:latin typeface="標楷體" pitchFamily="65" charset="-120"/>
                <a:ea typeface="標楷體" pitchFamily="65" charset="-120"/>
              </a:defRPr>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兩項物件">
    <p:spTree>
      <p:nvGrpSpPr>
        <p:cNvPr id="1" name=""/>
        <p:cNvGrpSpPr/>
        <p:nvPr/>
      </p:nvGrpSpPr>
      <p:grpSpPr>
        <a:xfrm>
          <a:off x="0" y="0"/>
          <a:ext cx="0" cy="0"/>
          <a:chOff x="0" y="0"/>
          <a:chExt cx="0" cy="0"/>
        </a:xfrm>
      </p:grpSpPr>
      <p:sp>
        <p:nvSpPr>
          <p:cNvPr id="4" name="內容版面配置區 3"/>
          <p:cNvSpPr>
            <a:spLocks noGrp="1"/>
          </p:cNvSpPr>
          <p:nvPr>
            <p:ph sz="half" idx="2"/>
          </p:nvPr>
        </p:nvSpPr>
        <p:spPr>
          <a:xfrm>
            <a:off x="5711214" y="1485128"/>
            <a:ext cx="5384099" cy="4527011"/>
          </a:xfrm>
        </p:spPr>
        <p:txBody>
          <a:bodyPr/>
          <a:lstStyle>
            <a:lvl1pPr>
              <a:defRPr sz="3300"/>
            </a:lvl1pPr>
            <a:lvl2pPr>
              <a:defRPr sz="2900"/>
            </a:lvl2pPr>
            <a:lvl3pPr>
              <a:defRPr sz="2400"/>
            </a:lvl3pPr>
            <a:lvl4pPr>
              <a:defRPr sz="2100"/>
            </a:lvl4pPr>
            <a:lvl5pPr>
              <a:defRPr sz="2100"/>
            </a:lvl5pPr>
            <a:lvl6pPr>
              <a:defRPr sz="2100"/>
            </a:lvl6pPr>
            <a:lvl7pPr>
              <a:defRPr sz="2100"/>
            </a:lvl7pPr>
            <a:lvl8pPr>
              <a:defRPr sz="2100"/>
            </a:lvl8pPr>
            <a:lvl9pPr>
              <a:defRPr sz="2100"/>
            </a:lvl9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5" name="日期版面配置區 4"/>
          <p:cNvSpPr>
            <a:spLocks noGrp="1"/>
          </p:cNvSpPr>
          <p:nvPr>
            <p:ph type="dt" sz="half" idx="10"/>
          </p:nvPr>
        </p:nvSpPr>
        <p:spPr/>
        <p:txBody>
          <a:bodyPr/>
          <a:lstStyle/>
          <a:p>
            <a:fld id="{5E4CC83E-787A-491E-A5B5-EA8292E18096}" type="datetime1">
              <a:rPr lang="zh-TW" altLang="en-US" smtClean="0"/>
              <a:pPr/>
              <a:t>2023/11/14</a:t>
            </a:fld>
            <a:endParaRPr lang="zh-TW" altLang="en-US"/>
          </a:p>
        </p:txBody>
      </p:sp>
      <p:sp>
        <p:nvSpPr>
          <p:cNvPr id="6" name="頁尾版面配置區 5"/>
          <p:cNvSpPr>
            <a:spLocks noGrp="1"/>
          </p:cNvSpPr>
          <p:nvPr>
            <p:ph type="ftr" sz="quarter" idx="11"/>
          </p:nvPr>
        </p:nvSpPr>
        <p:spPr/>
        <p:txBody>
          <a:bodyPr/>
          <a:lstStyle/>
          <a:p>
            <a:endParaRPr lang="zh-TW" altLang="en-US"/>
          </a:p>
        </p:txBody>
      </p:sp>
      <p:grpSp>
        <p:nvGrpSpPr>
          <p:cNvPr id="8" name="组合 4"/>
          <p:cNvGrpSpPr/>
          <p:nvPr userDrawn="1"/>
        </p:nvGrpSpPr>
        <p:grpSpPr>
          <a:xfrm>
            <a:off x="1199301" y="1773227"/>
            <a:ext cx="2951689" cy="3025037"/>
            <a:chOff x="2328918" y="1577773"/>
            <a:chExt cx="4245990" cy="4234827"/>
          </a:xfrm>
        </p:grpSpPr>
        <p:sp>
          <p:nvSpPr>
            <p:cNvPr id="9" name="椭圆 1"/>
            <p:cNvSpPr/>
            <p:nvPr/>
          </p:nvSpPr>
          <p:spPr>
            <a:xfrm>
              <a:off x="2328918" y="1758126"/>
              <a:ext cx="3971604" cy="3971605"/>
            </a:xfrm>
            <a:prstGeom prst="ellipse">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0" dirty="0"/>
            </a:p>
          </p:txBody>
        </p:sp>
        <p:sp>
          <p:nvSpPr>
            <p:cNvPr id="10" name="椭圆 2"/>
            <p:cNvSpPr/>
            <p:nvPr/>
          </p:nvSpPr>
          <p:spPr>
            <a:xfrm>
              <a:off x="2603304" y="1840995"/>
              <a:ext cx="3971604" cy="3971605"/>
            </a:xfrm>
            <a:prstGeom prst="ellipse">
              <a:avLst/>
            </a:pr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0" dirty="0"/>
            </a:p>
          </p:txBody>
        </p:sp>
        <p:sp>
          <p:nvSpPr>
            <p:cNvPr id="11" name="椭圆 3"/>
            <p:cNvSpPr/>
            <p:nvPr/>
          </p:nvSpPr>
          <p:spPr>
            <a:xfrm>
              <a:off x="2472780" y="1577773"/>
              <a:ext cx="3971606" cy="3971605"/>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0" dirty="0"/>
            </a:p>
          </p:txBody>
        </p:sp>
      </p:grpSp>
      <p:sp>
        <p:nvSpPr>
          <p:cNvPr id="12" name="文字方塊 11"/>
          <p:cNvSpPr txBox="1"/>
          <p:nvPr userDrawn="1"/>
        </p:nvSpPr>
        <p:spPr>
          <a:xfrm>
            <a:off x="1558702" y="2781722"/>
            <a:ext cx="2495952" cy="1202520"/>
          </a:xfrm>
          <a:prstGeom prst="rect">
            <a:avLst/>
          </a:prstGeom>
          <a:noFill/>
        </p:spPr>
        <p:txBody>
          <a:bodyPr wrap="square" lIns="108850" tIns="54425" rIns="108850" bIns="54425" rtlCol="0">
            <a:spAutoFit/>
          </a:bodyPr>
          <a:lstStyle/>
          <a:p>
            <a:r>
              <a:rPr lang="zh-TW" altLang="en-US" sz="7100" b="1" dirty="0" smtClean="0">
                <a:latin typeface="標楷體" pitchFamily="65" charset="-120"/>
                <a:ea typeface="標楷體" pitchFamily="65" charset="-120"/>
              </a:rPr>
              <a:t>目錄</a:t>
            </a:r>
            <a:endParaRPr lang="zh-TW" altLang="en-US" sz="7100" b="1" dirty="0">
              <a:latin typeface="標楷體" pitchFamily="65" charset="-120"/>
              <a:ea typeface="標楷體" pitchFamily="65" charset="-120"/>
            </a:endParaRPr>
          </a:p>
        </p:txBody>
      </p:sp>
      <p:sp>
        <p:nvSpPr>
          <p:cNvPr id="13" name="任意多边形 81"/>
          <p:cNvSpPr/>
          <p:nvPr userDrawn="1"/>
        </p:nvSpPr>
        <p:spPr>
          <a:xfrm>
            <a:off x="10919742" y="1"/>
            <a:ext cx="1270671" cy="6859589"/>
          </a:xfrm>
          <a:custGeom>
            <a:avLst/>
            <a:gdLst>
              <a:gd name="connsiteX0" fmla="*/ 0 w 1082438"/>
              <a:gd name="connsiteY0" fmla="*/ 0 h 3465068"/>
              <a:gd name="connsiteX1" fmla="*/ 1082438 w 1082438"/>
              <a:gd name="connsiteY1" fmla="*/ 0 h 3465068"/>
              <a:gd name="connsiteX2" fmla="*/ 1082438 w 1082438"/>
              <a:gd name="connsiteY2" fmla="*/ 3465068 h 3465068"/>
              <a:gd name="connsiteX3" fmla="*/ 42084 w 1082438"/>
              <a:gd name="connsiteY3" fmla="*/ 59181 h 3465068"/>
              <a:gd name="connsiteX4" fmla="*/ 0 w 1082438"/>
              <a:gd name="connsiteY4" fmla="*/ 0 h 34650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2438" h="3465068">
                <a:moveTo>
                  <a:pt x="0" y="0"/>
                </a:moveTo>
                <a:lnTo>
                  <a:pt x="1082438" y="0"/>
                </a:lnTo>
                <a:lnTo>
                  <a:pt x="1082438" y="3465068"/>
                </a:lnTo>
                <a:cubicBezTo>
                  <a:pt x="1082438" y="2203451"/>
                  <a:pt x="698909" y="1031411"/>
                  <a:pt x="42084" y="59181"/>
                </a:cubicBezTo>
                <a:lnTo>
                  <a:pt x="0" y="0"/>
                </a:lnTo>
                <a:close/>
              </a:path>
            </a:pathLst>
          </a:cu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rtlCol="0" anchor="ctr"/>
          <a:lstStyle/>
          <a:p>
            <a:pPr algn="ctr"/>
            <a:endParaRPr lang="zh-CN" altLang="en-US"/>
          </a:p>
        </p:txBody>
      </p:sp>
      <p:sp>
        <p:nvSpPr>
          <p:cNvPr id="14" name="任意多边形 82"/>
          <p:cNvSpPr/>
          <p:nvPr userDrawn="1"/>
        </p:nvSpPr>
        <p:spPr>
          <a:xfrm flipH="1">
            <a:off x="1" y="0"/>
            <a:ext cx="1198661" cy="6896114"/>
          </a:xfrm>
          <a:custGeom>
            <a:avLst/>
            <a:gdLst>
              <a:gd name="connsiteX0" fmla="*/ 1032049 w 1032049"/>
              <a:gd name="connsiteY0" fmla="*/ 0 h 3392932"/>
              <a:gd name="connsiteX1" fmla="*/ 1032049 w 1032049"/>
              <a:gd name="connsiteY1" fmla="*/ 3392932 h 3392932"/>
              <a:gd name="connsiteX2" fmla="*/ 0 w 1032049"/>
              <a:gd name="connsiteY2" fmla="*/ 3392932 h 3392932"/>
              <a:gd name="connsiteX3" fmla="*/ 150144 w 1032049"/>
              <a:gd name="connsiteY3" fmla="*/ 3158730 h 3392932"/>
              <a:gd name="connsiteX4" fmla="*/ 1032049 w 1032049"/>
              <a:gd name="connsiteY4" fmla="*/ 0 h 33929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2049" h="3392932">
                <a:moveTo>
                  <a:pt x="1032049" y="0"/>
                </a:moveTo>
                <a:lnTo>
                  <a:pt x="1032049" y="3392932"/>
                </a:lnTo>
                <a:lnTo>
                  <a:pt x="0" y="3392932"/>
                </a:lnTo>
                <a:lnTo>
                  <a:pt x="150144" y="3158730"/>
                </a:lnTo>
                <a:cubicBezTo>
                  <a:pt x="709778" y="2237695"/>
                  <a:pt x="1032049" y="1156483"/>
                  <a:pt x="1032049"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rtlCol="0" anchor="ctr"/>
          <a:lstStyle/>
          <a:p>
            <a:pPr algn="ctr"/>
            <a:endParaRPr lang="zh-CN" alt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609521" y="1535469"/>
            <a:ext cx="5386216" cy="639910"/>
          </a:xfrm>
        </p:spPr>
        <p:txBody>
          <a:bodyPr anchor="b"/>
          <a:lstStyle>
            <a:lvl1pPr marL="0" indent="0">
              <a:buNone/>
              <a:defRPr sz="2900" b="1"/>
            </a:lvl1pPr>
            <a:lvl2pPr marL="544251" indent="0">
              <a:buNone/>
              <a:defRPr sz="2400" b="1"/>
            </a:lvl2pPr>
            <a:lvl3pPr marL="1088502" indent="0">
              <a:buNone/>
              <a:defRPr sz="2100" b="1"/>
            </a:lvl3pPr>
            <a:lvl4pPr marL="1632753" indent="0">
              <a:buNone/>
              <a:defRPr sz="1900" b="1"/>
            </a:lvl4pPr>
            <a:lvl5pPr marL="2177004" indent="0">
              <a:buNone/>
              <a:defRPr sz="1900" b="1"/>
            </a:lvl5pPr>
            <a:lvl6pPr marL="2721254" indent="0">
              <a:buNone/>
              <a:defRPr sz="1900" b="1"/>
            </a:lvl6pPr>
            <a:lvl7pPr marL="3265505" indent="0">
              <a:buNone/>
              <a:defRPr sz="1900" b="1"/>
            </a:lvl7pPr>
            <a:lvl8pPr marL="3809756" indent="0">
              <a:buNone/>
              <a:defRPr sz="1900" b="1"/>
            </a:lvl8pPr>
            <a:lvl9pPr marL="4354007" indent="0">
              <a:buNone/>
              <a:defRPr sz="1900" b="1"/>
            </a:lvl9pPr>
          </a:lstStyle>
          <a:p>
            <a:pPr lvl="0"/>
            <a:r>
              <a:rPr lang="zh-TW" altLang="en-US" smtClean="0"/>
              <a:t>按一下以編輯母片文字樣式</a:t>
            </a:r>
          </a:p>
        </p:txBody>
      </p:sp>
      <p:sp>
        <p:nvSpPr>
          <p:cNvPr id="4" name="內容版面配置區 3"/>
          <p:cNvSpPr>
            <a:spLocks noGrp="1"/>
          </p:cNvSpPr>
          <p:nvPr>
            <p:ph sz="half" idx="2"/>
          </p:nvPr>
        </p:nvSpPr>
        <p:spPr>
          <a:xfrm>
            <a:off x="609521" y="2175379"/>
            <a:ext cx="5386216" cy="3952203"/>
          </a:xfrm>
        </p:spPr>
        <p:txBody>
          <a:bodyPr/>
          <a:lstStyle>
            <a:lvl1pPr>
              <a:defRPr sz="2900"/>
            </a:lvl1pPr>
            <a:lvl2pPr>
              <a:defRPr sz="2400"/>
            </a:lvl2pPr>
            <a:lvl3pPr>
              <a:defRPr sz="2100"/>
            </a:lvl3pPr>
            <a:lvl4pPr>
              <a:defRPr sz="1900"/>
            </a:lvl4pPr>
            <a:lvl5pPr>
              <a:defRPr sz="1900"/>
            </a:lvl5pPr>
            <a:lvl6pPr>
              <a:defRPr sz="1900"/>
            </a:lvl6pPr>
            <a:lvl7pPr>
              <a:defRPr sz="1900"/>
            </a:lvl7pPr>
            <a:lvl8pPr>
              <a:defRPr sz="1900"/>
            </a:lvl8pPr>
            <a:lvl9pPr>
              <a:defRPr sz="19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6192561" y="1535469"/>
            <a:ext cx="5388332" cy="639910"/>
          </a:xfrm>
        </p:spPr>
        <p:txBody>
          <a:bodyPr anchor="b"/>
          <a:lstStyle>
            <a:lvl1pPr marL="0" indent="0">
              <a:buNone/>
              <a:defRPr sz="2900" b="1"/>
            </a:lvl1pPr>
            <a:lvl2pPr marL="544251" indent="0">
              <a:buNone/>
              <a:defRPr sz="2400" b="1"/>
            </a:lvl2pPr>
            <a:lvl3pPr marL="1088502" indent="0">
              <a:buNone/>
              <a:defRPr sz="2100" b="1"/>
            </a:lvl3pPr>
            <a:lvl4pPr marL="1632753" indent="0">
              <a:buNone/>
              <a:defRPr sz="1900" b="1"/>
            </a:lvl4pPr>
            <a:lvl5pPr marL="2177004" indent="0">
              <a:buNone/>
              <a:defRPr sz="1900" b="1"/>
            </a:lvl5pPr>
            <a:lvl6pPr marL="2721254" indent="0">
              <a:buNone/>
              <a:defRPr sz="1900" b="1"/>
            </a:lvl6pPr>
            <a:lvl7pPr marL="3265505" indent="0">
              <a:buNone/>
              <a:defRPr sz="1900" b="1"/>
            </a:lvl7pPr>
            <a:lvl8pPr marL="3809756" indent="0">
              <a:buNone/>
              <a:defRPr sz="1900" b="1"/>
            </a:lvl8pPr>
            <a:lvl9pPr marL="4354007" indent="0">
              <a:buNone/>
              <a:defRPr sz="1900" b="1"/>
            </a:lvl9pPr>
          </a:lstStyle>
          <a:p>
            <a:pPr lvl="0"/>
            <a:r>
              <a:rPr lang="zh-TW" altLang="en-US" smtClean="0"/>
              <a:t>按一下以編輯母片文字樣式</a:t>
            </a:r>
          </a:p>
        </p:txBody>
      </p:sp>
      <p:sp>
        <p:nvSpPr>
          <p:cNvPr id="6" name="內容版面配置區 5"/>
          <p:cNvSpPr>
            <a:spLocks noGrp="1"/>
          </p:cNvSpPr>
          <p:nvPr>
            <p:ph sz="quarter" idx="4"/>
          </p:nvPr>
        </p:nvSpPr>
        <p:spPr>
          <a:xfrm>
            <a:off x="6192561" y="2175379"/>
            <a:ext cx="5388332" cy="3952203"/>
          </a:xfrm>
        </p:spPr>
        <p:txBody>
          <a:bodyPr/>
          <a:lstStyle>
            <a:lvl1pPr>
              <a:defRPr sz="2900"/>
            </a:lvl1pPr>
            <a:lvl2pPr>
              <a:defRPr sz="2400"/>
            </a:lvl2pPr>
            <a:lvl3pPr>
              <a:defRPr sz="2100"/>
            </a:lvl3pPr>
            <a:lvl4pPr>
              <a:defRPr sz="1900"/>
            </a:lvl4pPr>
            <a:lvl5pPr>
              <a:defRPr sz="1900"/>
            </a:lvl5pPr>
            <a:lvl6pPr>
              <a:defRPr sz="1900"/>
            </a:lvl6pPr>
            <a:lvl7pPr>
              <a:defRPr sz="1900"/>
            </a:lvl7pPr>
            <a:lvl8pPr>
              <a:defRPr sz="1900"/>
            </a:lvl8pPr>
            <a:lvl9pPr>
              <a:defRPr sz="19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86BA136E-1A25-481B-8EA4-572876291E0C}" type="datetime1">
              <a:rPr lang="zh-TW" altLang="en-US" smtClean="0"/>
              <a:pPr/>
              <a:t>2023/11/14</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E6114A10-00B2-4C01-874F-C063E2FF302D}" type="datetime1">
              <a:rPr lang="zh-TW" altLang="en-US" smtClean="0"/>
              <a:pPr/>
              <a:t>2023/11/14</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73DA0BB7-265A-403C-9275-D587AB510EDC}" type="slidenum">
              <a:rPr lang="zh-TW" altLang="en-US" smtClean="0"/>
              <a:pPr/>
              <a:t>‹#›</a:t>
            </a:fld>
            <a:endParaRPr lang="zh-TW" altLang="en-US"/>
          </a:p>
        </p:txBody>
      </p:sp>
      <p:sp>
        <p:nvSpPr>
          <p:cNvPr id="6" name="任意多边形 81"/>
          <p:cNvSpPr/>
          <p:nvPr userDrawn="1"/>
        </p:nvSpPr>
        <p:spPr>
          <a:xfrm>
            <a:off x="10747350" y="1"/>
            <a:ext cx="1443063" cy="6859589"/>
          </a:xfrm>
          <a:custGeom>
            <a:avLst/>
            <a:gdLst>
              <a:gd name="connsiteX0" fmla="*/ 0 w 1082438"/>
              <a:gd name="connsiteY0" fmla="*/ 0 h 3465068"/>
              <a:gd name="connsiteX1" fmla="*/ 1082438 w 1082438"/>
              <a:gd name="connsiteY1" fmla="*/ 0 h 3465068"/>
              <a:gd name="connsiteX2" fmla="*/ 1082438 w 1082438"/>
              <a:gd name="connsiteY2" fmla="*/ 3465068 h 3465068"/>
              <a:gd name="connsiteX3" fmla="*/ 42084 w 1082438"/>
              <a:gd name="connsiteY3" fmla="*/ 59181 h 3465068"/>
              <a:gd name="connsiteX4" fmla="*/ 0 w 1082438"/>
              <a:gd name="connsiteY4" fmla="*/ 0 h 34650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2438" h="3465068">
                <a:moveTo>
                  <a:pt x="0" y="0"/>
                </a:moveTo>
                <a:lnTo>
                  <a:pt x="1082438" y="0"/>
                </a:lnTo>
                <a:lnTo>
                  <a:pt x="1082438" y="3465068"/>
                </a:lnTo>
                <a:cubicBezTo>
                  <a:pt x="1082438" y="2203451"/>
                  <a:pt x="698909" y="1031411"/>
                  <a:pt x="42084" y="59181"/>
                </a:cubicBezTo>
                <a:lnTo>
                  <a:pt x="0" y="0"/>
                </a:lnTo>
                <a:close/>
              </a:path>
            </a:pathLst>
          </a:cu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rtlCol="0" anchor="ctr"/>
          <a:lstStyle/>
          <a:p>
            <a:pPr algn="ctr"/>
            <a:endParaRPr lang="zh-CN" altLang="en-US"/>
          </a:p>
        </p:txBody>
      </p:sp>
      <p:sp>
        <p:nvSpPr>
          <p:cNvPr id="7" name="任意多边形 82"/>
          <p:cNvSpPr/>
          <p:nvPr userDrawn="1"/>
        </p:nvSpPr>
        <p:spPr>
          <a:xfrm flipH="1">
            <a:off x="1" y="0"/>
            <a:ext cx="1375886" cy="6896114"/>
          </a:xfrm>
          <a:custGeom>
            <a:avLst/>
            <a:gdLst>
              <a:gd name="connsiteX0" fmla="*/ 1032049 w 1032049"/>
              <a:gd name="connsiteY0" fmla="*/ 0 h 3392932"/>
              <a:gd name="connsiteX1" fmla="*/ 1032049 w 1032049"/>
              <a:gd name="connsiteY1" fmla="*/ 3392932 h 3392932"/>
              <a:gd name="connsiteX2" fmla="*/ 0 w 1032049"/>
              <a:gd name="connsiteY2" fmla="*/ 3392932 h 3392932"/>
              <a:gd name="connsiteX3" fmla="*/ 150144 w 1032049"/>
              <a:gd name="connsiteY3" fmla="*/ 3158730 h 3392932"/>
              <a:gd name="connsiteX4" fmla="*/ 1032049 w 1032049"/>
              <a:gd name="connsiteY4" fmla="*/ 0 h 33929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2049" h="3392932">
                <a:moveTo>
                  <a:pt x="1032049" y="0"/>
                </a:moveTo>
                <a:lnTo>
                  <a:pt x="1032049" y="3392932"/>
                </a:lnTo>
                <a:lnTo>
                  <a:pt x="0" y="3392932"/>
                </a:lnTo>
                <a:lnTo>
                  <a:pt x="150144" y="3158730"/>
                </a:lnTo>
                <a:cubicBezTo>
                  <a:pt x="709778" y="2237695"/>
                  <a:pt x="1032049" y="1156483"/>
                  <a:pt x="1032049"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rtlCol="0" anchor="ctr"/>
          <a:lstStyle/>
          <a:p>
            <a:pPr algn="ctr"/>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1E136F07-80C3-4B77-BA3D-9E1BCC157084}" type="datetime1">
              <a:rPr lang="zh-TW" altLang="en-US" smtClean="0"/>
              <a:pPr/>
              <a:t>2023/11/14</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pPr/>
              <a:t>‹#›</a:t>
            </a:fld>
            <a:endParaRPr lang="zh-TW" altLang="en-US"/>
          </a:p>
        </p:txBody>
      </p:sp>
      <p:sp>
        <p:nvSpPr>
          <p:cNvPr id="5" name="任意多边形 81"/>
          <p:cNvSpPr/>
          <p:nvPr userDrawn="1"/>
        </p:nvSpPr>
        <p:spPr>
          <a:xfrm>
            <a:off x="10747350" y="1"/>
            <a:ext cx="1443063" cy="6859589"/>
          </a:xfrm>
          <a:custGeom>
            <a:avLst/>
            <a:gdLst>
              <a:gd name="connsiteX0" fmla="*/ 0 w 1082438"/>
              <a:gd name="connsiteY0" fmla="*/ 0 h 3465068"/>
              <a:gd name="connsiteX1" fmla="*/ 1082438 w 1082438"/>
              <a:gd name="connsiteY1" fmla="*/ 0 h 3465068"/>
              <a:gd name="connsiteX2" fmla="*/ 1082438 w 1082438"/>
              <a:gd name="connsiteY2" fmla="*/ 3465068 h 3465068"/>
              <a:gd name="connsiteX3" fmla="*/ 42084 w 1082438"/>
              <a:gd name="connsiteY3" fmla="*/ 59181 h 3465068"/>
              <a:gd name="connsiteX4" fmla="*/ 0 w 1082438"/>
              <a:gd name="connsiteY4" fmla="*/ 0 h 34650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2438" h="3465068">
                <a:moveTo>
                  <a:pt x="0" y="0"/>
                </a:moveTo>
                <a:lnTo>
                  <a:pt x="1082438" y="0"/>
                </a:lnTo>
                <a:lnTo>
                  <a:pt x="1082438" y="3465068"/>
                </a:lnTo>
                <a:cubicBezTo>
                  <a:pt x="1082438" y="2203451"/>
                  <a:pt x="698909" y="1031411"/>
                  <a:pt x="42084" y="59181"/>
                </a:cubicBezTo>
                <a:lnTo>
                  <a:pt x="0" y="0"/>
                </a:lnTo>
                <a:close/>
              </a:path>
            </a:pathLst>
          </a:cu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rtlCol="0" anchor="ctr"/>
          <a:lstStyle/>
          <a:p>
            <a:pPr algn="ctr"/>
            <a:endParaRPr lang="zh-CN" altLang="en-US"/>
          </a:p>
        </p:txBody>
      </p:sp>
      <p:sp>
        <p:nvSpPr>
          <p:cNvPr id="6" name="任意多边形 82"/>
          <p:cNvSpPr/>
          <p:nvPr userDrawn="1"/>
        </p:nvSpPr>
        <p:spPr>
          <a:xfrm flipH="1">
            <a:off x="1" y="0"/>
            <a:ext cx="1375886" cy="6896114"/>
          </a:xfrm>
          <a:custGeom>
            <a:avLst/>
            <a:gdLst>
              <a:gd name="connsiteX0" fmla="*/ 1032049 w 1032049"/>
              <a:gd name="connsiteY0" fmla="*/ 0 h 3392932"/>
              <a:gd name="connsiteX1" fmla="*/ 1032049 w 1032049"/>
              <a:gd name="connsiteY1" fmla="*/ 3392932 h 3392932"/>
              <a:gd name="connsiteX2" fmla="*/ 0 w 1032049"/>
              <a:gd name="connsiteY2" fmla="*/ 3392932 h 3392932"/>
              <a:gd name="connsiteX3" fmla="*/ 150144 w 1032049"/>
              <a:gd name="connsiteY3" fmla="*/ 3158730 h 3392932"/>
              <a:gd name="connsiteX4" fmla="*/ 1032049 w 1032049"/>
              <a:gd name="connsiteY4" fmla="*/ 0 h 33929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2049" h="3392932">
                <a:moveTo>
                  <a:pt x="1032049" y="0"/>
                </a:moveTo>
                <a:lnTo>
                  <a:pt x="1032049" y="3392932"/>
                </a:lnTo>
                <a:lnTo>
                  <a:pt x="0" y="3392932"/>
                </a:lnTo>
                <a:lnTo>
                  <a:pt x="150144" y="3158730"/>
                </a:lnTo>
                <a:cubicBezTo>
                  <a:pt x="709778" y="2237695"/>
                  <a:pt x="1032049" y="1156483"/>
                  <a:pt x="1032049"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rtlCol="0" anchor="ctr"/>
          <a:lstStyle/>
          <a:p>
            <a:pPr algn="ctr"/>
            <a:endParaRPr lang="zh-CN" altLang="en-US"/>
          </a:p>
        </p:txBody>
      </p:sp>
      <p:sp>
        <p:nvSpPr>
          <p:cNvPr id="9" name="標題 1"/>
          <p:cNvSpPr>
            <a:spLocks noGrp="1"/>
          </p:cNvSpPr>
          <p:nvPr>
            <p:ph type="title"/>
          </p:nvPr>
        </p:nvSpPr>
        <p:spPr>
          <a:xfrm>
            <a:off x="527313" y="2277399"/>
            <a:ext cx="10971372" cy="1143265"/>
          </a:xfrm>
        </p:spPr>
        <p:txBody>
          <a:bodyPr/>
          <a:lstStyle>
            <a:lvl1pPr>
              <a:defRPr>
                <a:latin typeface="標楷體" pitchFamily="65" charset="-120"/>
                <a:ea typeface="標楷體" pitchFamily="65" charset="-120"/>
              </a:defRPr>
            </a:lvl1pPr>
          </a:lstStyle>
          <a:p>
            <a:r>
              <a:rPr lang="zh-TW" altLang="en-US" dirty="0" smtClean="0"/>
              <a:t>按一下以編輯母片標題樣式</a:t>
            </a:r>
            <a:endParaRPr lang="zh-TW" altLang="en-US" dirty="0"/>
          </a:p>
        </p:txBody>
      </p:sp>
      <p:grpSp>
        <p:nvGrpSpPr>
          <p:cNvPr id="24" name="群組 14"/>
          <p:cNvGrpSpPr/>
          <p:nvPr userDrawn="1"/>
        </p:nvGrpSpPr>
        <p:grpSpPr>
          <a:xfrm>
            <a:off x="277610" y="98180"/>
            <a:ext cx="2765668" cy="1141509"/>
            <a:chOff x="0" y="-27384"/>
            <a:chExt cx="1979712" cy="1168331"/>
          </a:xfrm>
        </p:grpSpPr>
        <p:pic>
          <p:nvPicPr>
            <p:cNvPr id="25" name="圖片 24" descr="今國 LOGO.JPG"/>
            <p:cNvPicPr>
              <a:picLocks noChangeAspect="1"/>
            </p:cNvPicPr>
            <p:nvPr/>
          </p:nvPicPr>
          <p:blipFill>
            <a:blip r:embed="rId2" cstate="print"/>
            <a:srcRect t="7945" b="40250"/>
            <a:stretch>
              <a:fillRect/>
            </a:stretch>
          </p:blipFill>
          <p:spPr>
            <a:xfrm>
              <a:off x="0" y="-27384"/>
              <a:ext cx="1979712" cy="648072"/>
            </a:xfrm>
            <a:prstGeom prst="rect">
              <a:avLst/>
            </a:prstGeom>
          </p:spPr>
        </p:pic>
        <p:sp>
          <p:nvSpPr>
            <p:cNvPr id="26" name="文字方塊 25"/>
            <p:cNvSpPr txBox="1"/>
            <p:nvPr/>
          </p:nvSpPr>
          <p:spPr>
            <a:xfrm>
              <a:off x="144430" y="810189"/>
              <a:ext cx="1784524" cy="330758"/>
            </a:xfrm>
            <a:prstGeom prst="rect">
              <a:avLst/>
            </a:prstGeom>
            <a:noFill/>
          </p:spPr>
          <p:txBody>
            <a:bodyPr wrap="none" rtlCol="0">
              <a:spAutoFit/>
            </a:bodyPr>
            <a:lstStyle/>
            <a:p>
              <a:r>
                <a:rPr lang="zh-TW" altLang="en-US" sz="1500" b="1" dirty="0" smtClean="0">
                  <a:latin typeface="微軟正黑體" pitchFamily="34" charset="-120"/>
                  <a:ea typeface="微軟正黑體" pitchFamily="34" charset="-120"/>
                </a:rPr>
                <a:t>今國光學工業股份有限公司</a:t>
              </a:r>
              <a:endParaRPr lang="zh-TW" altLang="en-US" sz="1500" b="1" dirty="0">
                <a:latin typeface="微軟正黑體" pitchFamily="34" charset="-120"/>
                <a:ea typeface="微軟正黑體" pitchFamily="34" charset="-120"/>
              </a:endParaRPr>
            </a:p>
          </p:txBody>
        </p:sp>
        <p:pic>
          <p:nvPicPr>
            <p:cNvPr id="27" name="圖片 26" descr="今國 LOGO.JPG"/>
            <p:cNvPicPr>
              <a:picLocks noChangeAspect="1"/>
            </p:cNvPicPr>
            <p:nvPr/>
          </p:nvPicPr>
          <p:blipFill>
            <a:blip r:embed="rId2" cstate="print"/>
            <a:srcRect t="57561" b="11369"/>
            <a:stretch>
              <a:fillRect/>
            </a:stretch>
          </p:blipFill>
          <p:spPr>
            <a:xfrm>
              <a:off x="85686" y="582133"/>
              <a:ext cx="1467080" cy="216024"/>
            </a:xfrm>
            <a:prstGeom prst="rect">
              <a:avLst/>
            </a:prstGeom>
          </p:spPr>
        </p:pic>
      </p:grpSp>
      <p:sp>
        <p:nvSpPr>
          <p:cNvPr id="28" name="投影片編號版面配置區 3"/>
          <p:cNvSpPr txBox="1">
            <a:spLocks/>
          </p:cNvSpPr>
          <p:nvPr userDrawn="1"/>
        </p:nvSpPr>
        <p:spPr>
          <a:xfrm>
            <a:off x="8736463" y="6357822"/>
            <a:ext cx="2844430" cy="365210"/>
          </a:xfrm>
          <a:prstGeom prst="rect">
            <a:avLst/>
          </a:prstGeom>
        </p:spPr>
        <p:txBody>
          <a:bodyPr vert="horz" lIns="108850" tIns="54425" rIns="108850" bIns="54425" rtlCol="0" anchor="ctr"/>
          <a:lstStyle/>
          <a:p>
            <a:pPr marL="0" marR="0" lvl="0" indent="0" algn="r" defTabSz="1088502" rtl="0" eaLnBrk="1" fontAlgn="auto" latinLnBrk="0" hangingPunct="1">
              <a:lnSpc>
                <a:spcPct val="100000"/>
              </a:lnSpc>
              <a:spcBef>
                <a:spcPts val="0"/>
              </a:spcBef>
              <a:spcAft>
                <a:spcPts val="0"/>
              </a:spcAft>
              <a:buClrTx/>
              <a:buSzTx/>
              <a:buFontTx/>
              <a:buNone/>
              <a:tabLst/>
              <a:defRPr/>
            </a:pPr>
            <a:fld id="{73DA0BB7-265A-403C-9275-D587AB510EDC}" type="slidenum">
              <a:rPr kumimoji="0" lang="zh-TW" altLang="en-US" sz="14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1088502" rtl="0" eaLnBrk="1" fontAlgn="auto" latinLnBrk="0" hangingPunct="1">
                <a:lnSpc>
                  <a:spcPct val="100000"/>
                </a:lnSpc>
                <a:spcBef>
                  <a:spcPts val="0"/>
                </a:spcBef>
                <a:spcAft>
                  <a:spcPts val="0"/>
                </a:spcAft>
                <a:buClrTx/>
                <a:buSzTx/>
                <a:buFontTx/>
                <a:buNone/>
                <a:tabLst/>
                <a:defRPr/>
              </a:pPr>
              <a:t>‹#›</a:t>
            </a:fld>
            <a:endParaRPr kumimoji="0" lang="zh-TW" altLang="en-US" sz="1400" b="0" i="0" u="none" strike="noStrike" kern="1200" cap="none" spc="0" normalizeH="0" baseline="0" noProof="0">
              <a:ln>
                <a:noFill/>
              </a:ln>
              <a:solidFill>
                <a:schemeClr val="tx1">
                  <a:tint val="75000"/>
                </a:schemeClr>
              </a:solidFill>
              <a:effectLst/>
              <a:uLnTx/>
              <a:uFillTx/>
              <a:latin typeface="+mn-lt"/>
              <a:ea typeface="+mn-ea"/>
              <a:cs typeface="+mn-cs"/>
            </a:endParaRPr>
          </a:p>
        </p:txBody>
      </p:sp>
      <p:pic>
        <p:nvPicPr>
          <p:cNvPr id="29" name="Picture 2" descr="C:\Users\mandy23123\Pictures\監控.jpg"/>
          <p:cNvPicPr>
            <a:picLocks noChangeAspect="1" noChangeArrowheads="1"/>
          </p:cNvPicPr>
          <p:nvPr userDrawn="1"/>
        </p:nvPicPr>
        <p:blipFill>
          <a:blip r:embed="rId3" cstate="print">
            <a:clrChange>
              <a:clrFrom>
                <a:srgbClr val="FFFFFF"/>
              </a:clrFrom>
              <a:clrTo>
                <a:srgbClr val="FFFFFF">
                  <a:alpha val="0"/>
                </a:srgbClr>
              </a:clrTo>
            </a:clrChange>
          </a:blip>
          <a:srcRect/>
          <a:stretch>
            <a:fillRect/>
          </a:stretch>
        </p:blipFill>
        <p:spPr bwMode="auto">
          <a:xfrm rot="521612">
            <a:off x="8984210" y="3972823"/>
            <a:ext cx="3491087" cy="2619262"/>
          </a:xfrm>
          <a:prstGeom prst="rect">
            <a:avLst/>
          </a:prstGeom>
          <a:noFill/>
        </p:spPr>
      </p:pic>
      <p:pic>
        <p:nvPicPr>
          <p:cNvPr id="30" name="圖片 3" descr="image007"/>
          <p:cNvPicPr>
            <a:picLocks noChangeAspect="1" noChangeArrowheads="1"/>
          </p:cNvPicPr>
          <p:nvPr userDrawn="1"/>
        </p:nvPicPr>
        <p:blipFill>
          <a:blip r:embed="rId4" cstate="print">
            <a:clrChange>
              <a:clrFrom>
                <a:srgbClr val="FFFFFF"/>
              </a:clrFrom>
              <a:clrTo>
                <a:srgbClr val="FFFFFF">
                  <a:alpha val="0"/>
                </a:srgbClr>
              </a:clrTo>
            </a:clrChange>
          </a:blip>
          <a:srcRect/>
          <a:stretch>
            <a:fillRect/>
          </a:stretch>
        </p:blipFill>
        <p:spPr bwMode="auto">
          <a:xfrm>
            <a:off x="9935134" y="6487169"/>
            <a:ext cx="2255279" cy="327784"/>
          </a:xfrm>
          <a:prstGeom prst="rect">
            <a:avLst/>
          </a:prstGeom>
          <a:noFill/>
          <a:ln w="9525">
            <a:noFill/>
            <a:miter lim="800000"/>
            <a:headEnd/>
            <a:tailEnd/>
          </a:ln>
        </p:spPr>
      </p:pic>
      <p:pic>
        <p:nvPicPr>
          <p:cNvPr id="31" name="Picture 6" descr="C:\Users\mandy23123\Pictures\手機.jpg"/>
          <p:cNvPicPr>
            <a:picLocks noChangeAspect="1" noChangeArrowheads="1"/>
          </p:cNvPicPr>
          <p:nvPr userDrawn="1"/>
        </p:nvPicPr>
        <p:blipFill>
          <a:blip r:embed="rId5" cstate="print">
            <a:clrChange>
              <a:clrFrom>
                <a:srgbClr val="FFFFFF"/>
              </a:clrFrom>
              <a:clrTo>
                <a:srgbClr val="FFFFFF">
                  <a:alpha val="0"/>
                </a:srgbClr>
              </a:clrTo>
            </a:clrChange>
          </a:blip>
          <a:srcRect/>
          <a:stretch>
            <a:fillRect/>
          </a:stretch>
        </p:blipFill>
        <p:spPr bwMode="auto">
          <a:xfrm>
            <a:off x="8207167" y="5585970"/>
            <a:ext cx="1409550" cy="1057545"/>
          </a:xfrm>
          <a:prstGeom prst="rect">
            <a:avLst/>
          </a:prstGeom>
          <a:noFill/>
        </p:spPr>
      </p:pic>
      <p:pic>
        <p:nvPicPr>
          <p:cNvPr id="32" name="Picture 8" descr="C:\Users\mandy23123\Pictures\fish eye.jpg"/>
          <p:cNvPicPr>
            <a:picLocks noChangeAspect="1" noChangeArrowheads="1"/>
          </p:cNvPicPr>
          <p:nvPr userDrawn="1"/>
        </p:nvPicPr>
        <p:blipFill>
          <a:blip r:embed="rId6" cstate="print">
            <a:clrChange>
              <a:clrFrom>
                <a:srgbClr val="FFFFFF"/>
              </a:clrFrom>
              <a:clrTo>
                <a:srgbClr val="FFFFFF">
                  <a:alpha val="0"/>
                </a:srgbClr>
              </a:clrTo>
            </a:clrChange>
          </a:blip>
          <a:srcRect/>
          <a:stretch>
            <a:fillRect/>
          </a:stretch>
        </p:blipFill>
        <p:spPr bwMode="auto">
          <a:xfrm>
            <a:off x="8015171" y="4510165"/>
            <a:ext cx="1313551" cy="985521"/>
          </a:xfrm>
          <a:prstGeom prst="rect">
            <a:avLst/>
          </a:prstGeom>
          <a:noFill/>
        </p:spPr>
      </p:pic>
      <p:pic>
        <p:nvPicPr>
          <p:cNvPr id="33" name="Picture 5" descr="C:\Users\mandy23123\Pictures\車載.jpg"/>
          <p:cNvPicPr>
            <a:picLocks noChangeAspect="1" noChangeArrowheads="1"/>
          </p:cNvPicPr>
          <p:nvPr userDrawn="1"/>
        </p:nvPicPr>
        <p:blipFill>
          <a:blip r:embed="rId7" cstate="print">
            <a:clrChange>
              <a:clrFrom>
                <a:srgbClr val="FFFFFF"/>
              </a:clrFrom>
              <a:clrTo>
                <a:srgbClr val="FFFFFF">
                  <a:alpha val="0"/>
                </a:srgbClr>
              </a:clrTo>
            </a:clrChange>
          </a:blip>
          <a:srcRect/>
          <a:stretch>
            <a:fillRect/>
          </a:stretch>
        </p:blipFill>
        <p:spPr bwMode="auto">
          <a:xfrm rot="1466274">
            <a:off x="8705602" y="3588577"/>
            <a:ext cx="1305896" cy="979776"/>
          </a:xfrm>
          <a:prstGeom prst="rect">
            <a:avLst/>
          </a:prstGeom>
          <a:noFill/>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09521" y="273113"/>
            <a:ext cx="4010562" cy="1162319"/>
          </a:xfrm>
        </p:spPr>
        <p:txBody>
          <a:bodyPr anchor="b"/>
          <a:lstStyle>
            <a:lvl1pPr algn="l">
              <a:defRPr sz="24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4766113" y="273114"/>
            <a:ext cx="6814779" cy="5854468"/>
          </a:xfrm>
        </p:spPr>
        <p:txBody>
          <a:bodyPr/>
          <a:lstStyle>
            <a:lvl1pPr>
              <a:defRPr sz="3800"/>
            </a:lvl1pPr>
            <a:lvl2pPr>
              <a:defRPr sz="3300"/>
            </a:lvl2pPr>
            <a:lvl3pPr>
              <a:defRPr sz="2900"/>
            </a:lvl3pPr>
            <a:lvl4pPr>
              <a:defRPr sz="2400"/>
            </a:lvl4pPr>
            <a:lvl5pPr>
              <a:defRPr sz="2400"/>
            </a:lvl5pPr>
            <a:lvl6pPr>
              <a:defRPr sz="2400"/>
            </a:lvl6pPr>
            <a:lvl7pPr>
              <a:defRPr sz="2400"/>
            </a:lvl7pPr>
            <a:lvl8pPr>
              <a:defRPr sz="2400"/>
            </a:lvl8pPr>
            <a:lvl9pPr>
              <a:defRPr sz="24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609521" y="1435433"/>
            <a:ext cx="4010562" cy="4692149"/>
          </a:xfrm>
        </p:spPr>
        <p:txBody>
          <a:bodyPr/>
          <a:lstStyle>
            <a:lvl1pPr marL="0" indent="0">
              <a:buNone/>
              <a:defRPr sz="1700"/>
            </a:lvl1pPr>
            <a:lvl2pPr marL="544251" indent="0">
              <a:buNone/>
              <a:defRPr sz="1400"/>
            </a:lvl2pPr>
            <a:lvl3pPr marL="1088502" indent="0">
              <a:buNone/>
              <a:defRPr sz="1200"/>
            </a:lvl3pPr>
            <a:lvl4pPr marL="1632753" indent="0">
              <a:buNone/>
              <a:defRPr sz="1100"/>
            </a:lvl4pPr>
            <a:lvl5pPr marL="2177004" indent="0">
              <a:buNone/>
              <a:defRPr sz="1100"/>
            </a:lvl5pPr>
            <a:lvl6pPr marL="2721254" indent="0">
              <a:buNone/>
              <a:defRPr sz="1100"/>
            </a:lvl6pPr>
            <a:lvl7pPr marL="3265505" indent="0">
              <a:buNone/>
              <a:defRPr sz="1100"/>
            </a:lvl7pPr>
            <a:lvl8pPr marL="3809756" indent="0">
              <a:buNone/>
              <a:defRPr sz="1100"/>
            </a:lvl8pPr>
            <a:lvl9pPr marL="4354007" indent="0">
              <a:buNone/>
              <a:defRPr sz="11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F4FE9EB1-0857-4280-8E8F-8C8CDB037D74}" type="datetime1">
              <a:rPr lang="zh-TW" altLang="en-US" smtClean="0"/>
              <a:pPr/>
              <a:t>2023/11/14</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2389406" y="4801712"/>
            <a:ext cx="7314248" cy="566869"/>
          </a:xfrm>
        </p:spPr>
        <p:txBody>
          <a:bodyPr anchor="b"/>
          <a:lstStyle>
            <a:lvl1pPr algn="l">
              <a:defRPr sz="24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2389406" y="612917"/>
            <a:ext cx="7314248" cy="4115753"/>
          </a:xfrm>
        </p:spPr>
        <p:txBody>
          <a:bodyPr/>
          <a:lstStyle>
            <a:lvl1pPr marL="0" indent="0">
              <a:buNone/>
              <a:defRPr sz="3800"/>
            </a:lvl1pPr>
            <a:lvl2pPr marL="544251" indent="0">
              <a:buNone/>
              <a:defRPr sz="3300"/>
            </a:lvl2pPr>
            <a:lvl3pPr marL="1088502" indent="0">
              <a:buNone/>
              <a:defRPr sz="2900"/>
            </a:lvl3pPr>
            <a:lvl4pPr marL="1632753" indent="0">
              <a:buNone/>
              <a:defRPr sz="2400"/>
            </a:lvl4pPr>
            <a:lvl5pPr marL="2177004" indent="0">
              <a:buNone/>
              <a:defRPr sz="2400"/>
            </a:lvl5pPr>
            <a:lvl6pPr marL="2721254" indent="0">
              <a:buNone/>
              <a:defRPr sz="2400"/>
            </a:lvl6pPr>
            <a:lvl7pPr marL="3265505" indent="0">
              <a:buNone/>
              <a:defRPr sz="2400"/>
            </a:lvl7pPr>
            <a:lvl8pPr marL="3809756" indent="0">
              <a:buNone/>
              <a:defRPr sz="2400"/>
            </a:lvl8pPr>
            <a:lvl9pPr marL="4354007" indent="0">
              <a:buNone/>
              <a:defRPr sz="2400"/>
            </a:lvl9pPr>
          </a:lstStyle>
          <a:p>
            <a:endParaRPr lang="zh-TW" altLang="en-US"/>
          </a:p>
        </p:txBody>
      </p:sp>
      <p:sp>
        <p:nvSpPr>
          <p:cNvPr id="4" name="文字版面配置區 3"/>
          <p:cNvSpPr>
            <a:spLocks noGrp="1"/>
          </p:cNvSpPr>
          <p:nvPr>
            <p:ph type="body" sz="half" idx="2"/>
          </p:nvPr>
        </p:nvSpPr>
        <p:spPr>
          <a:xfrm>
            <a:off x="2389406" y="5368581"/>
            <a:ext cx="7314248" cy="805048"/>
          </a:xfrm>
        </p:spPr>
        <p:txBody>
          <a:bodyPr/>
          <a:lstStyle>
            <a:lvl1pPr marL="0" indent="0">
              <a:buNone/>
              <a:defRPr sz="1700"/>
            </a:lvl1pPr>
            <a:lvl2pPr marL="544251" indent="0">
              <a:buNone/>
              <a:defRPr sz="1400"/>
            </a:lvl2pPr>
            <a:lvl3pPr marL="1088502" indent="0">
              <a:buNone/>
              <a:defRPr sz="1200"/>
            </a:lvl3pPr>
            <a:lvl4pPr marL="1632753" indent="0">
              <a:buNone/>
              <a:defRPr sz="1100"/>
            </a:lvl4pPr>
            <a:lvl5pPr marL="2177004" indent="0">
              <a:buNone/>
              <a:defRPr sz="1100"/>
            </a:lvl5pPr>
            <a:lvl6pPr marL="2721254" indent="0">
              <a:buNone/>
              <a:defRPr sz="1100"/>
            </a:lvl6pPr>
            <a:lvl7pPr marL="3265505" indent="0">
              <a:buNone/>
              <a:defRPr sz="1100"/>
            </a:lvl7pPr>
            <a:lvl8pPr marL="3809756" indent="0">
              <a:buNone/>
              <a:defRPr sz="1100"/>
            </a:lvl8pPr>
            <a:lvl9pPr marL="4354007" indent="0">
              <a:buNone/>
              <a:defRPr sz="11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C84516F0-5D3A-4C0F-B091-268BEEC47995}" type="datetime1">
              <a:rPr lang="zh-TW" altLang="en-US" smtClean="0"/>
              <a:pPr/>
              <a:t>2023/11/14</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609521" y="274701"/>
            <a:ext cx="10971372" cy="1143265"/>
          </a:xfrm>
          <a:prstGeom prst="rect">
            <a:avLst/>
          </a:prstGeom>
        </p:spPr>
        <p:txBody>
          <a:bodyPr vert="horz" lIns="108850" tIns="54425" rIns="108850" bIns="54425"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609521" y="1600571"/>
            <a:ext cx="10971372" cy="4527011"/>
          </a:xfrm>
          <a:prstGeom prst="rect">
            <a:avLst/>
          </a:prstGeom>
        </p:spPr>
        <p:txBody>
          <a:bodyPr vert="horz" lIns="108850" tIns="54425" rIns="108850" bIns="54425"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609521" y="6357822"/>
            <a:ext cx="2844430" cy="365210"/>
          </a:xfrm>
          <a:prstGeom prst="rect">
            <a:avLst/>
          </a:prstGeom>
        </p:spPr>
        <p:txBody>
          <a:bodyPr vert="horz" lIns="108850" tIns="54425" rIns="108850" bIns="54425" rtlCol="0" anchor="ctr"/>
          <a:lstStyle>
            <a:lvl1pPr algn="l">
              <a:defRPr sz="1400">
                <a:solidFill>
                  <a:schemeClr val="tx1">
                    <a:tint val="75000"/>
                  </a:schemeClr>
                </a:solidFill>
              </a:defRPr>
            </a:lvl1pPr>
          </a:lstStyle>
          <a:p>
            <a:fld id="{DC897EF5-5A46-4318-AB2A-69ADC8B780A1}" type="datetime1">
              <a:rPr lang="zh-TW" altLang="en-US" smtClean="0"/>
              <a:pPr/>
              <a:t>2023/11/14</a:t>
            </a:fld>
            <a:endParaRPr lang="zh-TW" altLang="en-US"/>
          </a:p>
        </p:txBody>
      </p:sp>
      <p:sp>
        <p:nvSpPr>
          <p:cNvPr id="5" name="頁尾版面配置區 4"/>
          <p:cNvSpPr>
            <a:spLocks noGrp="1"/>
          </p:cNvSpPr>
          <p:nvPr>
            <p:ph type="ftr" sz="quarter" idx="3"/>
          </p:nvPr>
        </p:nvSpPr>
        <p:spPr>
          <a:xfrm>
            <a:off x="4165058" y="6357822"/>
            <a:ext cx="3860297" cy="365210"/>
          </a:xfrm>
          <a:prstGeom prst="rect">
            <a:avLst/>
          </a:prstGeom>
        </p:spPr>
        <p:txBody>
          <a:bodyPr vert="horz" lIns="108850" tIns="54425" rIns="108850" bIns="54425" rtlCol="0" anchor="ctr"/>
          <a:lstStyle>
            <a:lvl1pPr algn="ctr">
              <a:defRPr sz="14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8736463" y="6357822"/>
            <a:ext cx="2844430" cy="365210"/>
          </a:xfrm>
          <a:prstGeom prst="rect">
            <a:avLst/>
          </a:prstGeom>
        </p:spPr>
        <p:txBody>
          <a:bodyPr vert="horz" lIns="108850" tIns="54425" rIns="108850" bIns="54425" rtlCol="0" anchor="ctr"/>
          <a:lstStyle>
            <a:lvl1pPr algn="r">
              <a:defRPr sz="1400">
                <a:solidFill>
                  <a:schemeClr val="tx1">
                    <a:tint val="75000"/>
                  </a:schemeClr>
                </a:solidFill>
              </a:defRPr>
            </a:lvl1pPr>
          </a:lstStyle>
          <a:p>
            <a:fld id="{73DA0BB7-265A-403C-9275-D587AB510EDC}"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hdr="0" ftr="0" dt="0"/>
  <p:txStyles>
    <p:titleStyle>
      <a:lvl1pPr algn="ctr" defTabSz="1088502" rtl="0" eaLnBrk="1" latinLnBrk="0" hangingPunct="1">
        <a:spcBef>
          <a:spcPct val="0"/>
        </a:spcBef>
        <a:buNone/>
        <a:defRPr sz="5200" kern="1200">
          <a:solidFill>
            <a:schemeClr val="tx1"/>
          </a:solidFill>
          <a:latin typeface="+mj-lt"/>
          <a:ea typeface="+mj-ea"/>
          <a:cs typeface="+mj-cs"/>
        </a:defRPr>
      </a:lvl1pPr>
    </p:titleStyle>
    <p:bodyStyle>
      <a:lvl1pPr marL="408188" indent="-408188" algn="l" defTabSz="1088502"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84408" indent="-340157" algn="l" defTabSz="1088502"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60627" indent="-272125" algn="l" defTabSz="1088502" rtl="0" eaLnBrk="1" latinLnBrk="0" hangingPunct="1">
        <a:spcBef>
          <a:spcPct val="20000"/>
        </a:spcBef>
        <a:buFont typeface="Arial" pitchFamily="34" charset="0"/>
        <a:buChar char="•"/>
        <a:defRPr sz="2900" kern="1200">
          <a:solidFill>
            <a:schemeClr val="tx1"/>
          </a:solidFill>
          <a:latin typeface="+mn-lt"/>
          <a:ea typeface="+mn-ea"/>
          <a:cs typeface="+mn-cs"/>
        </a:defRPr>
      </a:lvl3pPr>
      <a:lvl4pPr marL="1904878"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449129"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993380"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631"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1882"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132"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zh-TW"/>
      </a:defPPr>
      <a:lvl1pPr marL="0" algn="l" defTabSz="1088502" rtl="0" eaLnBrk="1" latinLnBrk="0" hangingPunct="1">
        <a:defRPr sz="2100" kern="1200">
          <a:solidFill>
            <a:schemeClr val="tx1"/>
          </a:solidFill>
          <a:latin typeface="+mn-lt"/>
          <a:ea typeface="+mn-ea"/>
          <a:cs typeface="+mn-cs"/>
        </a:defRPr>
      </a:lvl1pPr>
      <a:lvl2pPr marL="544251" algn="l" defTabSz="1088502" rtl="0" eaLnBrk="1" latinLnBrk="0" hangingPunct="1">
        <a:defRPr sz="2100" kern="1200">
          <a:solidFill>
            <a:schemeClr val="tx1"/>
          </a:solidFill>
          <a:latin typeface="+mn-lt"/>
          <a:ea typeface="+mn-ea"/>
          <a:cs typeface="+mn-cs"/>
        </a:defRPr>
      </a:lvl2pPr>
      <a:lvl3pPr marL="1088502" algn="l" defTabSz="1088502" rtl="0" eaLnBrk="1" latinLnBrk="0" hangingPunct="1">
        <a:defRPr sz="2100" kern="1200">
          <a:solidFill>
            <a:schemeClr val="tx1"/>
          </a:solidFill>
          <a:latin typeface="+mn-lt"/>
          <a:ea typeface="+mn-ea"/>
          <a:cs typeface="+mn-cs"/>
        </a:defRPr>
      </a:lvl3pPr>
      <a:lvl4pPr marL="1632753" algn="l" defTabSz="1088502" rtl="0" eaLnBrk="1" latinLnBrk="0" hangingPunct="1">
        <a:defRPr sz="2100" kern="1200">
          <a:solidFill>
            <a:schemeClr val="tx1"/>
          </a:solidFill>
          <a:latin typeface="+mn-lt"/>
          <a:ea typeface="+mn-ea"/>
          <a:cs typeface="+mn-cs"/>
        </a:defRPr>
      </a:lvl4pPr>
      <a:lvl5pPr marL="2177004" algn="l" defTabSz="1088502" rtl="0" eaLnBrk="1" latinLnBrk="0" hangingPunct="1">
        <a:defRPr sz="2100" kern="1200">
          <a:solidFill>
            <a:schemeClr val="tx1"/>
          </a:solidFill>
          <a:latin typeface="+mn-lt"/>
          <a:ea typeface="+mn-ea"/>
          <a:cs typeface="+mn-cs"/>
        </a:defRPr>
      </a:lvl5pPr>
      <a:lvl6pPr marL="2721254" algn="l" defTabSz="1088502" rtl="0" eaLnBrk="1" latinLnBrk="0" hangingPunct="1">
        <a:defRPr sz="2100" kern="1200">
          <a:solidFill>
            <a:schemeClr val="tx1"/>
          </a:solidFill>
          <a:latin typeface="+mn-lt"/>
          <a:ea typeface="+mn-ea"/>
          <a:cs typeface="+mn-cs"/>
        </a:defRPr>
      </a:lvl6pPr>
      <a:lvl7pPr marL="3265505" algn="l" defTabSz="1088502" rtl="0" eaLnBrk="1" latinLnBrk="0" hangingPunct="1">
        <a:defRPr sz="2100" kern="1200">
          <a:solidFill>
            <a:schemeClr val="tx1"/>
          </a:solidFill>
          <a:latin typeface="+mn-lt"/>
          <a:ea typeface="+mn-ea"/>
          <a:cs typeface="+mn-cs"/>
        </a:defRPr>
      </a:lvl7pPr>
      <a:lvl8pPr marL="3809756" algn="l" defTabSz="1088502" rtl="0" eaLnBrk="1" latinLnBrk="0" hangingPunct="1">
        <a:defRPr sz="2100" kern="1200">
          <a:solidFill>
            <a:schemeClr val="tx1"/>
          </a:solidFill>
          <a:latin typeface="+mn-lt"/>
          <a:ea typeface="+mn-ea"/>
          <a:cs typeface="+mn-cs"/>
        </a:defRPr>
      </a:lvl8pPr>
      <a:lvl9pPr marL="4354007" algn="l" defTabSz="1088502"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2.xml"/><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8.png"/><Relationship Id="rId7" Type="http://schemas.openxmlformats.org/officeDocument/2006/relationships/image" Target="../media/image21.jpe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0.jpeg"/><Relationship Id="rId5" Type="http://schemas.microsoft.com/office/2007/relationships/hdphoto" Target="../media/hdphoto1.wdp"/><Relationship Id="rId10" Type="http://schemas.openxmlformats.org/officeDocument/2006/relationships/image" Target="../media/image24.png"/><Relationship Id="rId4" Type="http://schemas.openxmlformats.org/officeDocument/2006/relationships/image" Target="../media/image19.png"/><Relationship Id="rId9" Type="http://schemas.openxmlformats.org/officeDocument/2006/relationships/image" Target="../media/image23.jpeg"/></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wmf"/><Relationship Id="rId1" Type="http://schemas.openxmlformats.org/officeDocument/2006/relationships/slideLayout" Target="../slideLayouts/slideLayout2.xml"/><Relationship Id="rId5" Type="http://schemas.openxmlformats.org/officeDocument/2006/relationships/image" Target="../media/image28.wmf"/><Relationship Id="rId4" Type="http://schemas.openxmlformats.org/officeDocument/2006/relationships/image" Target="../media/image27.wmf"/></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ctrTitle"/>
          </p:nvPr>
        </p:nvSpPr>
        <p:spPr/>
        <p:txBody>
          <a:bodyPr>
            <a:normAutofit fontScale="90000"/>
          </a:bodyPr>
          <a:lstStyle/>
          <a:p>
            <a:pPr algn="l"/>
            <a:r>
              <a:rPr lang="zh-TW" altLang="en-US" b="1" dirty="0" smtClean="0">
                <a:latin typeface="+mn-lt"/>
              </a:rPr>
              <a:t>投資人說明會</a:t>
            </a:r>
            <a:r>
              <a:rPr lang="en-US" altLang="zh-TW" b="1" dirty="0" smtClean="0">
                <a:latin typeface="+mn-lt"/>
              </a:rPr>
              <a:t/>
            </a:r>
            <a:br>
              <a:rPr lang="en-US" altLang="zh-TW" b="1" dirty="0" smtClean="0">
                <a:latin typeface="+mn-lt"/>
              </a:rPr>
            </a:br>
            <a:r>
              <a:rPr lang="en-US" altLang="zh-TW" b="1" dirty="0" smtClean="0">
                <a:latin typeface="+mn-lt"/>
              </a:rPr>
              <a:t>Institutional Investors</a:t>
            </a:r>
            <a:endParaRPr lang="zh-TW" altLang="en-US" b="1" dirty="0">
              <a:latin typeface="+mn-lt"/>
            </a:endParaRPr>
          </a:p>
        </p:txBody>
      </p:sp>
      <p:sp>
        <p:nvSpPr>
          <p:cNvPr id="2" name="文字方塊 1"/>
          <p:cNvSpPr txBox="1"/>
          <p:nvPr/>
        </p:nvSpPr>
        <p:spPr>
          <a:xfrm>
            <a:off x="335316" y="3645818"/>
            <a:ext cx="5464445" cy="830997"/>
          </a:xfrm>
          <a:prstGeom prst="rect">
            <a:avLst/>
          </a:prstGeom>
          <a:noFill/>
        </p:spPr>
        <p:txBody>
          <a:bodyPr wrap="none" rtlCol="0">
            <a:spAutoFit/>
          </a:bodyPr>
          <a:lstStyle/>
          <a:p>
            <a:r>
              <a:rPr lang="zh-TW" altLang="en-US" sz="2400" b="1" dirty="0">
                <a:latin typeface="標楷體" pitchFamily="65" charset="-120"/>
                <a:ea typeface="標楷體" pitchFamily="65" charset="-120"/>
              </a:rPr>
              <a:t>今國光學工業股份有限公司 </a:t>
            </a:r>
            <a:r>
              <a:rPr lang="en-US" altLang="zh-TW" sz="2400" b="1" dirty="0">
                <a:latin typeface="標楷體" pitchFamily="65" charset="-120"/>
                <a:ea typeface="標楷體" pitchFamily="65" charset="-120"/>
              </a:rPr>
              <a:t> </a:t>
            </a:r>
          </a:p>
          <a:p>
            <a:r>
              <a:rPr lang="en-US" altLang="zh-TW" sz="2400" b="1" dirty="0">
                <a:ea typeface="標楷體" pitchFamily="65" charset="-120"/>
              </a:rPr>
              <a:t>Kinko Optical </a:t>
            </a:r>
            <a:r>
              <a:rPr lang="en-US" altLang="zh-TW" sz="2400" b="1" dirty="0" err="1">
                <a:ea typeface="標楷體" pitchFamily="65" charset="-120"/>
              </a:rPr>
              <a:t>CO</a:t>
            </a:r>
            <a:r>
              <a:rPr lang="en-US" altLang="zh-TW" sz="2400" b="1" dirty="0" err="1" smtClean="0">
                <a:ea typeface="標楷體" pitchFamily="65" charset="-120"/>
              </a:rPr>
              <a:t>.,Ltd</a:t>
            </a:r>
            <a:r>
              <a:rPr lang="en-US" altLang="zh-TW" sz="2400" b="1" dirty="0" smtClean="0">
                <a:ea typeface="標楷體" pitchFamily="65" charset="-120"/>
              </a:rPr>
              <a:t>  </a:t>
            </a:r>
            <a:r>
              <a:rPr lang="en-US" altLang="zh-TW" sz="2400" b="1" dirty="0">
                <a:latin typeface="標楷體" pitchFamily="65" charset="-120"/>
                <a:ea typeface="標楷體" pitchFamily="65" charset="-120"/>
              </a:rPr>
              <a:t>/ </a:t>
            </a:r>
            <a:r>
              <a:rPr lang="zh-TW" altLang="en-US" sz="2400" b="1" dirty="0">
                <a:latin typeface="標楷體" pitchFamily="65" charset="-120"/>
                <a:ea typeface="標楷體" pitchFamily="65" charset="-120"/>
              </a:rPr>
              <a:t>股票代碼</a:t>
            </a:r>
            <a:r>
              <a:rPr lang="en-US" altLang="zh-TW" sz="2400" b="1" dirty="0">
                <a:latin typeface="標楷體" pitchFamily="65" charset="-120"/>
                <a:ea typeface="標楷體" pitchFamily="65" charset="-120"/>
              </a:rPr>
              <a:t>:</a:t>
            </a:r>
            <a:r>
              <a:rPr lang="zh-TW" altLang="en-US" sz="2400" b="1" dirty="0">
                <a:latin typeface="標楷體" pitchFamily="65" charset="-120"/>
                <a:ea typeface="標楷體" pitchFamily="65" charset="-120"/>
              </a:rPr>
              <a:t> </a:t>
            </a:r>
            <a:r>
              <a:rPr lang="en-US" altLang="zh-TW" sz="2400" b="1" dirty="0" smtClean="0">
                <a:ea typeface="標楷體" pitchFamily="65" charset="-120"/>
              </a:rPr>
              <a:t>6209</a:t>
            </a:r>
            <a:endParaRPr lang="zh-TW" altLang="en-US" sz="2400" b="1" dirty="0">
              <a:ea typeface="標楷體" pitchFamily="65" charset="-120"/>
            </a:endParaRPr>
          </a:p>
        </p:txBody>
      </p:sp>
      <p:sp>
        <p:nvSpPr>
          <p:cNvPr id="3" name="文字方塊 2"/>
          <p:cNvSpPr txBox="1"/>
          <p:nvPr/>
        </p:nvSpPr>
        <p:spPr>
          <a:xfrm>
            <a:off x="335316" y="5662042"/>
            <a:ext cx="1836528" cy="415498"/>
          </a:xfrm>
          <a:prstGeom prst="rect">
            <a:avLst/>
          </a:prstGeom>
          <a:noFill/>
        </p:spPr>
        <p:txBody>
          <a:bodyPr wrap="none" rtlCol="0">
            <a:spAutoFit/>
          </a:bodyPr>
          <a:lstStyle/>
          <a:p>
            <a:r>
              <a:rPr lang="en-US" altLang="zh-TW" dirty="0" smtClean="0"/>
              <a:t>16th </a:t>
            </a:r>
            <a:r>
              <a:rPr lang="en-US" altLang="zh-TW" dirty="0"/>
              <a:t>Nov. </a:t>
            </a:r>
            <a:r>
              <a:rPr lang="en-US" altLang="zh-TW" dirty="0" smtClean="0"/>
              <a:t>2023</a:t>
            </a:r>
            <a:endParaRPr lang="zh-TW" alt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23311" y="188684"/>
            <a:ext cx="10727402" cy="720247"/>
          </a:xfrm>
        </p:spPr>
        <p:txBody>
          <a:bodyPr>
            <a:noAutofit/>
          </a:bodyPr>
          <a:lstStyle/>
          <a:p>
            <a:r>
              <a:rPr lang="zh-TW" altLang="en-US" sz="3600" b="1" dirty="0"/>
              <a:t>營運</a:t>
            </a:r>
            <a:r>
              <a:rPr lang="zh-TW" altLang="en-US" sz="3600" b="1" dirty="0" smtClean="0"/>
              <a:t>成果</a:t>
            </a:r>
            <a:r>
              <a:rPr lang="en-US" altLang="zh-TW" sz="3600" b="1" dirty="0" smtClean="0"/>
              <a:t>(</a:t>
            </a:r>
            <a:r>
              <a:rPr lang="zh-TW" altLang="en-US" sz="3600" b="1" dirty="0" smtClean="0"/>
              <a:t>年度比較</a:t>
            </a:r>
            <a:r>
              <a:rPr lang="en-US" altLang="zh-TW" sz="3600" b="1" dirty="0" smtClean="0"/>
              <a:t>)</a:t>
            </a:r>
            <a:endParaRPr lang="en-US" altLang="zh-TW" sz="3600" b="1" dirty="0">
              <a:latin typeface="+mn-lt"/>
            </a:endParaRPr>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pPr/>
              <a:t>9</a:t>
            </a:fld>
            <a:endParaRPr lang="zh-TW" altLang="en-US"/>
          </a:p>
        </p:txBody>
      </p:sp>
      <p:pic>
        <p:nvPicPr>
          <p:cNvPr id="7" name="圖片 6"/>
          <p:cNvPicPr>
            <a:picLocks noChangeAspect="1"/>
          </p:cNvPicPr>
          <p:nvPr/>
        </p:nvPicPr>
        <p:blipFill rotWithShape="1">
          <a:blip r:embed="rId2" cstate="print"/>
          <a:srcRect l="813" t="1823" b="589"/>
          <a:stretch/>
        </p:blipFill>
        <p:spPr>
          <a:xfrm>
            <a:off x="838439" y="998137"/>
            <a:ext cx="10297145" cy="5439512"/>
          </a:xfrm>
          <a:prstGeom prst="rect">
            <a:avLst/>
          </a:prstGeom>
        </p:spPr>
      </p:pic>
    </p:spTree>
    <p:extLst>
      <p:ext uri="{BB962C8B-B14F-4D97-AF65-F5344CB8AC3E}">
        <p14:creationId xmlns="" xmlns:p14="http://schemas.microsoft.com/office/powerpoint/2010/main" val="12800812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23311" y="188684"/>
            <a:ext cx="10727402" cy="720247"/>
          </a:xfrm>
        </p:spPr>
        <p:txBody>
          <a:bodyPr>
            <a:noAutofit/>
          </a:bodyPr>
          <a:lstStyle/>
          <a:p>
            <a:r>
              <a:rPr lang="zh-TW" altLang="en-US" sz="3600" b="1" dirty="0" smtClean="0"/>
              <a:t>今國願景 </a:t>
            </a:r>
            <a:r>
              <a:rPr lang="en-US" altLang="zh-TW" sz="3600" b="1" dirty="0" smtClean="0">
                <a:latin typeface="+mn-lt"/>
              </a:rPr>
              <a:t>KINKO’s </a:t>
            </a:r>
            <a:r>
              <a:rPr lang="en-US" altLang="zh-TW" sz="3600" b="1" dirty="0" smtClean="0">
                <a:solidFill>
                  <a:schemeClr val="tx2"/>
                </a:solidFill>
                <a:latin typeface="+mn-lt"/>
              </a:rPr>
              <a:t>Vision</a:t>
            </a:r>
            <a:endParaRPr lang="en-US" altLang="zh-TW" sz="3600" b="1" dirty="0">
              <a:solidFill>
                <a:schemeClr val="tx2"/>
              </a:solidFill>
              <a:latin typeface="+mn-lt"/>
            </a:endParaRPr>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pPr/>
              <a:t>10</a:t>
            </a:fld>
            <a:endParaRPr lang="zh-TW" altLang="en-US"/>
          </a:p>
        </p:txBody>
      </p:sp>
      <p:pic>
        <p:nvPicPr>
          <p:cNvPr id="5" name="Picture 4" descr="Mars: Everything you need to know about the Red Planet | Space"/>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b="20124"/>
          <a:stretch/>
        </p:blipFill>
        <p:spPr bwMode="auto">
          <a:xfrm>
            <a:off x="1" y="1093052"/>
            <a:ext cx="12190412" cy="5298840"/>
          </a:xfrm>
          <a:prstGeom prst="rect">
            <a:avLst/>
          </a:prstGeom>
          <a:noFill/>
          <a:extLst>
            <a:ext uri="{909E8E84-426E-40DD-AFC4-6F175D3DCCD1}">
              <a14:hiddenFill xmlns="" xmlns:a14="http://schemas.microsoft.com/office/drawing/2010/main">
                <a:solidFill>
                  <a:srgbClr val="FFFFFF"/>
                </a:solidFill>
              </a14:hiddenFill>
            </a:ext>
          </a:extLst>
        </p:spPr>
      </p:pic>
      <p:pic>
        <p:nvPicPr>
          <p:cNvPr id="6" name="Picture 12" descr="Astronaut Png Image - Astronaut In Space Png, Transparent Png , Transparent  Png Image - PNGitem"/>
          <p:cNvPicPr>
            <a:picLocks noChangeAspect="1" noChangeArrowheads="1"/>
          </p:cNvPicPr>
          <p:nvPr/>
        </p:nvPicPr>
        <p:blipFill>
          <a:blip r:embed="rId3" cstate="print">
            <a:extLst>
              <a:ext uri="{BEBA8EAE-BF5A-486C-A8C5-ECC9F3942E4B}">
                <a14:imgProps xmlns="" xmlns:a14="http://schemas.microsoft.com/office/drawing/2010/main">
                  <a14:imgLayer r:embed="rId4">
                    <a14:imgEffect>
                      <a14:backgroundRemoval t="0" b="98418" l="2326" r="95581">
                        <a14:foregroundMark x1="64302" y1="17247" x2="65930" y2="25000"/>
                        <a14:foregroundMark x1="65698" y1="26741" x2="66279" y2="18987"/>
                        <a14:foregroundMark x1="53488" y1="79905" x2="55349" y2="66614"/>
                        <a14:foregroundMark x1="78721" y1="44304" x2="76860" y2="40032"/>
                      </a14:backgroundRemoval>
                    </a14:imgEffect>
                  </a14:imgLayer>
                </a14:imgProps>
              </a:ext>
              <a:ext uri="{28A0092B-C50C-407E-A947-70E740481C1C}">
                <a14:useLocalDpi xmlns="" xmlns:a14="http://schemas.microsoft.com/office/drawing/2010/main" val="0"/>
              </a:ext>
            </a:extLst>
          </a:blip>
          <a:srcRect/>
          <a:stretch>
            <a:fillRect/>
          </a:stretch>
        </p:blipFill>
        <p:spPr bwMode="auto">
          <a:xfrm>
            <a:off x="910630" y="1197546"/>
            <a:ext cx="4305589" cy="3164108"/>
          </a:xfrm>
          <a:prstGeom prst="rect">
            <a:avLst/>
          </a:prstGeom>
          <a:noFill/>
          <a:extLst>
            <a:ext uri="{909E8E84-426E-40DD-AFC4-6F175D3DCCD1}">
              <a14:hiddenFill xmlns="" xmlns:a14="http://schemas.microsoft.com/office/drawing/2010/main">
                <a:solidFill>
                  <a:srgbClr val="FFFFFF"/>
                </a:solidFill>
              </a14:hiddenFill>
            </a:ext>
          </a:extLst>
        </p:spPr>
      </p:pic>
      <p:sp>
        <p:nvSpPr>
          <p:cNvPr id="7" name="Rectangle 19"/>
          <p:cNvSpPr/>
          <p:nvPr/>
        </p:nvSpPr>
        <p:spPr>
          <a:xfrm>
            <a:off x="4222998" y="4221882"/>
            <a:ext cx="7967415" cy="2088232"/>
          </a:xfrm>
          <a:prstGeom prst="rect">
            <a:avLst/>
          </a:prstGeom>
          <a:solidFill>
            <a:schemeClr val="bg1">
              <a:lumMod val="8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itchFamily="2" charset="2"/>
              <a:buChar char="n"/>
            </a:pPr>
            <a:r>
              <a:rPr lang="zh-TW" altLang="en-US" sz="2800" b="1" dirty="0" smtClean="0">
                <a:solidFill>
                  <a:schemeClr val="tx1"/>
                </a:solidFill>
                <a:latin typeface="標楷體" pitchFamily="65" charset="-120"/>
                <a:ea typeface="標楷體" pitchFamily="65" charset="-120"/>
              </a:rPr>
              <a:t>成為世界級</a:t>
            </a:r>
            <a:r>
              <a:rPr lang="en-US" altLang="zh-TW" sz="2800" b="1" dirty="0" smtClean="0">
                <a:solidFill>
                  <a:schemeClr val="tx1"/>
                </a:solidFill>
                <a:ea typeface="標楷體" pitchFamily="65" charset="-120"/>
              </a:rPr>
              <a:t>G+P</a:t>
            </a:r>
            <a:r>
              <a:rPr lang="zh-TW" altLang="en-US" sz="2800" b="1" dirty="0" smtClean="0">
                <a:solidFill>
                  <a:schemeClr val="tx1"/>
                </a:solidFill>
                <a:latin typeface="標楷體" pitchFamily="65" charset="-120"/>
                <a:ea typeface="標楷體" pitchFamily="65" charset="-120"/>
              </a:rPr>
              <a:t>混合鏡頭應用國際大廠之一</a:t>
            </a:r>
            <a:endParaRPr lang="en-US" altLang="zh-TW" sz="2800" b="1" dirty="0" smtClean="0">
              <a:solidFill>
                <a:schemeClr val="tx1"/>
              </a:solidFill>
              <a:latin typeface="標楷體" pitchFamily="65" charset="-120"/>
              <a:ea typeface="標楷體" pitchFamily="65" charset="-120"/>
            </a:endParaRPr>
          </a:p>
          <a:p>
            <a:pPr>
              <a:buFont typeface="Wingdings" pitchFamily="2" charset="2"/>
              <a:buChar char="n"/>
            </a:pPr>
            <a:r>
              <a:rPr lang="zh-TW" altLang="en-US" sz="2800" b="1" dirty="0" smtClean="0">
                <a:solidFill>
                  <a:schemeClr val="tx1"/>
                </a:solidFill>
                <a:latin typeface="標楷體" pitchFamily="65" charset="-120"/>
                <a:ea typeface="標楷體" pitchFamily="65" charset="-120"/>
              </a:rPr>
              <a:t>成為全球物聯網高階跟主流產品主要供應商之一</a:t>
            </a:r>
            <a:endParaRPr lang="en-US" altLang="zh-TW" sz="2800" b="1" dirty="0" smtClean="0">
              <a:solidFill>
                <a:schemeClr val="tx1"/>
              </a:solidFill>
              <a:latin typeface="標楷體" pitchFamily="65" charset="-120"/>
              <a:ea typeface="標楷體" pitchFamily="65" charset="-120"/>
            </a:endParaRPr>
          </a:p>
          <a:p>
            <a:pPr>
              <a:buFont typeface="Wingdings" pitchFamily="2" charset="2"/>
              <a:buChar char="n"/>
            </a:pPr>
            <a:r>
              <a:rPr lang="zh-TW" altLang="en-US" sz="2800" b="1" dirty="0" smtClean="0">
                <a:solidFill>
                  <a:schemeClr val="tx1"/>
                </a:solidFill>
                <a:latin typeface="標楷體" pitchFamily="65" charset="-120"/>
                <a:ea typeface="標楷體" pitchFamily="65" charset="-120"/>
              </a:rPr>
              <a:t>成為全球各車載國際大廠主要供應商之一</a:t>
            </a:r>
            <a:endParaRPr lang="en-US" altLang="zh-TW" sz="2800" b="1" dirty="0" smtClean="0">
              <a:solidFill>
                <a:schemeClr val="tx1"/>
              </a:solidFill>
              <a:latin typeface="標楷體" pitchFamily="65" charset="-120"/>
              <a:ea typeface="標楷體" pitchFamily="65" charset="-120"/>
            </a:endParaRPr>
          </a:p>
          <a:p>
            <a:pPr>
              <a:buFont typeface="Wingdings" pitchFamily="2" charset="2"/>
              <a:buChar char="n"/>
            </a:pPr>
            <a:r>
              <a:rPr lang="zh-TW" altLang="en-US" sz="2800" b="1" dirty="0" smtClean="0">
                <a:solidFill>
                  <a:schemeClr val="tx1"/>
                </a:solidFill>
                <a:latin typeface="標楷體" pitchFamily="65" charset="-120"/>
                <a:ea typeface="標楷體" pitchFamily="65" charset="-120"/>
              </a:rPr>
              <a:t>成為藍海市場</a:t>
            </a:r>
            <a:r>
              <a:rPr lang="en-US" altLang="zh-TW" sz="2800" b="1" dirty="0" smtClean="0">
                <a:solidFill>
                  <a:schemeClr val="tx1"/>
                </a:solidFill>
                <a:latin typeface="標楷體" pitchFamily="65" charset="-120"/>
                <a:ea typeface="標楷體" pitchFamily="65" charset="-120"/>
              </a:rPr>
              <a:t>_</a:t>
            </a:r>
            <a:r>
              <a:rPr lang="zh-TW" altLang="en-US" sz="2800" b="1" dirty="0" smtClean="0">
                <a:solidFill>
                  <a:schemeClr val="tx1"/>
                </a:solidFill>
                <a:latin typeface="標楷體" pitchFamily="65" charset="-120"/>
                <a:ea typeface="標楷體" pitchFamily="65" charset="-120"/>
              </a:rPr>
              <a:t>紅外熱成像鏡頭領先業界群雄</a:t>
            </a:r>
            <a:endParaRPr lang="en-US" altLang="zh-TW" sz="2800" b="1" dirty="0" smtClean="0">
              <a:solidFill>
                <a:schemeClr val="tx1"/>
              </a:solidFill>
              <a:latin typeface="標楷體" pitchFamily="65" charset="-120"/>
              <a:ea typeface="標楷體" pitchFamily="65" charset="-120"/>
            </a:endParaRPr>
          </a:p>
        </p:txBody>
      </p:sp>
    </p:spTree>
    <p:extLst>
      <p:ext uri="{BB962C8B-B14F-4D97-AF65-F5344CB8AC3E}">
        <p14:creationId xmlns="" xmlns:p14="http://schemas.microsoft.com/office/powerpoint/2010/main" val="10853619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fld id="{73DA0BB7-265A-403C-9275-D587AB510EDC}" type="slidenum">
              <a:rPr lang="zh-TW" altLang="en-US" smtClean="0"/>
              <a:pPr/>
              <a:t>11</a:t>
            </a:fld>
            <a:endParaRPr lang="zh-TW" altLang="en-US"/>
          </a:p>
        </p:txBody>
      </p:sp>
      <p:sp>
        <p:nvSpPr>
          <p:cNvPr id="4" name="標題 3"/>
          <p:cNvSpPr>
            <a:spLocks noGrp="1"/>
          </p:cNvSpPr>
          <p:nvPr>
            <p:ph type="title"/>
          </p:nvPr>
        </p:nvSpPr>
        <p:spPr/>
        <p:txBody>
          <a:bodyPr>
            <a:normAutofit fontScale="90000"/>
          </a:bodyPr>
          <a:lstStyle/>
          <a:p>
            <a:r>
              <a:rPr lang="zh-TW" altLang="en-US" dirty="0" smtClean="0"/>
              <a:t>以上報告</a:t>
            </a:r>
            <a:r>
              <a:rPr lang="en-US" altLang="zh-TW" dirty="0" smtClean="0"/>
              <a:t/>
            </a:r>
            <a:br>
              <a:rPr lang="en-US" altLang="zh-TW" dirty="0" smtClean="0"/>
            </a:br>
            <a:r>
              <a:rPr lang="zh-TW" altLang="en-US" dirty="0" smtClean="0"/>
              <a:t>謝謝</a:t>
            </a:r>
            <a:r>
              <a:rPr lang="en-US" altLang="zh-TW" dirty="0" smtClean="0"/>
              <a:t>~</a:t>
            </a:r>
            <a:endParaRPr lang="zh-TW" altLang="en-US" b="1" dirty="0">
              <a:latin typeface="微軟正黑體" pitchFamily="34" charset="-120"/>
              <a:ea typeface="微軟正黑體" pitchFamily="34" charset="-12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53">
            <a:extLst>
              <a:ext uri="{FF2B5EF4-FFF2-40B4-BE49-F238E27FC236}">
                <a16:creationId xmlns:a16="http://schemas.microsoft.com/office/drawing/2014/main" xmlns="" id="{BAA92630-37EF-49BF-AE53-EE37E53CA949}"/>
              </a:ext>
            </a:extLst>
          </p:cNvPr>
          <p:cNvSpPr/>
          <p:nvPr/>
        </p:nvSpPr>
        <p:spPr>
          <a:xfrm>
            <a:off x="4347232" y="1322900"/>
            <a:ext cx="711764" cy="71176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4" name="Oval 54">
            <a:extLst>
              <a:ext uri="{FF2B5EF4-FFF2-40B4-BE49-F238E27FC236}">
                <a16:creationId xmlns:a16="http://schemas.microsoft.com/office/drawing/2014/main" xmlns="" id="{76174A14-170C-45C0-A094-E620466F9B93}"/>
              </a:ext>
            </a:extLst>
          </p:cNvPr>
          <p:cNvSpPr/>
          <p:nvPr/>
        </p:nvSpPr>
        <p:spPr>
          <a:xfrm>
            <a:off x="4347232" y="2310452"/>
            <a:ext cx="711764" cy="71176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5" name="Oval 55">
            <a:extLst>
              <a:ext uri="{FF2B5EF4-FFF2-40B4-BE49-F238E27FC236}">
                <a16:creationId xmlns:a16="http://schemas.microsoft.com/office/drawing/2014/main" xmlns="" id="{C1F27660-59BF-45F7-BAD4-DD5D072CCEAE}"/>
              </a:ext>
            </a:extLst>
          </p:cNvPr>
          <p:cNvSpPr/>
          <p:nvPr/>
        </p:nvSpPr>
        <p:spPr>
          <a:xfrm>
            <a:off x="4337902" y="3353988"/>
            <a:ext cx="711764" cy="71176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6" name="TextBox 56">
            <a:extLst>
              <a:ext uri="{FF2B5EF4-FFF2-40B4-BE49-F238E27FC236}">
                <a16:creationId xmlns:a16="http://schemas.microsoft.com/office/drawing/2014/main" xmlns="" id="{52795648-3E44-43C1-80B8-AF89256AFCA2}"/>
              </a:ext>
            </a:extLst>
          </p:cNvPr>
          <p:cNvSpPr txBox="1"/>
          <p:nvPr/>
        </p:nvSpPr>
        <p:spPr>
          <a:xfrm>
            <a:off x="4445351" y="1496844"/>
            <a:ext cx="516656" cy="400110"/>
          </a:xfrm>
          <a:prstGeom prst="rect">
            <a:avLst/>
          </a:prstGeom>
          <a:noFill/>
        </p:spPr>
        <p:txBody>
          <a:bodyPr wrap="square" rtlCol="0">
            <a:spAutoFit/>
          </a:bodyPr>
          <a:lstStyle/>
          <a:p>
            <a:pPr algn="ctr"/>
            <a:r>
              <a:rPr lang="en-US" sz="2000" b="1" dirty="0" smtClean="0">
                <a:solidFill>
                  <a:schemeClr val="bg1"/>
                </a:solidFill>
                <a:latin typeface="Roboto Slab" pitchFamily="2" charset="0"/>
                <a:ea typeface="Roboto Slab" pitchFamily="2" charset="0"/>
                <a:cs typeface="Bebas" charset="0"/>
              </a:rPr>
              <a:t>01</a:t>
            </a:r>
            <a:endParaRPr lang="en-US" sz="2000" b="1" dirty="0">
              <a:solidFill>
                <a:schemeClr val="bg1"/>
              </a:solidFill>
              <a:latin typeface="Roboto Slab" pitchFamily="2" charset="0"/>
              <a:ea typeface="Roboto Slab" pitchFamily="2" charset="0"/>
              <a:cs typeface="Bebas" charset="0"/>
            </a:endParaRPr>
          </a:p>
        </p:txBody>
      </p:sp>
      <p:sp>
        <p:nvSpPr>
          <p:cNvPr id="7" name="TextBox 57">
            <a:extLst>
              <a:ext uri="{FF2B5EF4-FFF2-40B4-BE49-F238E27FC236}">
                <a16:creationId xmlns:a16="http://schemas.microsoft.com/office/drawing/2014/main" xmlns="" id="{9697056E-F592-4573-8384-F226660DE3AC}"/>
              </a:ext>
            </a:extLst>
          </p:cNvPr>
          <p:cNvSpPr txBox="1"/>
          <p:nvPr/>
        </p:nvSpPr>
        <p:spPr>
          <a:xfrm>
            <a:off x="4445351" y="2481537"/>
            <a:ext cx="516656" cy="400110"/>
          </a:xfrm>
          <a:prstGeom prst="rect">
            <a:avLst/>
          </a:prstGeom>
          <a:noFill/>
        </p:spPr>
        <p:txBody>
          <a:bodyPr wrap="square" rtlCol="0">
            <a:spAutoFit/>
          </a:bodyPr>
          <a:lstStyle/>
          <a:p>
            <a:pPr algn="ctr"/>
            <a:r>
              <a:rPr lang="en-US" sz="2000" b="1" dirty="0">
                <a:solidFill>
                  <a:schemeClr val="bg1"/>
                </a:solidFill>
                <a:latin typeface="Roboto Slab" pitchFamily="2" charset="0"/>
                <a:ea typeface="Roboto Slab" pitchFamily="2" charset="0"/>
                <a:cs typeface="Bebas" charset="0"/>
              </a:rPr>
              <a:t>02</a:t>
            </a:r>
          </a:p>
        </p:txBody>
      </p:sp>
      <p:sp>
        <p:nvSpPr>
          <p:cNvPr id="8" name="TextBox 58">
            <a:extLst>
              <a:ext uri="{FF2B5EF4-FFF2-40B4-BE49-F238E27FC236}">
                <a16:creationId xmlns:a16="http://schemas.microsoft.com/office/drawing/2014/main" xmlns="" id="{F0CC9BCF-BBCD-4739-8DC2-9404CCAE3B6B}"/>
              </a:ext>
            </a:extLst>
          </p:cNvPr>
          <p:cNvSpPr txBox="1"/>
          <p:nvPr/>
        </p:nvSpPr>
        <p:spPr>
          <a:xfrm>
            <a:off x="4445351" y="3525075"/>
            <a:ext cx="516656" cy="400110"/>
          </a:xfrm>
          <a:prstGeom prst="rect">
            <a:avLst/>
          </a:prstGeom>
          <a:noFill/>
        </p:spPr>
        <p:txBody>
          <a:bodyPr wrap="square" rtlCol="0">
            <a:spAutoFit/>
          </a:bodyPr>
          <a:lstStyle/>
          <a:p>
            <a:pPr algn="ctr"/>
            <a:r>
              <a:rPr lang="en-US" sz="2000" b="1" dirty="0">
                <a:solidFill>
                  <a:schemeClr val="bg1"/>
                </a:solidFill>
                <a:latin typeface="Roboto Slab" pitchFamily="2" charset="0"/>
                <a:ea typeface="Roboto Slab" pitchFamily="2" charset="0"/>
                <a:cs typeface="Bebas" charset="0"/>
              </a:rPr>
              <a:t>03</a:t>
            </a:r>
          </a:p>
        </p:txBody>
      </p:sp>
      <p:sp>
        <p:nvSpPr>
          <p:cNvPr id="9" name="Subtitle 6">
            <a:extLst>
              <a:ext uri="{FF2B5EF4-FFF2-40B4-BE49-F238E27FC236}">
                <a16:creationId xmlns:a16="http://schemas.microsoft.com/office/drawing/2014/main" xmlns="" id="{18D10809-D9F1-48D0-999D-BBE1757F7855}"/>
              </a:ext>
            </a:extLst>
          </p:cNvPr>
          <p:cNvSpPr txBox="1">
            <a:spLocks/>
          </p:cNvSpPr>
          <p:nvPr/>
        </p:nvSpPr>
        <p:spPr>
          <a:xfrm>
            <a:off x="5159102" y="1341562"/>
            <a:ext cx="2765644" cy="663358"/>
          </a:xfrm>
          <a:prstGeom prst="rect">
            <a:avLst/>
          </a:prstGeom>
        </p:spPr>
        <p:txBody>
          <a:bodyPr vert="horz" lIns="91440" tIns="45720" rIns="91440" bIns="45720" numCol="1" spcCol="365760" rtlCol="0" anchor="ctr">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lnSpc>
                <a:spcPts val="2000"/>
              </a:lnSpc>
            </a:pPr>
            <a:r>
              <a:rPr lang="zh-TW" altLang="en-US" sz="1800" b="1" dirty="0" smtClean="0">
                <a:solidFill>
                  <a:schemeClr val="tx1">
                    <a:lumMod val="85000"/>
                    <a:lumOff val="15000"/>
                  </a:schemeClr>
                </a:solidFill>
                <a:latin typeface="+mn-lt"/>
                <a:ea typeface="標楷體" pitchFamily="65" charset="-120"/>
              </a:rPr>
              <a:t>免責聲明</a:t>
            </a:r>
            <a:endParaRPr lang="en-US" altLang="zh-TW" sz="1800" b="1" dirty="0" smtClean="0">
              <a:solidFill>
                <a:schemeClr val="tx1">
                  <a:lumMod val="85000"/>
                  <a:lumOff val="15000"/>
                </a:schemeClr>
              </a:solidFill>
              <a:latin typeface="+mn-lt"/>
              <a:ea typeface="標楷體" pitchFamily="65" charset="-120"/>
            </a:endParaRPr>
          </a:p>
          <a:p>
            <a:pPr algn="l">
              <a:lnSpc>
                <a:spcPts val="2000"/>
              </a:lnSpc>
            </a:pPr>
            <a:r>
              <a:rPr lang="en-US" altLang="zh-TW" sz="1800" b="1" dirty="0" smtClean="0">
                <a:solidFill>
                  <a:schemeClr val="tx1">
                    <a:lumMod val="85000"/>
                    <a:lumOff val="15000"/>
                  </a:schemeClr>
                </a:solidFill>
                <a:latin typeface="+mn-lt"/>
                <a:ea typeface="標楷體" pitchFamily="65" charset="-120"/>
              </a:rPr>
              <a:t>Disclaimer</a:t>
            </a:r>
            <a:endParaRPr lang="en-US" sz="1800" b="1" dirty="0">
              <a:solidFill>
                <a:schemeClr val="tx1">
                  <a:lumMod val="85000"/>
                  <a:lumOff val="15000"/>
                </a:schemeClr>
              </a:solidFill>
              <a:latin typeface="+mn-lt"/>
              <a:ea typeface="標楷體" pitchFamily="65" charset="-120"/>
              <a:cs typeface="Montserrat" charset="0"/>
            </a:endParaRPr>
          </a:p>
        </p:txBody>
      </p:sp>
      <p:sp>
        <p:nvSpPr>
          <p:cNvPr id="10" name="Subtitle 6">
            <a:extLst>
              <a:ext uri="{FF2B5EF4-FFF2-40B4-BE49-F238E27FC236}">
                <a16:creationId xmlns:a16="http://schemas.microsoft.com/office/drawing/2014/main" xmlns="" id="{392EFF37-476F-4F62-9037-868EF1A9A191}"/>
              </a:ext>
            </a:extLst>
          </p:cNvPr>
          <p:cNvSpPr txBox="1">
            <a:spLocks/>
          </p:cNvSpPr>
          <p:nvPr/>
        </p:nvSpPr>
        <p:spPr>
          <a:xfrm>
            <a:off x="5167414" y="2356359"/>
            <a:ext cx="3410893" cy="663358"/>
          </a:xfrm>
          <a:prstGeom prst="rect">
            <a:avLst/>
          </a:prstGeom>
        </p:spPr>
        <p:txBody>
          <a:bodyPr vert="horz" lIns="91440" tIns="45720" rIns="91440" bIns="45720" numCol="1" spcCol="365760" rtlCol="0" anchor="ctr">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lnSpc>
                <a:spcPts val="2000"/>
              </a:lnSpc>
            </a:pPr>
            <a:r>
              <a:rPr lang="zh-TW" altLang="en-US" sz="1800" b="1" dirty="0" smtClean="0">
                <a:solidFill>
                  <a:schemeClr val="tx1">
                    <a:lumMod val="85000"/>
                    <a:lumOff val="15000"/>
                  </a:schemeClr>
                </a:solidFill>
                <a:latin typeface="+mn-lt"/>
                <a:ea typeface="標楷體" pitchFamily="65" charset="-120"/>
              </a:rPr>
              <a:t>公司簡介 </a:t>
            </a:r>
            <a:endParaRPr lang="en-US" altLang="zh-TW" sz="1800" b="1" dirty="0" smtClean="0">
              <a:solidFill>
                <a:schemeClr val="tx1">
                  <a:lumMod val="85000"/>
                  <a:lumOff val="15000"/>
                </a:schemeClr>
              </a:solidFill>
              <a:latin typeface="+mn-lt"/>
              <a:ea typeface="標楷體" pitchFamily="65" charset="-120"/>
            </a:endParaRPr>
          </a:p>
          <a:p>
            <a:pPr algn="l">
              <a:lnSpc>
                <a:spcPts val="2000"/>
              </a:lnSpc>
            </a:pPr>
            <a:r>
              <a:rPr lang="en-US" altLang="zh-TW" sz="1800" b="1" dirty="0" smtClean="0">
                <a:solidFill>
                  <a:schemeClr val="tx1">
                    <a:lumMod val="85000"/>
                    <a:lumOff val="15000"/>
                  </a:schemeClr>
                </a:solidFill>
                <a:latin typeface="+mn-lt"/>
                <a:ea typeface="標楷體" pitchFamily="65" charset="-120"/>
              </a:rPr>
              <a:t>Company Profile</a:t>
            </a:r>
            <a:endParaRPr lang="en-US" altLang="zh-TW" sz="1800" b="1" dirty="0">
              <a:solidFill>
                <a:schemeClr val="tx1">
                  <a:lumMod val="85000"/>
                  <a:lumOff val="15000"/>
                </a:schemeClr>
              </a:solidFill>
              <a:latin typeface="+mn-lt"/>
              <a:ea typeface="標楷體" pitchFamily="65" charset="-120"/>
              <a:cs typeface="Montserrat" charset="0"/>
            </a:endParaRPr>
          </a:p>
        </p:txBody>
      </p:sp>
      <p:sp>
        <p:nvSpPr>
          <p:cNvPr id="11" name="Oval 70">
            <a:extLst>
              <a:ext uri="{FF2B5EF4-FFF2-40B4-BE49-F238E27FC236}">
                <a16:creationId xmlns:a16="http://schemas.microsoft.com/office/drawing/2014/main" xmlns="" id="{6FB64980-FCB6-455E-B536-3998922AC27A}"/>
              </a:ext>
            </a:extLst>
          </p:cNvPr>
          <p:cNvSpPr/>
          <p:nvPr/>
        </p:nvSpPr>
        <p:spPr>
          <a:xfrm>
            <a:off x="4347232" y="4354538"/>
            <a:ext cx="711764" cy="71176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2" name="TextBox 71">
            <a:extLst>
              <a:ext uri="{FF2B5EF4-FFF2-40B4-BE49-F238E27FC236}">
                <a16:creationId xmlns:a16="http://schemas.microsoft.com/office/drawing/2014/main" xmlns="" id="{10F32ED7-CD70-4A62-8943-45A831F7097F}"/>
              </a:ext>
            </a:extLst>
          </p:cNvPr>
          <p:cNvSpPr txBox="1"/>
          <p:nvPr/>
        </p:nvSpPr>
        <p:spPr>
          <a:xfrm>
            <a:off x="4445351" y="4519153"/>
            <a:ext cx="516656" cy="400110"/>
          </a:xfrm>
          <a:prstGeom prst="rect">
            <a:avLst/>
          </a:prstGeom>
          <a:noFill/>
        </p:spPr>
        <p:txBody>
          <a:bodyPr wrap="square" rtlCol="0">
            <a:spAutoFit/>
          </a:bodyPr>
          <a:lstStyle/>
          <a:p>
            <a:pPr algn="ctr"/>
            <a:r>
              <a:rPr lang="en-US" sz="2000" b="1" dirty="0">
                <a:solidFill>
                  <a:schemeClr val="bg1"/>
                </a:solidFill>
                <a:latin typeface="Roboto Slab" pitchFamily="2" charset="0"/>
                <a:ea typeface="Roboto Slab" pitchFamily="2" charset="0"/>
                <a:cs typeface="Bebas" charset="0"/>
              </a:rPr>
              <a:t>04</a:t>
            </a:r>
          </a:p>
        </p:txBody>
      </p:sp>
      <p:sp>
        <p:nvSpPr>
          <p:cNvPr id="13" name="Subtitle 6">
            <a:extLst>
              <a:ext uri="{FF2B5EF4-FFF2-40B4-BE49-F238E27FC236}">
                <a16:creationId xmlns:a16="http://schemas.microsoft.com/office/drawing/2014/main" xmlns="" id="{2F810A1C-6660-4E36-B579-2B632E9431B6}"/>
              </a:ext>
            </a:extLst>
          </p:cNvPr>
          <p:cNvSpPr txBox="1">
            <a:spLocks/>
          </p:cNvSpPr>
          <p:nvPr/>
        </p:nvSpPr>
        <p:spPr>
          <a:xfrm>
            <a:off x="5159102" y="4382531"/>
            <a:ext cx="3917437" cy="663358"/>
          </a:xfrm>
          <a:prstGeom prst="rect">
            <a:avLst/>
          </a:prstGeom>
        </p:spPr>
        <p:txBody>
          <a:bodyPr vert="horz" lIns="91440" tIns="45720" rIns="91440" bIns="45720" numCol="1" spcCol="365760" rtlCol="0" anchor="ctr">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lnSpc>
                <a:spcPts val="2000"/>
              </a:lnSpc>
            </a:pPr>
            <a:r>
              <a:rPr lang="zh-TW" altLang="en-US" sz="1800" b="1" dirty="0" smtClean="0">
                <a:solidFill>
                  <a:schemeClr val="tx1">
                    <a:lumMod val="85000"/>
                    <a:lumOff val="15000"/>
                  </a:schemeClr>
                </a:solidFill>
                <a:latin typeface="+mn-lt"/>
                <a:ea typeface="標楷體" pitchFamily="65" charset="-120"/>
                <a:cs typeface="Montserrat" charset="0"/>
              </a:rPr>
              <a:t>產品開發  </a:t>
            </a:r>
            <a:endParaRPr lang="en-US" altLang="zh-TW" sz="1800" b="1" dirty="0" smtClean="0">
              <a:solidFill>
                <a:schemeClr val="tx1">
                  <a:lumMod val="85000"/>
                  <a:lumOff val="15000"/>
                </a:schemeClr>
              </a:solidFill>
              <a:latin typeface="+mn-lt"/>
              <a:ea typeface="標楷體" pitchFamily="65" charset="-120"/>
              <a:cs typeface="Montserrat" charset="0"/>
            </a:endParaRPr>
          </a:p>
          <a:p>
            <a:pPr algn="l">
              <a:lnSpc>
                <a:spcPts val="2000"/>
              </a:lnSpc>
            </a:pPr>
            <a:r>
              <a:rPr lang="en-US" altLang="zh-TW" sz="1800" b="1" dirty="0" smtClean="0">
                <a:solidFill>
                  <a:schemeClr val="tx1">
                    <a:lumMod val="85000"/>
                    <a:lumOff val="15000"/>
                  </a:schemeClr>
                </a:solidFill>
                <a:latin typeface="+mn-lt"/>
                <a:ea typeface="標楷體" pitchFamily="65" charset="-120"/>
                <a:cs typeface="Montserrat" charset="0"/>
              </a:rPr>
              <a:t>Product Development</a:t>
            </a:r>
            <a:endParaRPr lang="en-US" sz="1800" b="1" dirty="0">
              <a:solidFill>
                <a:schemeClr val="tx1">
                  <a:lumMod val="85000"/>
                  <a:lumOff val="15000"/>
                </a:schemeClr>
              </a:solidFill>
              <a:latin typeface="+mn-lt"/>
              <a:ea typeface="標楷體" pitchFamily="65" charset="-120"/>
              <a:cs typeface="Montserrat" charset="0"/>
            </a:endParaRPr>
          </a:p>
        </p:txBody>
      </p:sp>
      <p:sp>
        <p:nvSpPr>
          <p:cNvPr id="14" name="Oval 53">
            <a:extLst>
              <a:ext uri="{FF2B5EF4-FFF2-40B4-BE49-F238E27FC236}">
                <a16:creationId xmlns:a16="http://schemas.microsoft.com/office/drawing/2014/main" xmlns="" id="{BAA92630-37EF-49BF-AE53-EE37E53CA949}"/>
              </a:ext>
            </a:extLst>
          </p:cNvPr>
          <p:cNvSpPr/>
          <p:nvPr/>
        </p:nvSpPr>
        <p:spPr>
          <a:xfrm>
            <a:off x="7655483" y="2301308"/>
            <a:ext cx="711764" cy="71176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54">
            <a:extLst>
              <a:ext uri="{FF2B5EF4-FFF2-40B4-BE49-F238E27FC236}">
                <a16:creationId xmlns:a16="http://schemas.microsoft.com/office/drawing/2014/main" xmlns="" id="{76174A14-170C-45C0-A094-E620466F9B93}"/>
              </a:ext>
            </a:extLst>
          </p:cNvPr>
          <p:cNvSpPr/>
          <p:nvPr/>
        </p:nvSpPr>
        <p:spPr>
          <a:xfrm>
            <a:off x="7655483" y="3335515"/>
            <a:ext cx="711764" cy="71176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55">
            <a:extLst>
              <a:ext uri="{FF2B5EF4-FFF2-40B4-BE49-F238E27FC236}">
                <a16:creationId xmlns:a16="http://schemas.microsoft.com/office/drawing/2014/main" xmlns="" id="{C1F27660-59BF-45F7-BAD4-DD5D072CCEAE}"/>
              </a:ext>
            </a:extLst>
          </p:cNvPr>
          <p:cNvSpPr/>
          <p:nvPr/>
        </p:nvSpPr>
        <p:spPr>
          <a:xfrm>
            <a:off x="7655483" y="4323067"/>
            <a:ext cx="711764" cy="71176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56">
            <a:extLst>
              <a:ext uri="{FF2B5EF4-FFF2-40B4-BE49-F238E27FC236}">
                <a16:creationId xmlns:a16="http://schemas.microsoft.com/office/drawing/2014/main" xmlns="" id="{52795648-3E44-43C1-80B8-AF89256AFCA2}"/>
              </a:ext>
            </a:extLst>
          </p:cNvPr>
          <p:cNvSpPr txBox="1"/>
          <p:nvPr/>
        </p:nvSpPr>
        <p:spPr>
          <a:xfrm>
            <a:off x="7753602" y="2475254"/>
            <a:ext cx="516656" cy="400110"/>
          </a:xfrm>
          <a:prstGeom prst="rect">
            <a:avLst/>
          </a:prstGeom>
          <a:noFill/>
        </p:spPr>
        <p:txBody>
          <a:bodyPr wrap="square" rtlCol="0">
            <a:spAutoFit/>
          </a:bodyPr>
          <a:lstStyle/>
          <a:p>
            <a:pPr algn="ctr"/>
            <a:r>
              <a:rPr lang="en-US" sz="2000" b="1" dirty="0" smtClean="0">
                <a:solidFill>
                  <a:schemeClr val="bg1"/>
                </a:solidFill>
                <a:latin typeface="Roboto Slab" pitchFamily="2" charset="0"/>
                <a:ea typeface="Roboto Slab" pitchFamily="2" charset="0"/>
                <a:cs typeface="Bebas" charset="0"/>
              </a:rPr>
              <a:t>07</a:t>
            </a:r>
            <a:endParaRPr lang="en-US" sz="2000" b="1" dirty="0">
              <a:solidFill>
                <a:schemeClr val="bg1"/>
              </a:solidFill>
              <a:latin typeface="Roboto Slab" pitchFamily="2" charset="0"/>
              <a:ea typeface="Roboto Slab" pitchFamily="2" charset="0"/>
              <a:cs typeface="Bebas" charset="0"/>
            </a:endParaRPr>
          </a:p>
        </p:txBody>
      </p:sp>
      <p:sp>
        <p:nvSpPr>
          <p:cNvPr id="18" name="TextBox 57">
            <a:extLst>
              <a:ext uri="{FF2B5EF4-FFF2-40B4-BE49-F238E27FC236}">
                <a16:creationId xmlns:a16="http://schemas.microsoft.com/office/drawing/2014/main" xmlns="" id="{9697056E-F592-4573-8384-F226660DE3AC}"/>
              </a:ext>
            </a:extLst>
          </p:cNvPr>
          <p:cNvSpPr txBox="1"/>
          <p:nvPr/>
        </p:nvSpPr>
        <p:spPr>
          <a:xfrm>
            <a:off x="7753602" y="3487938"/>
            <a:ext cx="516656" cy="400110"/>
          </a:xfrm>
          <a:prstGeom prst="rect">
            <a:avLst/>
          </a:prstGeom>
          <a:noFill/>
        </p:spPr>
        <p:txBody>
          <a:bodyPr wrap="square" rtlCol="0">
            <a:spAutoFit/>
          </a:bodyPr>
          <a:lstStyle/>
          <a:p>
            <a:pPr algn="ctr"/>
            <a:r>
              <a:rPr lang="en-US" sz="2000" b="1" dirty="0" smtClean="0">
                <a:solidFill>
                  <a:schemeClr val="bg1"/>
                </a:solidFill>
                <a:latin typeface="Roboto Slab" pitchFamily="2" charset="0"/>
                <a:ea typeface="Roboto Slab" pitchFamily="2" charset="0"/>
                <a:cs typeface="Bebas" charset="0"/>
              </a:rPr>
              <a:t>08</a:t>
            </a:r>
            <a:endParaRPr lang="en-US" sz="2000" b="1" dirty="0">
              <a:solidFill>
                <a:schemeClr val="bg1"/>
              </a:solidFill>
              <a:latin typeface="Roboto Slab" pitchFamily="2" charset="0"/>
              <a:ea typeface="Roboto Slab" pitchFamily="2" charset="0"/>
              <a:cs typeface="Bebas" charset="0"/>
            </a:endParaRPr>
          </a:p>
        </p:txBody>
      </p:sp>
      <p:sp>
        <p:nvSpPr>
          <p:cNvPr id="19" name="TextBox 58">
            <a:extLst>
              <a:ext uri="{FF2B5EF4-FFF2-40B4-BE49-F238E27FC236}">
                <a16:creationId xmlns:a16="http://schemas.microsoft.com/office/drawing/2014/main" xmlns="" id="{F0CC9BCF-BBCD-4739-8DC2-9404CCAE3B6B}"/>
              </a:ext>
            </a:extLst>
          </p:cNvPr>
          <p:cNvSpPr txBox="1"/>
          <p:nvPr/>
        </p:nvSpPr>
        <p:spPr>
          <a:xfrm>
            <a:off x="7753601" y="4475487"/>
            <a:ext cx="516656" cy="400110"/>
          </a:xfrm>
          <a:prstGeom prst="rect">
            <a:avLst/>
          </a:prstGeom>
          <a:noFill/>
        </p:spPr>
        <p:txBody>
          <a:bodyPr wrap="square" rtlCol="0">
            <a:spAutoFit/>
          </a:bodyPr>
          <a:lstStyle/>
          <a:p>
            <a:pPr algn="ctr"/>
            <a:r>
              <a:rPr lang="en-US" sz="2000" b="1" dirty="0" smtClean="0">
                <a:solidFill>
                  <a:schemeClr val="bg1"/>
                </a:solidFill>
                <a:latin typeface="Roboto Slab" pitchFamily="2" charset="0"/>
                <a:ea typeface="Roboto Slab" pitchFamily="2" charset="0"/>
                <a:cs typeface="Bebas" charset="0"/>
              </a:rPr>
              <a:t>09</a:t>
            </a:r>
            <a:endParaRPr lang="en-US" sz="2000" b="1" dirty="0">
              <a:solidFill>
                <a:schemeClr val="bg1"/>
              </a:solidFill>
              <a:latin typeface="Roboto Slab" pitchFamily="2" charset="0"/>
              <a:ea typeface="Roboto Slab" pitchFamily="2" charset="0"/>
              <a:cs typeface="Bebas" charset="0"/>
            </a:endParaRPr>
          </a:p>
        </p:txBody>
      </p:sp>
      <p:sp>
        <p:nvSpPr>
          <p:cNvPr id="20" name="Subtitle 6">
            <a:extLst>
              <a:ext uri="{FF2B5EF4-FFF2-40B4-BE49-F238E27FC236}">
                <a16:creationId xmlns:a16="http://schemas.microsoft.com/office/drawing/2014/main" xmlns="" id="{18D10809-D9F1-48D0-999D-BBE1757F7855}"/>
              </a:ext>
            </a:extLst>
          </p:cNvPr>
          <p:cNvSpPr txBox="1">
            <a:spLocks/>
          </p:cNvSpPr>
          <p:nvPr/>
        </p:nvSpPr>
        <p:spPr>
          <a:xfrm>
            <a:off x="8439360" y="2329301"/>
            <a:ext cx="2900254" cy="663358"/>
          </a:xfrm>
          <a:prstGeom prst="rect">
            <a:avLst/>
          </a:prstGeom>
        </p:spPr>
        <p:txBody>
          <a:bodyPr vert="horz" lIns="91440" tIns="45720" rIns="91440" bIns="45720" numCol="1" spcCol="365760" rtlCol="0" anchor="ctr">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lnSpc>
                <a:spcPts val="2000"/>
              </a:lnSpc>
            </a:pPr>
            <a:r>
              <a:rPr lang="zh-TW" altLang="en-US" sz="1800" b="1" dirty="0" smtClean="0">
                <a:solidFill>
                  <a:schemeClr val="tx1">
                    <a:lumMod val="85000"/>
                    <a:lumOff val="15000"/>
                  </a:schemeClr>
                </a:solidFill>
                <a:latin typeface="+mn-lt"/>
                <a:ea typeface="標楷體" pitchFamily="65" charset="-120"/>
              </a:rPr>
              <a:t>營業額的產品佔比  </a:t>
            </a:r>
            <a:endParaRPr lang="en-US" altLang="zh-TW" sz="1800" b="1" dirty="0" smtClean="0">
              <a:solidFill>
                <a:schemeClr val="tx1">
                  <a:lumMod val="85000"/>
                  <a:lumOff val="15000"/>
                </a:schemeClr>
              </a:solidFill>
              <a:latin typeface="+mn-lt"/>
              <a:ea typeface="標楷體" pitchFamily="65" charset="-120"/>
            </a:endParaRPr>
          </a:p>
          <a:p>
            <a:pPr algn="l">
              <a:lnSpc>
                <a:spcPts val="2000"/>
              </a:lnSpc>
            </a:pPr>
            <a:r>
              <a:rPr lang="en-US" altLang="zh-TW" sz="1800" b="1" dirty="0" smtClean="0">
                <a:solidFill>
                  <a:schemeClr val="tx1">
                    <a:lumMod val="85000"/>
                    <a:lumOff val="15000"/>
                  </a:schemeClr>
                </a:solidFill>
                <a:latin typeface="+mn-lt"/>
                <a:ea typeface="標楷體" pitchFamily="65" charset="-120"/>
              </a:rPr>
              <a:t>Product Ratio</a:t>
            </a:r>
            <a:endParaRPr lang="en-US" sz="1800" b="1" dirty="0">
              <a:solidFill>
                <a:schemeClr val="tx1">
                  <a:lumMod val="85000"/>
                  <a:lumOff val="15000"/>
                </a:schemeClr>
              </a:solidFill>
              <a:latin typeface="+mn-lt"/>
              <a:ea typeface="標楷體" pitchFamily="65" charset="-120"/>
              <a:cs typeface="Montserrat" charset="0"/>
            </a:endParaRPr>
          </a:p>
        </p:txBody>
      </p:sp>
      <p:sp>
        <p:nvSpPr>
          <p:cNvPr id="21" name="Subtitle 6">
            <a:extLst>
              <a:ext uri="{FF2B5EF4-FFF2-40B4-BE49-F238E27FC236}">
                <a16:creationId xmlns:a16="http://schemas.microsoft.com/office/drawing/2014/main" xmlns="" id="{392EFF37-476F-4F62-9037-868EF1A9A191}"/>
              </a:ext>
            </a:extLst>
          </p:cNvPr>
          <p:cNvSpPr txBox="1">
            <a:spLocks/>
          </p:cNvSpPr>
          <p:nvPr/>
        </p:nvSpPr>
        <p:spPr>
          <a:xfrm>
            <a:off x="8447672" y="3353429"/>
            <a:ext cx="3174969" cy="663358"/>
          </a:xfrm>
          <a:prstGeom prst="rect">
            <a:avLst/>
          </a:prstGeom>
        </p:spPr>
        <p:txBody>
          <a:bodyPr vert="horz" lIns="91440" tIns="45720" rIns="91440" bIns="45720" numCol="1" spcCol="365760" rtlCol="0" anchor="ctr">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lnSpc>
                <a:spcPts val="2000"/>
              </a:lnSpc>
            </a:pPr>
            <a:r>
              <a:rPr lang="zh-TW" altLang="en-US" sz="1800" b="1" dirty="0">
                <a:solidFill>
                  <a:schemeClr val="tx1">
                    <a:lumMod val="85000"/>
                    <a:lumOff val="15000"/>
                  </a:schemeClr>
                </a:solidFill>
                <a:latin typeface="+mn-lt"/>
                <a:ea typeface="標楷體" pitchFamily="65" charset="-120"/>
              </a:rPr>
              <a:t>營運成果 </a:t>
            </a:r>
          </a:p>
          <a:p>
            <a:pPr algn="l">
              <a:lnSpc>
                <a:spcPts val="2000"/>
              </a:lnSpc>
            </a:pPr>
            <a:r>
              <a:rPr lang="en-US" altLang="zh-TW" sz="1800" b="1" dirty="0">
                <a:solidFill>
                  <a:schemeClr val="tx1">
                    <a:lumMod val="85000"/>
                    <a:lumOff val="15000"/>
                  </a:schemeClr>
                </a:solidFill>
                <a:latin typeface="+mn-lt"/>
                <a:ea typeface="標楷體" pitchFamily="65" charset="-120"/>
              </a:rPr>
              <a:t>Financial </a:t>
            </a:r>
            <a:r>
              <a:rPr lang="en-US" altLang="zh-TW" sz="1800" b="1" dirty="0" smtClean="0">
                <a:solidFill>
                  <a:schemeClr val="tx1">
                    <a:lumMod val="85000"/>
                    <a:lumOff val="15000"/>
                  </a:schemeClr>
                </a:solidFill>
                <a:latin typeface="+mn-lt"/>
                <a:ea typeface="標楷體" pitchFamily="65" charset="-120"/>
              </a:rPr>
              <a:t>Report</a:t>
            </a:r>
            <a:endParaRPr lang="en-US" altLang="zh-TW" sz="1800" b="1" dirty="0">
              <a:solidFill>
                <a:schemeClr val="tx1">
                  <a:lumMod val="85000"/>
                  <a:lumOff val="15000"/>
                </a:schemeClr>
              </a:solidFill>
              <a:latin typeface="+mn-lt"/>
              <a:ea typeface="標楷體" pitchFamily="65" charset="-120"/>
            </a:endParaRPr>
          </a:p>
        </p:txBody>
      </p:sp>
      <p:sp>
        <p:nvSpPr>
          <p:cNvPr id="22" name="Subtitle 6">
            <a:extLst>
              <a:ext uri="{FF2B5EF4-FFF2-40B4-BE49-F238E27FC236}">
                <a16:creationId xmlns:a16="http://schemas.microsoft.com/office/drawing/2014/main" xmlns="" id="{392EFF37-476F-4F62-9037-868EF1A9A191}"/>
              </a:ext>
            </a:extLst>
          </p:cNvPr>
          <p:cNvSpPr txBox="1">
            <a:spLocks/>
          </p:cNvSpPr>
          <p:nvPr/>
        </p:nvSpPr>
        <p:spPr>
          <a:xfrm>
            <a:off x="5178493" y="3389577"/>
            <a:ext cx="3915629" cy="663358"/>
          </a:xfrm>
          <a:prstGeom prst="rect">
            <a:avLst/>
          </a:prstGeom>
        </p:spPr>
        <p:txBody>
          <a:bodyPr vert="horz" lIns="91440" tIns="45720" rIns="91440" bIns="45720" numCol="1" spcCol="365760" rtlCol="0" anchor="ctr">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lnSpc>
                <a:spcPts val="2000"/>
              </a:lnSpc>
            </a:pPr>
            <a:r>
              <a:rPr lang="zh-TW" altLang="en-US" sz="1800" b="1" dirty="0" smtClean="0">
                <a:solidFill>
                  <a:schemeClr val="tx1">
                    <a:lumMod val="85000"/>
                    <a:lumOff val="15000"/>
                  </a:schemeClr>
                </a:solidFill>
                <a:latin typeface="+mn-lt"/>
                <a:ea typeface="標楷體" pitchFamily="65" charset="-120"/>
              </a:rPr>
              <a:t>今國優勢  </a:t>
            </a:r>
            <a:endParaRPr lang="en-US" altLang="zh-TW" sz="1800" b="1" dirty="0" smtClean="0">
              <a:solidFill>
                <a:schemeClr val="tx1">
                  <a:lumMod val="85000"/>
                  <a:lumOff val="15000"/>
                </a:schemeClr>
              </a:solidFill>
              <a:latin typeface="+mn-lt"/>
              <a:ea typeface="標楷體" pitchFamily="65" charset="-120"/>
            </a:endParaRPr>
          </a:p>
          <a:p>
            <a:pPr algn="l">
              <a:lnSpc>
                <a:spcPts val="2000"/>
              </a:lnSpc>
            </a:pPr>
            <a:r>
              <a:rPr lang="en-US" altLang="zh-TW" sz="1800" b="1" dirty="0" smtClean="0">
                <a:solidFill>
                  <a:schemeClr val="tx1">
                    <a:lumMod val="85000"/>
                    <a:lumOff val="15000"/>
                  </a:schemeClr>
                </a:solidFill>
                <a:latin typeface="+mn-lt"/>
                <a:ea typeface="標楷體" pitchFamily="65" charset="-120"/>
              </a:rPr>
              <a:t>Company Strength</a:t>
            </a:r>
            <a:endParaRPr lang="en-US" altLang="zh-TW" sz="1800" b="1" dirty="0">
              <a:solidFill>
                <a:schemeClr val="tx1">
                  <a:lumMod val="85000"/>
                  <a:lumOff val="15000"/>
                </a:schemeClr>
              </a:solidFill>
              <a:latin typeface="+mn-lt"/>
              <a:ea typeface="標楷體" pitchFamily="65" charset="-120"/>
              <a:cs typeface="Montserrat" charset="0"/>
            </a:endParaRPr>
          </a:p>
        </p:txBody>
      </p:sp>
      <p:sp>
        <p:nvSpPr>
          <p:cNvPr id="24" name="TextBox 71">
            <a:extLst>
              <a:ext uri="{FF2B5EF4-FFF2-40B4-BE49-F238E27FC236}">
                <a16:creationId xmlns:a16="http://schemas.microsoft.com/office/drawing/2014/main" xmlns="" id="{10F32ED7-CD70-4A62-8943-45A831F7097F}"/>
              </a:ext>
            </a:extLst>
          </p:cNvPr>
          <p:cNvSpPr txBox="1"/>
          <p:nvPr/>
        </p:nvSpPr>
        <p:spPr>
          <a:xfrm>
            <a:off x="7751565" y="5475844"/>
            <a:ext cx="516656" cy="400110"/>
          </a:xfrm>
          <a:prstGeom prst="rect">
            <a:avLst/>
          </a:prstGeom>
          <a:noFill/>
        </p:spPr>
        <p:txBody>
          <a:bodyPr wrap="square" rtlCol="0">
            <a:spAutoFit/>
          </a:bodyPr>
          <a:lstStyle/>
          <a:p>
            <a:pPr algn="ctr"/>
            <a:r>
              <a:rPr lang="en-US" sz="2000" b="1" dirty="0" smtClean="0">
                <a:solidFill>
                  <a:schemeClr val="bg1"/>
                </a:solidFill>
                <a:latin typeface="Roboto Slab" pitchFamily="2" charset="0"/>
                <a:ea typeface="Roboto Slab" pitchFamily="2" charset="0"/>
                <a:cs typeface="Bebas" charset="0"/>
              </a:rPr>
              <a:t>10</a:t>
            </a:r>
            <a:endParaRPr lang="en-US" sz="2000" b="1" dirty="0">
              <a:solidFill>
                <a:schemeClr val="bg1"/>
              </a:solidFill>
              <a:latin typeface="Roboto Slab" pitchFamily="2" charset="0"/>
              <a:ea typeface="Roboto Slab" pitchFamily="2" charset="0"/>
              <a:cs typeface="Bebas" charset="0"/>
            </a:endParaRPr>
          </a:p>
        </p:txBody>
      </p:sp>
      <p:sp>
        <p:nvSpPr>
          <p:cNvPr id="26" name="Subtitle 6">
            <a:extLst>
              <a:ext uri="{FF2B5EF4-FFF2-40B4-BE49-F238E27FC236}">
                <a16:creationId xmlns:a16="http://schemas.microsoft.com/office/drawing/2014/main" xmlns="" id="{392EFF37-476F-4F62-9037-868EF1A9A191}"/>
              </a:ext>
            </a:extLst>
          </p:cNvPr>
          <p:cNvSpPr txBox="1">
            <a:spLocks/>
          </p:cNvSpPr>
          <p:nvPr/>
        </p:nvSpPr>
        <p:spPr>
          <a:xfrm>
            <a:off x="8471470" y="4365898"/>
            <a:ext cx="3076801" cy="663358"/>
          </a:xfrm>
          <a:prstGeom prst="rect">
            <a:avLst/>
          </a:prstGeom>
        </p:spPr>
        <p:txBody>
          <a:bodyPr vert="horz" lIns="91440" tIns="45720" rIns="91440" bIns="45720" numCol="1" spcCol="365760" rtlCol="0" anchor="ctr">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lnSpc>
                <a:spcPts val="2000"/>
              </a:lnSpc>
            </a:pPr>
            <a:r>
              <a:rPr lang="zh-TW" altLang="en-US" sz="1800" b="1" dirty="0" smtClean="0">
                <a:solidFill>
                  <a:schemeClr val="tx1">
                    <a:lumMod val="85000"/>
                    <a:lumOff val="15000"/>
                  </a:schemeClr>
                </a:solidFill>
                <a:latin typeface="+mn-lt"/>
                <a:ea typeface="標楷體" pitchFamily="65" charset="-120"/>
              </a:rPr>
              <a:t>今國願景  </a:t>
            </a:r>
            <a:endParaRPr lang="en-US" altLang="zh-TW" sz="1800" b="1" dirty="0" smtClean="0">
              <a:solidFill>
                <a:schemeClr val="tx1">
                  <a:lumMod val="85000"/>
                  <a:lumOff val="15000"/>
                </a:schemeClr>
              </a:solidFill>
              <a:latin typeface="+mn-lt"/>
              <a:ea typeface="標楷體" pitchFamily="65" charset="-120"/>
            </a:endParaRPr>
          </a:p>
          <a:p>
            <a:pPr algn="l">
              <a:lnSpc>
                <a:spcPts val="2000"/>
              </a:lnSpc>
            </a:pPr>
            <a:r>
              <a:rPr lang="en-US" altLang="zh-TW" sz="1800" b="1" dirty="0" smtClean="0">
                <a:solidFill>
                  <a:schemeClr val="tx1">
                    <a:lumMod val="85000"/>
                    <a:lumOff val="15000"/>
                  </a:schemeClr>
                </a:solidFill>
                <a:latin typeface="+mn-lt"/>
                <a:ea typeface="標楷體" pitchFamily="65" charset="-120"/>
              </a:rPr>
              <a:t>Kinko</a:t>
            </a:r>
            <a:r>
              <a:rPr lang="zh-TW" altLang="en-US" sz="1800" b="1" dirty="0" smtClean="0">
                <a:solidFill>
                  <a:schemeClr val="tx1">
                    <a:lumMod val="85000"/>
                    <a:lumOff val="15000"/>
                  </a:schemeClr>
                </a:solidFill>
                <a:latin typeface="+mn-lt"/>
                <a:ea typeface="標楷體" pitchFamily="65" charset="-120"/>
              </a:rPr>
              <a:t> </a:t>
            </a:r>
            <a:r>
              <a:rPr lang="en-US" altLang="zh-TW" sz="1800" b="1" dirty="0" smtClean="0">
                <a:solidFill>
                  <a:schemeClr val="tx1">
                    <a:lumMod val="85000"/>
                    <a:lumOff val="15000"/>
                  </a:schemeClr>
                </a:solidFill>
                <a:latin typeface="+mn-lt"/>
                <a:ea typeface="標楷體" pitchFamily="65" charset="-120"/>
              </a:rPr>
              <a:t>Vision</a:t>
            </a:r>
            <a:endParaRPr lang="en-US" altLang="zh-TW" sz="1800" b="1" dirty="0">
              <a:solidFill>
                <a:schemeClr val="tx1">
                  <a:lumMod val="85000"/>
                  <a:lumOff val="15000"/>
                </a:schemeClr>
              </a:solidFill>
              <a:latin typeface="+mn-lt"/>
              <a:ea typeface="標楷體" pitchFamily="65" charset="-120"/>
              <a:cs typeface="Montserrat" charset="0"/>
            </a:endParaRPr>
          </a:p>
        </p:txBody>
      </p:sp>
      <p:sp>
        <p:nvSpPr>
          <p:cNvPr id="27" name="Oval 70">
            <a:extLst>
              <a:ext uri="{FF2B5EF4-FFF2-40B4-BE49-F238E27FC236}">
                <a16:creationId xmlns:a16="http://schemas.microsoft.com/office/drawing/2014/main" xmlns="" id="{6FB64980-FCB6-455E-B536-3998922AC27A}"/>
              </a:ext>
            </a:extLst>
          </p:cNvPr>
          <p:cNvSpPr/>
          <p:nvPr/>
        </p:nvSpPr>
        <p:spPr>
          <a:xfrm>
            <a:off x="4347232" y="5391985"/>
            <a:ext cx="711764" cy="71176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28" name="TextBox 71">
            <a:extLst>
              <a:ext uri="{FF2B5EF4-FFF2-40B4-BE49-F238E27FC236}">
                <a16:creationId xmlns:a16="http://schemas.microsoft.com/office/drawing/2014/main" xmlns="" id="{10F32ED7-CD70-4A62-8943-45A831F7097F}"/>
              </a:ext>
            </a:extLst>
          </p:cNvPr>
          <p:cNvSpPr txBox="1"/>
          <p:nvPr/>
        </p:nvSpPr>
        <p:spPr>
          <a:xfrm>
            <a:off x="4445351" y="5556600"/>
            <a:ext cx="516656" cy="400110"/>
          </a:xfrm>
          <a:prstGeom prst="rect">
            <a:avLst/>
          </a:prstGeom>
          <a:noFill/>
        </p:spPr>
        <p:txBody>
          <a:bodyPr wrap="square" rtlCol="0">
            <a:spAutoFit/>
          </a:bodyPr>
          <a:lstStyle/>
          <a:p>
            <a:pPr algn="ctr"/>
            <a:r>
              <a:rPr lang="en-US" sz="2000" b="1" dirty="0" smtClean="0">
                <a:solidFill>
                  <a:schemeClr val="bg1"/>
                </a:solidFill>
                <a:latin typeface="Roboto Slab" pitchFamily="2" charset="0"/>
                <a:ea typeface="Roboto Slab" pitchFamily="2" charset="0"/>
                <a:cs typeface="Bebas" charset="0"/>
              </a:rPr>
              <a:t>05</a:t>
            </a:r>
            <a:endParaRPr lang="en-US" sz="2000" b="1" dirty="0">
              <a:solidFill>
                <a:schemeClr val="bg1"/>
              </a:solidFill>
              <a:latin typeface="Roboto Slab" pitchFamily="2" charset="0"/>
              <a:ea typeface="Roboto Slab" pitchFamily="2" charset="0"/>
              <a:cs typeface="Bebas" charset="0"/>
            </a:endParaRPr>
          </a:p>
        </p:txBody>
      </p:sp>
      <p:sp>
        <p:nvSpPr>
          <p:cNvPr id="29" name="Subtitle 6">
            <a:extLst>
              <a:ext uri="{FF2B5EF4-FFF2-40B4-BE49-F238E27FC236}">
                <a16:creationId xmlns:a16="http://schemas.microsoft.com/office/drawing/2014/main" xmlns="" id="{2F810A1C-6660-4E36-B579-2B632E9431B6}"/>
              </a:ext>
            </a:extLst>
          </p:cNvPr>
          <p:cNvSpPr txBox="1">
            <a:spLocks/>
          </p:cNvSpPr>
          <p:nvPr/>
        </p:nvSpPr>
        <p:spPr>
          <a:xfrm>
            <a:off x="5159102" y="5419978"/>
            <a:ext cx="3917437" cy="663358"/>
          </a:xfrm>
          <a:prstGeom prst="rect">
            <a:avLst/>
          </a:prstGeom>
        </p:spPr>
        <p:txBody>
          <a:bodyPr vert="horz" lIns="91440" tIns="45720" rIns="91440" bIns="45720" numCol="1" spcCol="365760" rtlCol="0" anchor="ctr">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lnSpc>
                <a:spcPts val="2000"/>
              </a:lnSpc>
            </a:pPr>
            <a:r>
              <a:rPr lang="zh-TW" altLang="en-US" sz="1800" b="1" dirty="0" smtClean="0">
                <a:solidFill>
                  <a:schemeClr val="tx1">
                    <a:lumMod val="85000"/>
                    <a:lumOff val="15000"/>
                  </a:schemeClr>
                </a:solidFill>
                <a:latin typeface="+mn-lt"/>
                <a:ea typeface="標楷體" pitchFamily="65" charset="-120"/>
                <a:cs typeface="Montserrat" charset="0"/>
              </a:rPr>
              <a:t>物聯網鏡頭</a:t>
            </a:r>
            <a:endParaRPr lang="en-US" altLang="zh-TW" sz="1800" b="1" dirty="0" smtClean="0">
              <a:solidFill>
                <a:schemeClr val="tx1">
                  <a:lumMod val="85000"/>
                  <a:lumOff val="15000"/>
                </a:schemeClr>
              </a:solidFill>
              <a:latin typeface="+mn-lt"/>
              <a:ea typeface="標楷體" pitchFamily="65" charset="-120"/>
              <a:cs typeface="Montserrat" charset="0"/>
            </a:endParaRPr>
          </a:p>
          <a:p>
            <a:pPr algn="l">
              <a:lnSpc>
                <a:spcPts val="2000"/>
              </a:lnSpc>
            </a:pPr>
            <a:r>
              <a:rPr lang="en-US" altLang="zh-TW" sz="1800" b="1" dirty="0" smtClean="0">
                <a:solidFill>
                  <a:schemeClr val="tx1">
                    <a:lumMod val="85000"/>
                    <a:lumOff val="15000"/>
                  </a:schemeClr>
                </a:solidFill>
                <a:latin typeface="+mn-lt"/>
                <a:ea typeface="標楷體" pitchFamily="65" charset="-120"/>
                <a:cs typeface="Montserrat" charset="0"/>
              </a:rPr>
              <a:t>IOT</a:t>
            </a:r>
            <a:r>
              <a:rPr lang="zh-TW" altLang="en-US" sz="1800" b="1" dirty="0" smtClean="0">
                <a:solidFill>
                  <a:schemeClr val="tx1">
                    <a:lumMod val="85000"/>
                    <a:lumOff val="15000"/>
                  </a:schemeClr>
                </a:solidFill>
                <a:latin typeface="+mn-lt"/>
                <a:ea typeface="標楷體" pitchFamily="65" charset="-120"/>
                <a:cs typeface="Montserrat" charset="0"/>
              </a:rPr>
              <a:t> </a:t>
            </a:r>
            <a:r>
              <a:rPr lang="en-US" altLang="zh-TW" sz="1800" b="1" dirty="0" smtClean="0">
                <a:solidFill>
                  <a:schemeClr val="tx1">
                    <a:lumMod val="85000"/>
                    <a:lumOff val="15000"/>
                  </a:schemeClr>
                </a:solidFill>
                <a:latin typeface="+mn-lt"/>
                <a:ea typeface="標楷體" pitchFamily="65" charset="-120"/>
                <a:cs typeface="Montserrat" charset="0"/>
              </a:rPr>
              <a:t>Lens</a:t>
            </a:r>
            <a:endParaRPr lang="en-US" sz="1800" b="1" dirty="0">
              <a:solidFill>
                <a:schemeClr val="tx1">
                  <a:lumMod val="85000"/>
                  <a:lumOff val="15000"/>
                </a:schemeClr>
              </a:solidFill>
              <a:latin typeface="+mn-lt"/>
              <a:ea typeface="標楷體" pitchFamily="65" charset="-120"/>
              <a:cs typeface="Montserrat" charset="0"/>
            </a:endParaRPr>
          </a:p>
        </p:txBody>
      </p:sp>
      <p:sp>
        <p:nvSpPr>
          <p:cNvPr id="30" name="Oval 70">
            <a:extLst>
              <a:ext uri="{FF2B5EF4-FFF2-40B4-BE49-F238E27FC236}">
                <a16:creationId xmlns:a16="http://schemas.microsoft.com/office/drawing/2014/main" xmlns="" id="{6FB64980-FCB6-455E-B536-3998922AC27A}"/>
              </a:ext>
            </a:extLst>
          </p:cNvPr>
          <p:cNvSpPr/>
          <p:nvPr/>
        </p:nvSpPr>
        <p:spPr>
          <a:xfrm>
            <a:off x="7653446" y="1315278"/>
            <a:ext cx="711764" cy="71176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71">
            <a:extLst>
              <a:ext uri="{FF2B5EF4-FFF2-40B4-BE49-F238E27FC236}">
                <a16:creationId xmlns:a16="http://schemas.microsoft.com/office/drawing/2014/main" xmlns="" id="{10F32ED7-CD70-4A62-8943-45A831F7097F}"/>
              </a:ext>
            </a:extLst>
          </p:cNvPr>
          <p:cNvSpPr txBox="1"/>
          <p:nvPr/>
        </p:nvSpPr>
        <p:spPr>
          <a:xfrm>
            <a:off x="7751565" y="1442569"/>
            <a:ext cx="516656" cy="400110"/>
          </a:xfrm>
          <a:prstGeom prst="rect">
            <a:avLst/>
          </a:prstGeom>
          <a:noFill/>
        </p:spPr>
        <p:txBody>
          <a:bodyPr wrap="square" rtlCol="0">
            <a:spAutoFit/>
          </a:bodyPr>
          <a:lstStyle/>
          <a:p>
            <a:pPr algn="ctr"/>
            <a:r>
              <a:rPr lang="en-US" sz="2000" b="1" dirty="0" smtClean="0">
                <a:solidFill>
                  <a:schemeClr val="bg1"/>
                </a:solidFill>
                <a:latin typeface="Roboto Slab" pitchFamily="2" charset="0"/>
                <a:ea typeface="Roboto Slab" pitchFamily="2" charset="0"/>
                <a:cs typeface="Bebas" charset="0"/>
              </a:rPr>
              <a:t>06</a:t>
            </a:r>
            <a:endParaRPr lang="en-US" sz="2000" b="1" dirty="0">
              <a:solidFill>
                <a:schemeClr val="bg1"/>
              </a:solidFill>
              <a:latin typeface="Roboto Slab" pitchFamily="2" charset="0"/>
              <a:ea typeface="Roboto Slab" pitchFamily="2" charset="0"/>
              <a:cs typeface="Bebas" charset="0"/>
            </a:endParaRPr>
          </a:p>
        </p:txBody>
      </p:sp>
      <p:sp>
        <p:nvSpPr>
          <p:cNvPr id="32" name="Subtitle 6">
            <a:extLst>
              <a:ext uri="{FF2B5EF4-FFF2-40B4-BE49-F238E27FC236}">
                <a16:creationId xmlns:a16="http://schemas.microsoft.com/office/drawing/2014/main" xmlns="" id="{392EFF37-476F-4F62-9037-868EF1A9A191}"/>
              </a:ext>
            </a:extLst>
          </p:cNvPr>
          <p:cNvSpPr txBox="1">
            <a:spLocks/>
          </p:cNvSpPr>
          <p:nvPr/>
        </p:nvSpPr>
        <p:spPr>
          <a:xfrm>
            <a:off x="8458756" y="1341562"/>
            <a:ext cx="3076801" cy="663358"/>
          </a:xfrm>
          <a:prstGeom prst="rect">
            <a:avLst/>
          </a:prstGeom>
        </p:spPr>
        <p:txBody>
          <a:bodyPr vert="horz" lIns="91440" tIns="45720" rIns="91440" bIns="45720" numCol="1" spcCol="365760" rtlCol="0" anchor="ctr">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lnSpc>
                <a:spcPts val="2000"/>
              </a:lnSpc>
            </a:pPr>
            <a:r>
              <a:rPr lang="zh-TW" altLang="en-US" sz="1800" b="1" dirty="0">
                <a:solidFill>
                  <a:schemeClr val="tx1">
                    <a:lumMod val="85000"/>
                    <a:lumOff val="15000"/>
                  </a:schemeClr>
                </a:solidFill>
                <a:latin typeface="+mn-lt"/>
                <a:ea typeface="標楷體" pitchFamily="65" charset="-120"/>
              </a:rPr>
              <a:t>紅外熱成像鏡頭 </a:t>
            </a:r>
            <a:endParaRPr lang="en-US" altLang="zh-TW" sz="1800" b="1" dirty="0" smtClean="0">
              <a:solidFill>
                <a:schemeClr val="tx1">
                  <a:lumMod val="85000"/>
                  <a:lumOff val="15000"/>
                </a:schemeClr>
              </a:solidFill>
              <a:latin typeface="+mn-lt"/>
              <a:ea typeface="標楷體" pitchFamily="65" charset="-120"/>
            </a:endParaRPr>
          </a:p>
          <a:p>
            <a:pPr algn="l">
              <a:lnSpc>
                <a:spcPts val="2000"/>
              </a:lnSpc>
            </a:pPr>
            <a:r>
              <a:rPr lang="en-US" altLang="zh-TW" sz="1800" b="1" dirty="0" smtClean="0">
                <a:solidFill>
                  <a:schemeClr val="tx1">
                    <a:lumMod val="85000"/>
                    <a:lumOff val="15000"/>
                  </a:schemeClr>
                </a:solidFill>
                <a:latin typeface="+mn-lt"/>
                <a:ea typeface="標楷體" pitchFamily="65" charset="-120"/>
              </a:rPr>
              <a:t>Infrared </a:t>
            </a:r>
            <a:r>
              <a:rPr lang="en-US" altLang="zh-TW" sz="1800" b="1" dirty="0">
                <a:solidFill>
                  <a:schemeClr val="tx1">
                    <a:lumMod val="85000"/>
                    <a:lumOff val="15000"/>
                  </a:schemeClr>
                </a:solidFill>
                <a:latin typeface="+mn-lt"/>
                <a:ea typeface="標楷體" pitchFamily="65" charset="-120"/>
              </a:rPr>
              <a:t>Thermal Imaging Lens</a:t>
            </a:r>
          </a:p>
        </p:txBody>
      </p:sp>
    </p:spTree>
    <p:extLst>
      <p:ext uri="{BB962C8B-B14F-4D97-AF65-F5344CB8AC3E}">
        <p14:creationId xmlns="" xmlns:p14="http://schemas.microsoft.com/office/powerpoint/2010/main" val="42660697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normAutofit/>
          </a:bodyPr>
          <a:lstStyle/>
          <a:p>
            <a:r>
              <a:rPr lang="zh-TW" altLang="en-US" sz="3600" b="1" dirty="0">
                <a:cs typeface="Montserrat" charset="0"/>
              </a:rPr>
              <a:t>免責</a:t>
            </a:r>
            <a:r>
              <a:rPr lang="zh-TW" altLang="en-US" sz="3600" b="1" dirty="0" smtClean="0">
                <a:cs typeface="Montserrat" charset="0"/>
              </a:rPr>
              <a:t>聲明 </a:t>
            </a:r>
            <a:r>
              <a:rPr lang="en-US" altLang="zh-TW" sz="3600" b="1" dirty="0" smtClean="0">
                <a:latin typeface="+mn-lt"/>
              </a:rPr>
              <a:t>Disclaimer</a:t>
            </a:r>
            <a:endParaRPr lang="zh-TW" altLang="en-US" sz="3600" b="1" dirty="0">
              <a:latin typeface="+mn-lt"/>
            </a:endParaRPr>
          </a:p>
        </p:txBody>
      </p:sp>
      <p:sp>
        <p:nvSpPr>
          <p:cNvPr id="6" name="內容版面配置區 2"/>
          <p:cNvSpPr>
            <a:spLocks noGrp="1"/>
          </p:cNvSpPr>
          <p:nvPr>
            <p:ph idx="1"/>
          </p:nvPr>
        </p:nvSpPr>
        <p:spPr>
          <a:xfrm>
            <a:off x="251520" y="1268760"/>
            <a:ext cx="11460310" cy="4968552"/>
          </a:xfrm>
        </p:spPr>
        <p:txBody>
          <a:bodyPr>
            <a:normAutofit/>
          </a:bodyPr>
          <a:lstStyle/>
          <a:p>
            <a:pPr algn="just">
              <a:buFont typeface="Wingdings" pitchFamily="2" charset="2"/>
              <a:buChar char="Ø"/>
            </a:pPr>
            <a:r>
              <a:rPr lang="zh-TW" altLang="en-US" sz="3200" dirty="0"/>
              <a:t>本簡報資料所提供之資訊，包含所有前瞻性的看法，本公司不因任何新事件或任何狀況的產生而負有更新或修正本</a:t>
            </a:r>
            <a:r>
              <a:rPr lang="zh-TW" altLang="en-US" sz="3200" dirty="0" smtClean="0"/>
              <a:t>簡報資料</a:t>
            </a:r>
            <a:r>
              <a:rPr lang="zh-TW" altLang="en-US" sz="3200" dirty="0"/>
              <a:t>內容之責任</a:t>
            </a:r>
            <a:r>
              <a:rPr lang="zh-TW" altLang="en-US" sz="3200" dirty="0" smtClean="0"/>
              <a:t>。</a:t>
            </a:r>
            <a:endParaRPr lang="en-US" altLang="zh-TW" sz="3200" dirty="0" smtClean="0"/>
          </a:p>
          <a:p>
            <a:pPr algn="just">
              <a:buFont typeface="Wingdings" pitchFamily="2" charset="2"/>
              <a:buChar char="Ø"/>
            </a:pPr>
            <a:endParaRPr lang="zh-TW" altLang="en-US" sz="3200" dirty="0"/>
          </a:p>
          <a:p>
            <a:pPr algn="just">
              <a:buFont typeface="Wingdings" pitchFamily="2" charset="2"/>
              <a:buChar char="Ø"/>
            </a:pPr>
            <a:r>
              <a:rPr lang="zh-TW" altLang="en-US" sz="3200" dirty="0"/>
              <a:t>投資人不應將上述前瞻性資訊解釋為具有法律約束力的承諾，而以有可能修正的彈性資訊視之。本簡報資料中所提供之資訊並未明示或暗示表達或保證其具有正確性、完整性或可靠性，亦不代表本公司產業狀況或後續重大發展的完整論述。</a:t>
            </a:r>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pPr/>
              <a:t>2</a:t>
            </a:fld>
            <a:endParaRPr lang="zh-TW" alt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23311" y="188684"/>
            <a:ext cx="7704143" cy="720247"/>
          </a:xfrm>
        </p:spPr>
        <p:txBody>
          <a:bodyPr>
            <a:noAutofit/>
          </a:bodyPr>
          <a:lstStyle/>
          <a:p>
            <a:r>
              <a:rPr lang="zh-TW" altLang="en-US" sz="3600" b="1" dirty="0"/>
              <a:t>公司</a:t>
            </a:r>
            <a:r>
              <a:rPr lang="zh-TW" altLang="en-US" sz="3600" b="1" dirty="0" smtClean="0"/>
              <a:t>簡介 </a:t>
            </a:r>
            <a:r>
              <a:rPr lang="en-US" altLang="zh-TW" sz="3600" b="1" dirty="0" smtClean="0">
                <a:latin typeface="+mn-lt"/>
              </a:rPr>
              <a:t>Company Profile</a:t>
            </a:r>
            <a:endParaRPr lang="zh-TW" altLang="en-US" sz="3600" b="1" dirty="0">
              <a:latin typeface="+mn-lt"/>
            </a:endParaRPr>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pPr/>
              <a:t>3</a:t>
            </a:fld>
            <a:endParaRPr lang="zh-TW" altLang="en-US"/>
          </a:p>
        </p:txBody>
      </p:sp>
      <p:graphicFrame>
        <p:nvGraphicFramePr>
          <p:cNvPr id="5" name="表格 4"/>
          <p:cNvGraphicFramePr>
            <a:graphicFrameLocks noGrp="1"/>
          </p:cNvGraphicFramePr>
          <p:nvPr>
            <p:extLst>
              <p:ext uri="{D42A27DB-BD31-4B8C-83A1-F6EECF244321}">
                <p14:modId xmlns="" xmlns:p14="http://schemas.microsoft.com/office/powerpoint/2010/main" val="203877787"/>
              </p:ext>
            </p:extLst>
          </p:nvPr>
        </p:nvGraphicFramePr>
        <p:xfrm>
          <a:off x="334566" y="1989634"/>
          <a:ext cx="5832648" cy="4519713"/>
        </p:xfrm>
        <a:graphic>
          <a:graphicData uri="http://schemas.openxmlformats.org/drawingml/2006/table">
            <a:tbl>
              <a:tblPr/>
              <a:tblGrid>
                <a:gridCol w="1128394">
                  <a:extLst>
                    <a:ext uri="{9D8B030D-6E8A-4147-A177-3AD203B41FA5}">
                      <a16:colId xmlns:a16="http://schemas.microsoft.com/office/drawing/2014/main" xmlns="" val="20000"/>
                    </a:ext>
                  </a:extLst>
                </a:gridCol>
                <a:gridCol w="283126">
                  <a:extLst>
                    <a:ext uri="{9D8B030D-6E8A-4147-A177-3AD203B41FA5}">
                      <a16:colId xmlns:a16="http://schemas.microsoft.com/office/drawing/2014/main" xmlns="" val="20001"/>
                    </a:ext>
                  </a:extLst>
                </a:gridCol>
                <a:gridCol w="4421128">
                  <a:extLst>
                    <a:ext uri="{9D8B030D-6E8A-4147-A177-3AD203B41FA5}">
                      <a16:colId xmlns:a16="http://schemas.microsoft.com/office/drawing/2014/main" xmlns="" val="20002"/>
                    </a:ext>
                  </a:extLst>
                </a:gridCol>
              </a:tblGrid>
              <a:tr h="401246">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2000" b="1" i="0" u="none" strike="noStrike" cap="none" normalizeH="0" baseline="0" dirty="0" smtClean="0">
                          <a:ln>
                            <a:noFill/>
                          </a:ln>
                          <a:solidFill>
                            <a:srgbClr val="000000"/>
                          </a:solidFill>
                          <a:effectLst/>
                          <a:latin typeface="標楷體" pitchFamily="65" charset="-120"/>
                          <a:ea typeface="標楷體" pitchFamily="65" charset="-120"/>
                        </a:rPr>
                        <a:t>成立時間 </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TW" sz="2000" b="1" i="0" u="none" strike="noStrike" cap="none" normalizeH="0" baseline="0" dirty="0" smtClean="0">
                          <a:ln>
                            <a:noFill/>
                          </a:ln>
                          <a:solidFill>
                            <a:srgbClr val="000000"/>
                          </a:solidFill>
                          <a:effectLst/>
                          <a:latin typeface="標楷體" pitchFamily="65" charset="-120"/>
                          <a:ea typeface="標楷體" pitchFamily="65" charset="-120"/>
                        </a:rPr>
                        <a:t>:</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TW" sz="2000" b="0" i="0" u="none" strike="noStrike" cap="none" normalizeH="0" baseline="0" dirty="0" smtClean="0">
                          <a:ln>
                            <a:noFill/>
                          </a:ln>
                          <a:solidFill>
                            <a:srgbClr val="000000"/>
                          </a:solidFill>
                          <a:effectLst/>
                          <a:latin typeface="+mn-lt"/>
                          <a:ea typeface="標楷體" pitchFamily="65" charset="-120"/>
                        </a:rPr>
                        <a:t>1980</a:t>
                      </a:r>
                      <a:r>
                        <a:rPr kumimoji="0" lang="en-US" altLang="zh-TW" sz="2000" b="0" i="0" u="none" strike="noStrike" cap="none" normalizeH="0" baseline="0" dirty="0" smtClean="0">
                          <a:ln>
                            <a:noFill/>
                          </a:ln>
                          <a:solidFill>
                            <a:srgbClr val="000000"/>
                          </a:solidFill>
                          <a:effectLst/>
                          <a:latin typeface="標楷體" pitchFamily="65" charset="-120"/>
                          <a:ea typeface="標楷體" pitchFamily="65" charset="-120"/>
                        </a:rPr>
                        <a:t> </a:t>
                      </a:r>
                      <a:r>
                        <a:rPr kumimoji="0" lang="zh-TW" altLang="en-US" sz="2000" b="0" i="0" u="none" strike="noStrike" cap="none" normalizeH="0" baseline="0" dirty="0" smtClean="0">
                          <a:ln>
                            <a:noFill/>
                          </a:ln>
                          <a:solidFill>
                            <a:srgbClr val="000000"/>
                          </a:solidFill>
                          <a:effectLst/>
                          <a:latin typeface="標楷體" pitchFamily="65" charset="-120"/>
                          <a:ea typeface="標楷體" pitchFamily="65" charset="-120"/>
                        </a:rPr>
                        <a:t>年</a:t>
                      </a:r>
                      <a:r>
                        <a:rPr kumimoji="0" lang="zh-TW" altLang="en-US" sz="2000" b="0" i="0" u="none" strike="noStrike" kern="1200" cap="none" normalizeH="0" baseline="0" dirty="0" smtClean="0">
                          <a:ln>
                            <a:noFill/>
                          </a:ln>
                          <a:solidFill>
                            <a:srgbClr val="000000"/>
                          </a:solidFill>
                          <a:effectLst/>
                          <a:latin typeface="+mn-lt"/>
                          <a:ea typeface="標楷體" pitchFamily="65" charset="-120"/>
                          <a:cs typeface="+mn-cs"/>
                        </a:rPr>
                        <a:t> </a:t>
                      </a:r>
                      <a:r>
                        <a:rPr kumimoji="0" lang="en-US" altLang="zh-TW" sz="2000" b="0" i="0" u="none" strike="noStrike" kern="1200" cap="none" normalizeH="0" baseline="0" dirty="0" smtClean="0">
                          <a:ln>
                            <a:noFill/>
                          </a:ln>
                          <a:solidFill>
                            <a:srgbClr val="000000"/>
                          </a:solidFill>
                          <a:effectLst/>
                          <a:latin typeface="+mn-lt"/>
                          <a:ea typeface="標楷體" pitchFamily="65" charset="-120"/>
                          <a:cs typeface="+mn-cs"/>
                        </a:rPr>
                        <a:t>6 </a:t>
                      </a:r>
                      <a:r>
                        <a:rPr kumimoji="0" lang="zh-TW" altLang="en-US" sz="2000" b="0" i="0" u="none" strike="noStrike" cap="none" normalizeH="0" baseline="0" dirty="0" smtClean="0">
                          <a:ln>
                            <a:noFill/>
                          </a:ln>
                          <a:solidFill>
                            <a:srgbClr val="000000"/>
                          </a:solidFill>
                          <a:effectLst/>
                          <a:latin typeface="標楷體" pitchFamily="65" charset="-120"/>
                          <a:ea typeface="標楷體" pitchFamily="65" charset="-120"/>
                        </a:rPr>
                        <a:t>月</a:t>
                      </a:r>
                      <a:r>
                        <a:rPr kumimoji="0" lang="en-US" altLang="zh-TW" sz="2000" b="0" i="0" u="none" strike="noStrike" kern="1200" cap="none" normalizeH="0" baseline="0" dirty="0" smtClean="0">
                          <a:ln>
                            <a:noFill/>
                          </a:ln>
                          <a:solidFill>
                            <a:srgbClr val="000000"/>
                          </a:solidFill>
                          <a:effectLst/>
                          <a:latin typeface="+mn-lt"/>
                          <a:ea typeface="標楷體" pitchFamily="65" charset="-120"/>
                          <a:cs typeface="+mn-cs"/>
                        </a:rPr>
                        <a:t>19</a:t>
                      </a:r>
                      <a:r>
                        <a:rPr kumimoji="0" lang="en-US" altLang="zh-TW" sz="2000" b="0" i="0" u="none" strike="noStrike" cap="none" normalizeH="0" baseline="0" dirty="0" smtClean="0">
                          <a:ln>
                            <a:noFill/>
                          </a:ln>
                          <a:solidFill>
                            <a:srgbClr val="000000"/>
                          </a:solidFill>
                          <a:effectLst/>
                          <a:latin typeface="標楷體" pitchFamily="65" charset="-120"/>
                          <a:ea typeface="標楷體" pitchFamily="65" charset="-120"/>
                        </a:rPr>
                        <a:t> </a:t>
                      </a:r>
                      <a:r>
                        <a:rPr kumimoji="0" lang="zh-TW" altLang="en-US" sz="2000" b="0" i="0" u="none" strike="noStrike" cap="none" normalizeH="0" baseline="0" dirty="0" smtClean="0">
                          <a:ln>
                            <a:noFill/>
                          </a:ln>
                          <a:solidFill>
                            <a:srgbClr val="000000"/>
                          </a:solidFill>
                          <a:effectLst/>
                          <a:latin typeface="標楷體" pitchFamily="65" charset="-120"/>
                          <a:ea typeface="標楷體" pitchFamily="65" charset="-120"/>
                        </a:rPr>
                        <a:t>日</a:t>
                      </a:r>
                    </a:p>
                  </a:txBody>
                  <a:tcPr marL="0" marR="0" marT="0" marB="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xmlns="" val="10000"/>
                  </a:ext>
                </a:extLst>
              </a:tr>
              <a:tr h="401246">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2000" b="1" i="0" u="none" strike="noStrike" cap="none" normalizeH="0" baseline="0" dirty="0" smtClean="0">
                          <a:ln>
                            <a:noFill/>
                          </a:ln>
                          <a:solidFill>
                            <a:srgbClr val="000000"/>
                          </a:solidFill>
                          <a:effectLst/>
                          <a:latin typeface="標楷體" pitchFamily="65" charset="-120"/>
                          <a:ea typeface="標楷體" pitchFamily="65" charset="-120"/>
                        </a:rPr>
                        <a:t>董事長    </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TW" sz="2000" b="1" i="0" u="none" strike="noStrike" cap="none" normalizeH="0" baseline="0" dirty="0" smtClean="0">
                          <a:ln>
                            <a:noFill/>
                          </a:ln>
                          <a:solidFill>
                            <a:srgbClr val="000000"/>
                          </a:solidFill>
                          <a:effectLst/>
                          <a:latin typeface="標楷體" pitchFamily="65" charset="-120"/>
                          <a:ea typeface="標楷體" pitchFamily="65" charset="-120"/>
                        </a:rPr>
                        <a:t>:</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2000" b="0" i="0" u="none" strike="noStrike" cap="none" normalizeH="0" baseline="0" dirty="0" smtClean="0">
                          <a:ln>
                            <a:noFill/>
                          </a:ln>
                          <a:solidFill>
                            <a:srgbClr val="000000"/>
                          </a:solidFill>
                          <a:effectLst/>
                          <a:latin typeface="標楷體" pitchFamily="65" charset="-120"/>
                          <a:ea typeface="標楷體" pitchFamily="65" charset="-120"/>
                        </a:rPr>
                        <a:t>陳慶棋</a:t>
                      </a:r>
                    </a:p>
                  </a:txBody>
                  <a:tcPr marL="0" marR="0" marT="0" marB="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xmlns="" val="10001"/>
                  </a:ext>
                </a:extLst>
              </a:tr>
              <a:tr h="401246">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2000" b="1" i="0" u="none" strike="noStrike" cap="none" normalizeH="0" baseline="0" dirty="0" smtClean="0">
                          <a:ln>
                            <a:noFill/>
                          </a:ln>
                          <a:solidFill>
                            <a:srgbClr val="000000"/>
                          </a:solidFill>
                          <a:effectLst/>
                          <a:latin typeface="標楷體" pitchFamily="65" charset="-120"/>
                          <a:ea typeface="標楷體" pitchFamily="65" charset="-120"/>
                        </a:rPr>
                        <a:t>總經理    </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TW" sz="2000" b="1" i="0" u="none" strike="noStrike" cap="none" normalizeH="0" baseline="0" dirty="0" smtClean="0">
                          <a:ln>
                            <a:noFill/>
                          </a:ln>
                          <a:solidFill>
                            <a:srgbClr val="000000"/>
                          </a:solidFill>
                          <a:effectLst/>
                          <a:latin typeface="標楷體" pitchFamily="65" charset="-120"/>
                          <a:ea typeface="標楷體" pitchFamily="65" charset="-120"/>
                        </a:rPr>
                        <a:t>:</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2000" b="0" i="0" u="none" strike="noStrike" cap="none" normalizeH="0" baseline="0" smtClean="0">
                          <a:ln>
                            <a:noFill/>
                          </a:ln>
                          <a:solidFill>
                            <a:srgbClr val="000000"/>
                          </a:solidFill>
                          <a:effectLst/>
                          <a:latin typeface="標楷體" pitchFamily="65" charset="-120"/>
                          <a:ea typeface="標楷體" pitchFamily="65" charset="-120"/>
                        </a:rPr>
                        <a:t>陳義方</a:t>
                      </a:r>
                      <a:endParaRPr kumimoji="0" lang="zh-TW" altLang="en-US" sz="2000" b="0" i="0" u="none" strike="noStrike" cap="none" normalizeH="0" baseline="0" dirty="0" smtClean="0">
                        <a:ln>
                          <a:noFill/>
                        </a:ln>
                        <a:solidFill>
                          <a:srgbClr val="000000"/>
                        </a:solidFill>
                        <a:effectLst/>
                        <a:latin typeface="標楷體" pitchFamily="65" charset="-120"/>
                        <a:ea typeface="標楷體" pitchFamily="65" charset="-120"/>
                      </a:endParaRPr>
                    </a:p>
                  </a:txBody>
                  <a:tcPr marL="0" marR="0" marT="0" marB="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xmlns="" val="10002"/>
                  </a:ext>
                </a:extLst>
              </a:tr>
              <a:tr h="401246">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2000" b="1" i="0" u="none" strike="noStrike" cap="none" normalizeH="0" baseline="0" dirty="0" smtClean="0">
                          <a:ln>
                            <a:noFill/>
                          </a:ln>
                          <a:solidFill>
                            <a:srgbClr val="000000"/>
                          </a:solidFill>
                          <a:effectLst/>
                          <a:latin typeface="標楷體" pitchFamily="65" charset="-120"/>
                          <a:ea typeface="標楷體" pitchFamily="65" charset="-120"/>
                        </a:rPr>
                        <a:t>資本額    </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TW" sz="2000" b="1" i="0" u="none" strike="noStrike" cap="none" normalizeH="0" baseline="0" dirty="0" smtClean="0">
                          <a:ln>
                            <a:noFill/>
                          </a:ln>
                          <a:solidFill>
                            <a:srgbClr val="000000"/>
                          </a:solidFill>
                          <a:effectLst/>
                          <a:latin typeface="標楷體" pitchFamily="65" charset="-120"/>
                          <a:ea typeface="標楷體" pitchFamily="65" charset="-120"/>
                        </a:rPr>
                        <a:t>:</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TW" sz="2000" b="0" i="0" u="none" strike="noStrike" kern="1200" cap="none" normalizeH="0" baseline="0" dirty="0" smtClean="0">
                          <a:ln>
                            <a:noFill/>
                          </a:ln>
                          <a:solidFill>
                            <a:srgbClr val="000000"/>
                          </a:solidFill>
                          <a:effectLst/>
                          <a:latin typeface="+mn-lt"/>
                          <a:ea typeface="標楷體" pitchFamily="65" charset="-120"/>
                          <a:cs typeface="+mn-cs"/>
                        </a:rPr>
                        <a:t>NT$ 17.4 </a:t>
                      </a:r>
                      <a:r>
                        <a:rPr kumimoji="0" lang="zh-TW" altLang="en-US" sz="2000" b="0" i="0" u="none" strike="noStrike" cap="none" normalizeH="0" baseline="0" dirty="0" smtClean="0">
                          <a:ln>
                            <a:noFill/>
                          </a:ln>
                          <a:solidFill>
                            <a:srgbClr val="000000"/>
                          </a:solidFill>
                          <a:effectLst/>
                          <a:latin typeface="標楷體" pitchFamily="65" charset="-120"/>
                          <a:ea typeface="標楷體" pitchFamily="65" charset="-120"/>
                        </a:rPr>
                        <a:t>億</a:t>
                      </a:r>
                    </a:p>
                  </a:txBody>
                  <a:tcPr marL="0" marR="0" marT="0" marB="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xmlns="" val="10003"/>
                  </a:ext>
                </a:extLst>
              </a:tr>
              <a:tr h="401246">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2000" b="1" i="0" u="none" strike="noStrike" cap="none" normalizeH="0" baseline="0" dirty="0" smtClean="0">
                          <a:ln>
                            <a:noFill/>
                          </a:ln>
                          <a:solidFill>
                            <a:srgbClr val="000000"/>
                          </a:solidFill>
                          <a:effectLst/>
                          <a:latin typeface="標楷體" pitchFamily="65" charset="-120"/>
                          <a:ea typeface="標楷體" pitchFamily="65" charset="-120"/>
                        </a:rPr>
                        <a:t>主要業務</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TW" sz="2000" b="1" i="0" u="none" strike="noStrike" cap="none" normalizeH="0" baseline="0" dirty="0" smtClean="0">
                          <a:ln>
                            <a:noFill/>
                          </a:ln>
                          <a:solidFill>
                            <a:srgbClr val="000000"/>
                          </a:solidFill>
                          <a:effectLst/>
                          <a:latin typeface="標楷體" pitchFamily="65" charset="-120"/>
                          <a:ea typeface="標楷體" pitchFamily="65" charset="-120"/>
                        </a:rPr>
                        <a:t>:</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2000" b="0" i="0" u="none" strike="noStrike" cap="none" normalizeH="0" baseline="0" dirty="0" smtClean="0">
                          <a:ln>
                            <a:noFill/>
                          </a:ln>
                          <a:solidFill>
                            <a:srgbClr val="000000"/>
                          </a:solidFill>
                          <a:effectLst/>
                          <a:latin typeface="標楷體" pitchFamily="65" charset="-120"/>
                          <a:ea typeface="標楷體" pitchFamily="65" charset="-120"/>
                        </a:rPr>
                        <a:t>玻璃鏡片 </a:t>
                      </a:r>
                      <a:r>
                        <a:rPr kumimoji="0" lang="en-US" altLang="zh-TW" sz="2000" b="0" i="0" u="none" strike="noStrike" cap="none" normalizeH="0" baseline="0" dirty="0" smtClean="0">
                          <a:ln>
                            <a:noFill/>
                          </a:ln>
                          <a:solidFill>
                            <a:srgbClr val="000000"/>
                          </a:solidFill>
                          <a:effectLst/>
                          <a:latin typeface="標楷體" pitchFamily="65" charset="-120"/>
                          <a:ea typeface="標楷體" pitchFamily="65" charset="-120"/>
                        </a:rPr>
                        <a:t>/ </a:t>
                      </a:r>
                      <a:r>
                        <a:rPr kumimoji="0" lang="zh-TW" altLang="en-US" sz="2000" b="0" i="0" u="none" strike="noStrike" cap="none" normalizeH="0" baseline="0" dirty="0" smtClean="0">
                          <a:ln>
                            <a:noFill/>
                          </a:ln>
                          <a:solidFill>
                            <a:srgbClr val="000000"/>
                          </a:solidFill>
                          <a:effectLst/>
                          <a:latin typeface="標楷體" pitchFamily="65" charset="-120"/>
                          <a:ea typeface="標楷體" pitchFamily="65" charset="-120"/>
                        </a:rPr>
                        <a:t>模造鏡片</a:t>
                      </a:r>
                    </a:p>
                  </a:txBody>
                  <a:tcPr marL="0" marR="0" marT="0" marB="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xmlns="" val="10004"/>
                  </a:ext>
                </a:extLst>
              </a:tr>
              <a:tr h="401246">
                <a:tc>
                  <a:txBody>
                    <a:body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zh-TW" altLang="en-US" sz="2000" b="1" i="0" u="none" strike="noStrike" cap="none" normalizeH="0" baseline="0" dirty="0" smtClean="0">
                        <a:ln>
                          <a:noFill/>
                        </a:ln>
                        <a:solidFill>
                          <a:srgbClr val="000000"/>
                        </a:solidFill>
                        <a:effectLst/>
                        <a:latin typeface="標楷體" pitchFamily="65" charset="-120"/>
                        <a:ea typeface="標楷體" pitchFamily="65" charset="-120"/>
                      </a:endParaRP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zh-TW" altLang="en-US" sz="2000" b="1" i="0" u="none" strike="noStrike" cap="none" normalizeH="0" baseline="0" smtClean="0">
                        <a:ln>
                          <a:noFill/>
                        </a:ln>
                        <a:solidFill>
                          <a:srgbClr val="000000"/>
                        </a:solidFill>
                        <a:effectLst/>
                        <a:latin typeface="標楷體" pitchFamily="65" charset="-120"/>
                        <a:ea typeface="標楷體" pitchFamily="65" charset="-120"/>
                      </a:endParaRP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2000" b="0" i="0" u="none" strike="noStrike" cap="none" normalizeH="0" baseline="0" dirty="0" smtClean="0">
                          <a:ln>
                            <a:noFill/>
                          </a:ln>
                          <a:solidFill>
                            <a:srgbClr val="000000"/>
                          </a:solidFill>
                          <a:effectLst/>
                          <a:latin typeface="標楷體" pitchFamily="65" charset="-120"/>
                          <a:ea typeface="標楷體" pitchFamily="65" charset="-120"/>
                        </a:rPr>
                        <a:t>鏡頭 </a:t>
                      </a:r>
                      <a:r>
                        <a:rPr kumimoji="0" lang="en-US" altLang="zh-TW" sz="2000" b="0" i="0" u="none" strike="noStrike" cap="none" normalizeH="0" baseline="0" dirty="0" smtClean="0">
                          <a:ln>
                            <a:noFill/>
                          </a:ln>
                          <a:solidFill>
                            <a:srgbClr val="000000"/>
                          </a:solidFill>
                          <a:effectLst/>
                          <a:latin typeface="標楷體" pitchFamily="65" charset="-120"/>
                          <a:ea typeface="標楷體" pitchFamily="65" charset="-120"/>
                        </a:rPr>
                        <a:t>/ </a:t>
                      </a:r>
                      <a:r>
                        <a:rPr kumimoji="0" lang="zh-TW" altLang="en-US" sz="2000" b="0" i="0" u="none" strike="noStrike" cap="none" normalizeH="0" baseline="0" dirty="0" smtClean="0">
                          <a:ln>
                            <a:noFill/>
                          </a:ln>
                          <a:solidFill>
                            <a:srgbClr val="000000"/>
                          </a:solidFill>
                          <a:effectLst/>
                          <a:latin typeface="標楷體" pitchFamily="65" charset="-120"/>
                          <a:ea typeface="標楷體" pitchFamily="65" charset="-120"/>
                        </a:rPr>
                        <a:t>光學設計</a:t>
                      </a:r>
                      <a:r>
                        <a:rPr kumimoji="0" lang="en-US" altLang="zh-TW" sz="2000" b="0" i="0" u="none" strike="noStrike" cap="none" normalizeH="0" baseline="0" dirty="0" smtClean="0">
                          <a:ln>
                            <a:noFill/>
                          </a:ln>
                          <a:solidFill>
                            <a:srgbClr val="000000"/>
                          </a:solidFill>
                          <a:effectLst/>
                          <a:latin typeface="標楷體" pitchFamily="65" charset="-120"/>
                          <a:ea typeface="標楷體" pitchFamily="65" charset="-120"/>
                        </a:rPr>
                        <a:t>~</a:t>
                      </a:r>
                      <a:r>
                        <a:rPr kumimoji="0" lang="zh-TW" altLang="en-US" sz="2000" b="0" i="0" u="none" strike="noStrike" cap="none" normalizeH="0" baseline="0" dirty="0" smtClean="0">
                          <a:ln>
                            <a:noFill/>
                          </a:ln>
                          <a:solidFill>
                            <a:srgbClr val="000000"/>
                          </a:solidFill>
                          <a:effectLst/>
                          <a:latin typeface="標楷體" pitchFamily="65" charset="-120"/>
                          <a:ea typeface="標楷體" pitchFamily="65" charset="-120"/>
                        </a:rPr>
                        <a:t>製造</a:t>
                      </a:r>
                    </a:p>
                  </a:txBody>
                  <a:tcPr marL="0" marR="0" marT="0" marB="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xmlns="" val="10005"/>
                  </a:ext>
                </a:extLst>
              </a:tr>
              <a:tr h="401246">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2000" b="1" i="0" u="none" strike="noStrike" cap="none" normalizeH="0" baseline="0" dirty="0" smtClean="0">
                          <a:ln>
                            <a:noFill/>
                          </a:ln>
                          <a:solidFill>
                            <a:srgbClr val="000000"/>
                          </a:solidFill>
                          <a:effectLst/>
                          <a:latin typeface="標楷體" pitchFamily="65" charset="-120"/>
                          <a:ea typeface="標楷體" pitchFamily="65" charset="-120"/>
                        </a:rPr>
                        <a:t>員工人數</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TW" sz="2000" b="1" i="0" u="none" strike="noStrike" cap="none" normalizeH="0" baseline="0" dirty="0" smtClean="0">
                          <a:ln>
                            <a:noFill/>
                          </a:ln>
                          <a:solidFill>
                            <a:srgbClr val="000000"/>
                          </a:solidFill>
                          <a:effectLst/>
                          <a:latin typeface="標楷體" pitchFamily="65" charset="-120"/>
                          <a:ea typeface="標楷體" pitchFamily="65" charset="-120"/>
                        </a:rPr>
                        <a:t>:</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TW" sz="2000" b="0" i="0" u="none" strike="noStrike" kern="1200" cap="none" normalizeH="0" baseline="0" dirty="0" smtClean="0">
                          <a:ln>
                            <a:noFill/>
                          </a:ln>
                          <a:solidFill>
                            <a:srgbClr val="000000"/>
                          </a:solidFill>
                          <a:effectLst/>
                          <a:latin typeface="+mn-lt"/>
                          <a:ea typeface="標楷體" pitchFamily="65" charset="-120"/>
                          <a:cs typeface="+mn-cs"/>
                        </a:rPr>
                        <a:t>1,698</a:t>
                      </a:r>
                      <a:r>
                        <a:rPr kumimoji="0" lang="zh-TW" altLang="en-US" sz="2000" b="0" i="0" u="none" strike="noStrike" cap="none" normalizeH="0" baseline="0" dirty="0" smtClean="0">
                          <a:ln>
                            <a:noFill/>
                          </a:ln>
                          <a:solidFill>
                            <a:schemeClr val="tx1"/>
                          </a:solidFill>
                          <a:effectLst/>
                          <a:latin typeface="標楷體" pitchFamily="65" charset="-120"/>
                          <a:ea typeface="標楷體" pitchFamily="65" charset="-120"/>
                        </a:rPr>
                        <a:t>人</a:t>
                      </a:r>
                    </a:p>
                  </a:txBody>
                  <a:tcPr marL="0" marR="0" marT="0" marB="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xmlns="" val="10006"/>
                  </a:ext>
                </a:extLst>
              </a:tr>
              <a:tr h="401246">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2000" b="1" i="0" u="none" strike="noStrike" cap="none" normalizeH="0" baseline="0" dirty="0" smtClean="0">
                          <a:ln>
                            <a:noFill/>
                          </a:ln>
                          <a:solidFill>
                            <a:srgbClr val="000000"/>
                          </a:solidFill>
                          <a:effectLst/>
                          <a:latin typeface="標楷體" pitchFamily="65" charset="-120"/>
                          <a:ea typeface="標楷體" pitchFamily="65" charset="-120"/>
                        </a:rPr>
                        <a:t>總公司</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TW" sz="2000" b="1" i="0" u="none" strike="noStrike" cap="none" normalizeH="0" baseline="0" dirty="0" smtClean="0">
                          <a:ln>
                            <a:noFill/>
                          </a:ln>
                          <a:solidFill>
                            <a:srgbClr val="000000"/>
                          </a:solidFill>
                          <a:effectLst/>
                          <a:latin typeface="標楷體" pitchFamily="65" charset="-120"/>
                          <a:ea typeface="標楷體" pitchFamily="65" charset="-120"/>
                        </a:rPr>
                        <a:t>:</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2000" b="0" i="0" u="none" strike="noStrike" cap="none" normalizeH="0" baseline="0" dirty="0" smtClean="0">
                          <a:ln>
                            <a:noFill/>
                          </a:ln>
                          <a:solidFill>
                            <a:srgbClr val="000000"/>
                          </a:solidFill>
                          <a:effectLst/>
                          <a:latin typeface="標楷體" pitchFamily="65" charset="-120"/>
                          <a:ea typeface="標楷體" pitchFamily="65" charset="-120"/>
                        </a:rPr>
                        <a:t>今國光學</a:t>
                      </a:r>
                      <a:r>
                        <a:rPr kumimoji="0" lang="en-US" altLang="zh-TW" sz="2000" b="0" i="0" u="none" strike="noStrike" cap="none" normalizeH="0" baseline="0" dirty="0" smtClean="0">
                          <a:ln>
                            <a:noFill/>
                          </a:ln>
                          <a:solidFill>
                            <a:srgbClr val="000000"/>
                          </a:solidFill>
                          <a:effectLst/>
                          <a:latin typeface="標楷體" pitchFamily="65" charset="-120"/>
                          <a:ea typeface="標楷體" pitchFamily="65" charset="-120"/>
                        </a:rPr>
                        <a:t>(</a:t>
                      </a:r>
                      <a:r>
                        <a:rPr kumimoji="0" lang="zh-TW" altLang="en-US" sz="2000" b="0" i="0" u="none" strike="noStrike" cap="none" normalizeH="0" baseline="0" dirty="0" smtClean="0">
                          <a:ln>
                            <a:noFill/>
                          </a:ln>
                          <a:solidFill>
                            <a:srgbClr val="000000"/>
                          </a:solidFill>
                          <a:effectLst/>
                          <a:latin typeface="標楷體" pitchFamily="65" charset="-120"/>
                          <a:ea typeface="標楷體" pitchFamily="65" charset="-120"/>
                        </a:rPr>
                        <a:t>台灣 </a:t>
                      </a:r>
                      <a:r>
                        <a:rPr kumimoji="0" lang="en-US" altLang="zh-TW" sz="2000" b="0" i="0" u="none" strike="noStrike" cap="none" normalizeH="0" baseline="0" dirty="0" smtClean="0">
                          <a:ln>
                            <a:noFill/>
                          </a:ln>
                          <a:solidFill>
                            <a:srgbClr val="000000"/>
                          </a:solidFill>
                          <a:effectLst/>
                          <a:latin typeface="標楷體" pitchFamily="65" charset="-120"/>
                          <a:ea typeface="標楷體" pitchFamily="65" charset="-120"/>
                        </a:rPr>
                        <a:t>- </a:t>
                      </a:r>
                      <a:r>
                        <a:rPr kumimoji="0" lang="zh-TW" altLang="en-US" sz="2000" b="0" i="0" u="none" strike="noStrike" cap="none" normalizeH="0" baseline="0" dirty="0" smtClean="0">
                          <a:ln>
                            <a:noFill/>
                          </a:ln>
                          <a:solidFill>
                            <a:srgbClr val="000000"/>
                          </a:solidFill>
                          <a:effectLst/>
                          <a:latin typeface="標楷體" pitchFamily="65" charset="-120"/>
                          <a:ea typeface="標楷體" pitchFamily="65" charset="-120"/>
                        </a:rPr>
                        <a:t>台中市</a:t>
                      </a:r>
                      <a:r>
                        <a:rPr kumimoji="0" lang="en-US" altLang="zh-TW" sz="2000" b="0" i="0" u="none" strike="noStrike" cap="none" normalizeH="0" baseline="0" dirty="0" smtClean="0">
                          <a:ln>
                            <a:noFill/>
                          </a:ln>
                          <a:solidFill>
                            <a:srgbClr val="000000"/>
                          </a:solidFill>
                          <a:effectLst/>
                          <a:latin typeface="標楷體" pitchFamily="65" charset="-120"/>
                          <a:ea typeface="標楷體" pitchFamily="65" charset="-120"/>
                        </a:rPr>
                        <a:t>) </a:t>
                      </a:r>
                    </a:p>
                  </a:txBody>
                  <a:tcPr marL="0" marR="0" marT="0" marB="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xmlns="" val="10007"/>
                  </a:ext>
                </a:extLst>
              </a:tr>
              <a:tr h="401246">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2000" b="1" i="0" u="none" strike="noStrike" cap="none" normalizeH="0" baseline="0" dirty="0" smtClean="0">
                          <a:ln>
                            <a:noFill/>
                          </a:ln>
                          <a:solidFill>
                            <a:srgbClr val="000000"/>
                          </a:solidFill>
                          <a:effectLst/>
                          <a:latin typeface="標楷體" pitchFamily="65" charset="-120"/>
                          <a:ea typeface="標楷體" pitchFamily="65" charset="-120"/>
                        </a:rPr>
                        <a:t>工廠</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TW" sz="2000" b="1" i="0" u="none" strike="noStrike" cap="none" normalizeH="0" baseline="0" dirty="0" smtClean="0">
                          <a:ln>
                            <a:noFill/>
                          </a:ln>
                          <a:solidFill>
                            <a:srgbClr val="000000"/>
                          </a:solidFill>
                          <a:effectLst/>
                          <a:latin typeface="標楷體" pitchFamily="65" charset="-120"/>
                          <a:ea typeface="標楷體" pitchFamily="65" charset="-120"/>
                        </a:rPr>
                        <a:t>:</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2000" b="0" i="0" u="none" strike="noStrike" cap="none" normalizeH="0" baseline="0" dirty="0" smtClean="0">
                          <a:ln>
                            <a:noFill/>
                          </a:ln>
                          <a:solidFill>
                            <a:srgbClr val="000000"/>
                          </a:solidFill>
                          <a:effectLst/>
                          <a:latin typeface="標楷體" pitchFamily="65" charset="-120"/>
                          <a:ea typeface="標楷體" pitchFamily="65" charset="-120"/>
                        </a:rPr>
                        <a:t>今國光學</a:t>
                      </a:r>
                      <a:r>
                        <a:rPr kumimoji="0" lang="en-US" altLang="zh-TW" sz="2000" b="0" i="0" u="none" strike="noStrike" cap="none" normalizeH="0" baseline="0" dirty="0" smtClean="0">
                          <a:ln>
                            <a:noFill/>
                          </a:ln>
                          <a:solidFill>
                            <a:srgbClr val="000000"/>
                          </a:solidFill>
                          <a:effectLst/>
                          <a:latin typeface="標楷體" pitchFamily="65" charset="-120"/>
                          <a:ea typeface="標楷體" pitchFamily="65" charset="-120"/>
                        </a:rPr>
                        <a:t>(</a:t>
                      </a:r>
                      <a:r>
                        <a:rPr kumimoji="0" lang="zh-TW" altLang="en-US" sz="2000" b="0" i="0" u="none" strike="noStrike" cap="none" normalizeH="0" baseline="0" dirty="0" smtClean="0">
                          <a:ln>
                            <a:noFill/>
                          </a:ln>
                          <a:solidFill>
                            <a:srgbClr val="000000"/>
                          </a:solidFill>
                          <a:effectLst/>
                          <a:latin typeface="標楷體" pitchFamily="65" charset="-120"/>
                          <a:ea typeface="標楷體" pitchFamily="65" charset="-120"/>
                        </a:rPr>
                        <a:t>台灣 </a:t>
                      </a:r>
                      <a:r>
                        <a:rPr kumimoji="0" lang="en-US" altLang="zh-TW" sz="2000" b="0" i="0" u="none" strike="noStrike" cap="none" normalizeH="0" baseline="0" dirty="0" smtClean="0">
                          <a:ln>
                            <a:noFill/>
                          </a:ln>
                          <a:solidFill>
                            <a:srgbClr val="000000"/>
                          </a:solidFill>
                          <a:effectLst/>
                          <a:latin typeface="標楷體" pitchFamily="65" charset="-120"/>
                          <a:ea typeface="標楷體" pitchFamily="65" charset="-120"/>
                        </a:rPr>
                        <a:t>- </a:t>
                      </a:r>
                      <a:r>
                        <a:rPr kumimoji="0" lang="zh-TW" altLang="en-US" sz="2000" b="0" i="0" u="none" strike="noStrike" cap="none" normalizeH="0" baseline="0" dirty="0" smtClean="0">
                          <a:ln>
                            <a:noFill/>
                          </a:ln>
                          <a:solidFill>
                            <a:srgbClr val="000000"/>
                          </a:solidFill>
                          <a:effectLst/>
                          <a:latin typeface="標楷體" pitchFamily="65" charset="-120"/>
                          <a:ea typeface="標楷體" pitchFamily="65" charset="-120"/>
                        </a:rPr>
                        <a:t>台中市</a:t>
                      </a:r>
                      <a:r>
                        <a:rPr kumimoji="0" lang="en-US" altLang="zh-TW" sz="2000" b="0" i="0" u="none" strike="noStrike" cap="none" normalizeH="0" baseline="0" dirty="0" smtClean="0">
                          <a:ln>
                            <a:noFill/>
                          </a:ln>
                          <a:solidFill>
                            <a:srgbClr val="000000"/>
                          </a:solidFill>
                          <a:effectLst/>
                          <a:latin typeface="標楷體" pitchFamily="65" charset="-120"/>
                          <a:ea typeface="標楷體" pitchFamily="65" charset="-120"/>
                        </a:rPr>
                        <a:t>) </a:t>
                      </a:r>
                    </a:p>
                  </a:txBody>
                  <a:tcPr marL="0" marR="0" marT="0" marB="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xmlns="" val="10008"/>
                  </a:ext>
                </a:extLst>
              </a:tr>
              <a:tr h="401246">
                <a:tc>
                  <a:txBody>
                    <a:body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zh-TW" altLang="en-US" sz="2000" b="1" i="0" u="none" strike="noStrike" cap="none" normalizeH="0" baseline="0" dirty="0" smtClean="0">
                        <a:ln>
                          <a:noFill/>
                        </a:ln>
                        <a:solidFill>
                          <a:srgbClr val="000000"/>
                        </a:solidFill>
                        <a:effectLst/>
                        <a:latin typeface="標楷體" pitchFamily="65" charset="-120"/>
                        <a:ea typeface="標楷體" pitchFamily="65" charset="-120"/>
                      </a:endParaRP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zh-TW" altLang="en-US" sz="2000" b="1" i="0" u="none" strike="noStrike" cap="none" normalizeH="0" baseline="0" smtClean="0">
                        <a:ln>
                          <a:noFill/>
                        </a:ln>
                        <a:solidFill>
                          <a:srgbClr val="000000"/>
                        </a:solidFill>
                        <a:effectLst/>
                        <a:latin typeface="標楷體" pitchFamily="65" charset="-120"/>
                        <a:ea typeface="標楷體" pitchFamily="65" charset="-120"/>
                      </a:endParaRP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2000" b="0" i="0" u="none" strike="noStrike" cap="none" normalizeH="0" baseline="0" dirty="0" smtClean="0">
                          <a:ln>
                            <a:noFill/>
                          </a:ln>
                          <a:solidFill>
                            <a:srgbClr val="000000"/>
                          </a:solidFill>
                          <a:effectLst/>
                          <a:latin typeface="標楷體" pitchFamily="65" charset="-120"/>
                          <a:ea typeface="標楷體" pitchFamily="65" charset="-120"/>
                        </a:rPr>
                        <a:t>華國光學</a:t>
                      </a:r>
                      <a:r>
                        <a:rPr kumimoji="0" lang="en-US" altLang="zh-TW" sz="2000" b="0" i="0" u="none" strike="noStrike" cap="none" normalizeH="0" baseline="0" dirty="0" smtClean="0">
                          <a:ln>
                            <a:noFill/>
                          </a:ln>
                          <a:solidFill>
                            <a:srgbClr val="000000"/>
                          </a:solidFill>
                          <a:effectLst/>
                          <a:latin typeface="標楷體" pitchFamily="65" charset="-120"/>
                          <a:ea typeface="標楷體" pitchFamily="65" charset="-120"/>
                        </a:rPr>
                        <a:t>(</a:t>
                      </a:r>
                      <a:r>
                        <a:rPr kumimoji="0" lang="zh-TW" altLang="en-US" sz="2000" b="0" i="0" u="none" strike="noStrike" cap="none" normalizeH="0" baseline="0" dirty="0" smtClean="0">
                          <a:ln>
                            <a:noFill/>
                          </a:ln>
                          <a:solidFill>
                            <a:srgbClr val="000000"/>
                          </a:solidFill>
                          <a:effectLst/>
                          <a:latin typeface="標楷體" pitchFamily="65" charset="-120"/>
                          <a:ea typeface="標楷體" pitchFamily="65" charset="-120"/>
                        </a:rPr>
                        <a:t>廣東省 </a:t>
                      </a:r>
                      <a:r>
                        <a:rPr kumimoji="0" lang="en-US" altLang="zh-TW" sz="2000" b="0" i="0" u="none" strike="noStrike" cap="none" normalizeH="0" baseline="0" dirty="0" smtClean="0">
                          <a:ln>
                            <a:noFill/>
                          </a:ln>
                          <a:solidFill>
                            <a:srgbClr val="000000"/>
                          </a:solidFill>
                          <a:effectLst/>
                          <a:latin typeface="標楷體" pitchFamily="65" charset="-120"/>
                          <a:ea typeface="標楷體" pitchFamily="65" charset="-120"/>
                        </a:rPr>
                        <a:t>- </a:t>
                      </a:r>
                      <a:r>
                        <a:rPr kumimoji="0" lang="zh-TW" altLang="en-US" sz="2000" b="0" i="0" u="none" strike="noStrike" cap="none" normalizeH="0" baseline="0" dirty="0" smtClean="0">
                          <a:ln>
                            <a:noFill/>
                          </a:ln>
                          <a:solidFill>
                            <a:srgbClr val="000000"/>
                          </a:solidFill>
                          <a:effectLst/>
                          <a:latin typeface="標楷體" pitchFamily="65" charset="-120"/>
                          <a:ea typeface="標楷體" pitchFamily="65" charset="-120"/>
                        </a:rPr>
                        <a:t>佛山</a:t>
                      </a:r>
                      <a:r>
                        <a:rPr kumimoji="0" lang="en-US" altLang="zh-TW" sz="2000" b="0" i="0" u="none" strike="noStrike" cap="none" normalizeH="0" baseline="0" dirty="0" smtClean="0">
                          <a:ln>
                            <a:noFill/>
                          </a:ln>
                          <a:solidFill>
                            <a:srgbClr val="000000"/>
                          </a:solidFill>
                          <a:effectLst/>
                          <a:latin typeface="標楷體" pitchFamily="65" charset="-120"/>
                          <a:ea typeface="標楷體" pitchFamily="65" charset="-120"/>
                        </a:rPr>
                        <a:t>) </a:t>
                      </a:r>
                    </a:p>
                  </a:txBody>
                  <a:tcPr marL="0" marR="0" marT="0" marB="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xmlns="" val="10009"/>
                  </a:ext>
                </a:extLst>
              </a:tr>
              <a:tr h="507253">
                <a:tc>
                  <a:txBody>
                    <a:body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zh-TW" altLang="en-US" sz="2000" b="1" i="0" u="none" strike="noStrike" cap="none" normalizeH="0" baseline="0" dirty="0" smtClean="0">
                        <a:ln>
                          <a:noFill/>
                        </a:ln>
                        <a:solidFill>
                          <a:srgbClr val="000000"/>
                        </a:solidFill>
                        <a:effectLst/>
                        <a:latin typeface="標楷體" pitchFamily="65" charset="-120"/>
                        <a:ea typeface="標楷體" pitchFamily="65" charset="-120"/>
                      </a:endParaRP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en-US" altLang="zh-TW" sz="2000" b="1" i="0" u="none" strike="noStrike" cap="none" normalizeH="0" baseline="0" dirty="0" smtClean="0">
                        <a:ln>
                          <a:noFill/>
                        </a:ln>
                        <a:solidFill>
                          <a:srgbClr val="000000"/>
                        </a:solidFill>
                        <a:effectLst/>
                        <a:latin typeface="標楷體" pitchFamily="65" charset="-120"/>
                        <a:ea typeface="標楷體" pitchFamily="65" charset="-120"/>
                      </a:endParaRP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en-US" altLang="zh-TW" sz="2000" b="0" i="0" u="none" strike="noStrike" cap="none" normalizeH="0" baseline="0" dirty="0" smtClean="0">
                        <a:ln>
                          <a:noFill/>
                        </a:ln>
                        <a:solidFill>
                          <a:srgbClr val="000000"/>
                        </a:solidFill>
                        <a:effectLst/>
                        <a:latin typeface="標楷體" pitchFamily="65" charset="-120"/>
                        <a:ea typeface="標楷體" pitchFamily="65" charset="-120"/>
                      </a:endParaRPr>
                    </a:p>
                  </a:txBody>
                  <a:tcPr marL="0" marR="0" marT="0" marB="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xmlns="" val="10010"/>
                  </a:ext>
                </a:extLst>
              </a:tr>
            </a:tbl>
          </a:graphicData>
        </a:graphic>
      </p:graphicFrame>
      <p:sp>
        <p:nvSpPr>
          <p:cNvPr id="7" name="矩形 6"/>
          <p:cNvSpPr/>
          <p:nvPr/>
        </p:nvSpPr>
        <p:spPr>
          <a:xfrm>
            <a:off x="367606" y="981522"/>
            <a:ext cx="6092825" cy="707886"/>
          </a:xfrm>
          <a:prstGeom prst="rect">
            <a:avLst/>
          </a:prstGeom>
        </p:spPr>
        <p:txBody>
          <a:bodyPr>
            <a:spAutoFit/>
          </a:bodyPr>
          <a:lstStyle/>
          <a:p>
            <a:pPr marL="342900" indent="-342900">
              <a:buFont typeface="Wingdings" panose="05000000000000000000" pitchFamily="2" charset="2"/>
              <a:buChar char="n"/>
            </a:pPr>
            <a:r>
              <a:rPr lang="zh-TW" altLang="en-US" sz="2000" b="1" dirty="0" smtClean="0">
                <a:latin typeface="標楷體" pitchFamily="65" charset="-120"/>
                <a:ea typeface="標楷體" pitchFamily="65" charset="-120"/>
              </a:rPr>
              <a:t>今</a:t>
            </a:r>
            <a:r>
              <a:rPr lang="zh-TW" altLang="en-US" sz="2000" b="1" dirty="0">
                <a:latin typeface="標楷體" pitchFamily="65" charset="-120"/>
                <a:ea typeface="標楷體" pitchFamily="65" charset="-120"/>
              </a:rPr>
              <a:t>國光學工業股份有限公司</a:t>
            </a:r>
            <a:r>
              <a:rPr lang="en-US" altLang="zh-TW" sz="2000" b="1" dirty="0">
                <a:latin typeface="標楷體" pitchFamily="65" charset="-120"/>
                <a:ea typeface="標楷體" pitchFamily="65" charset="-120"/>
              </a:rPr>
              <a:t> </a:t>
            </a:r>
            <a:br>
              <a:rPr lang="en-US" altLang="zh-TW" sz="2000" b="1" dirty="0">
                <a:latin typeface="標楷體" pitchFamily="65" charset="-120"/>
                <a:ea typeface="標楷體" pitchFamily="65" charset="-120"/>
              </a:rPr>
            </a:br>
            <a:r>
              <a:rPr lang="en-US" altLang="zh-TW" sz="2000" b="1" dirty="0" smtClean="0">
                <a:ea typeface="標楷體" pitchFamily="65" charset="-120"/>
                <a:cs typeface="Open Sans" panose="020B0606030504020204" pitchFamily="34" charset="0"/>
              </a:rPr>
              <a:t>Kinko </a:t>
            </a:r>
            <a:r>
              <a:rPr lang="en-US" altLang="zh-TW" sz="2000" b="1" dirty="0">
                <a:ea typeface="標楷體" pitchFamily="65" charset="-120"/>
                <a:cs typeface="Open Sans" panose="020B0606030504020204" pitchFamily="34" charset="0"/>
              </a:rPr>
              <a:t>Optical CO., Ltd</a:t>
            </a:r>
            <a:endParaRPr lang="zh-TW" altLang="en-US" sz="2000" b="1" dirty="0"/>
          </a:p>
        </p:txBody>
      </p:sp>
      <p:pic>
        <p:nvPicPr>
          <p:cNvPr id="1030" name="Picture 6" descr="Kinko - Crunchbase Company Profile &amp; Funding"/>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t="40310" r="52751" b="41972"/>
          <a:stretch/>
        </p:blipFill>
        <p:spPr bwMode="auto">
          <a:xfrm>
            <a:off x="10631710" y="333450"/>
            <a:ext cx="1368152" cy="360707"/>
          </a:xfrm>
          <a:prstGeom prst="rect">
            <a:avLst/>
          </a:prstGeom>
          <a:noFill/>
          <a:extLst>
            <a:ext uri="{909E8E84-426E-40DD-AFC4-6F175D3DCCD1}">
              <a14:hiddenFill xmlns=""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3" cstate="print"/>
          <a:srcRect/>
          <a:stretch>
            <a:fillRect/>
          </a:stretch>
        </p:blipFill>
        <p:spPr bwMode="auto">
          <a:xfrm>
            <a:off x="6023198" y="837506"/>
            <a:ext cx="5328592" cy="5654427"/>
          </a:xfrm>
          <a:prstGeom prst="rect">
            <a:avLst/>
          </a:prstGeom>
          <a:noFill/>
          <a:ln w="9525">
            <a:noFill/>
            <a:miter lim="800000"/>
            <a:headEnd/>
            <a:tailEnd/>
          </a:ln>
        </p:spPr>
      </p:pic>
    </p:spTree>
    <p:extLst>
      <p:ext uri="{BB962C8B-B14F-4D97-AF65-F5344CB8AC3E}">
        <p14:creationId xmlns="" xmlns:p14="http://schemas.microsoft.com/office/powerpoint/2010/main" val="23595973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23311" y="188684"/>
            <a:ext cx="7704143" cy="720247"/>
          </a:xfrm>
        </p:spPr>
        <p:txBody>
          <a:bodyPr>
            <a:noAutofit/>
          </a:bodyPr>
          <a:lstStyle/>
          <a:p>
            <a:r>
              <a:rPr lang="zh-TW" altLang="en-US" sz="3600" b="1" dirty="0" smtClean="0"/>
              <a:t>今國優勢 </a:t>
            </a:r>
            <a:r>
              <a:rPr lang="en-US" altLang="zh-TW" sz="3600" b="1" dirty="0" smtClean="0">
                <a:latin typeface="+mn-lt"/>
              </a:rPr>
              <a:t>Company Strength</a:t>
            </a:r>
            <a:endParaRPr lang="zh-TW" altLang="en-US" sz="3600" b="1" dirty="0">
              <a:latin typeface="+mn-lt"/>
            </a:endParaRPr>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pPr/>
              <a:t>4</a:t>
            </a:fld>
            <a:endParaRPr lang="zh-TW" altLang="en-US"/>
          </a:p>
        </p:txBody>
      </p:sp>
      <p:sp>
        <p:nvSpPr>
          <p:cNvPr id="7" name="矩形 6"/>
          <p:cNvSpPr/>
          <p:nvPr/>
        </p:nvSpPr>
        <p:spPr>
          <a:xfrm>
            <a:off x="334566" y="1554805"/>
            <a:ext cx="5760640" cy="3785652"/>
          </a:xfrm>
          <a:prstGeom prst="rect">
            <a:avLst/>
          </a:prstGeom>
        </p:spPr>
        <p:txBody>
          <a:bodyPr wrap="square">
            <a:spAutoFit/>
          </a:bodyPr>
          <a:lstStyle/>
          <a:p>
            <a:pPr lvl="0" algn="just" defTabSz="914400" fontAlgn="base">
              <a:spcBef>
                <a:spcPct val="0"/>
              </a:spcBef>
              <a:spcAft>
                <a:spcPct val="0"/>
              </a:spcAft>
              <a:buFont typeface="Wingdings" pitchFamily="2" charset="2"/>
              <a:buChar char="n"/>
            </a:pPr>
            <a:r>
              <a:rPr kumimoji="1" lang="zh-TW" altLang="en-US" sz="2400" dirty="0">
                <a:latin typeface="標楷體" pitchFamily="65" charset="-120"/>
                <a:ea typeface="標楷體" pitchFamily="65" charset="-120"/>
                <a:cs typeface="Calibri" pitchFamily="34" charset="0"/>
              </a:rPr>
              <a:t> 超過</a:t>
            </a:r>
            <a:r>
              <a:rPr lang="en-US" altLang="zh-TW" sz="2400" dirty="0" smtClean="0">
                <a:solidFill>
                  <a:srgbClr val="000000"/>
                </a:solidFill>
                <a:ea typeface="標楷體" pitchFamily="65" charset="-120"/>
              </a:rPr>
              <a:t>43</a:t>
            </a:r>
            <a:r>
              <a:rPr kumimoji="1" lang="zh-TW" altLang="en-US" sz="2400" dirty="0" smtClean="0">
                <a:latin typeface="標楷體" pitchFamily="65" charset="-120"/>
                <a:ea typeface="標楷體" pitchFamily="65" charset="-120"/>
                <a:cs typeface="Calibri" pitchFamily="34" charset="0"/>
              </a:rPr>
              <a:t>年</a:t>
            </a:r>
            <a:r>
              <a:rPr kumimoji="1" lang="zh-TW" altLang="en-US" sz="2400" dirty="0">
                <a:latin typeface="標楷體" pitchFamily="65" charset="-120"/>
                <a:ea typeface="標楷體" pitchFamily="65" charset="-120"/>
                <a:cs typeface="Calibri" pitchFamily="34" charset="0"/>
              </a:rPr>
              <a:t>的玻璃加工經驗</a:t>
            </a:r>
            <a:r>
              <a:rPr kumimoji="1" lang="en-US" altLang="zh-TW" sz="2400" dirty="0" smtClean="0">
                <a:latin typeface="標楷體" pitchFamily="65" charset="-120"/>
                <a:ea typeface="標楷體" pitchFamily="65" charset="-120"/>
                <a:cs typeface="Calibri" pitchFamily="34" charset="0"/>
              </a:rPr>
              <a:t>,</a:t>
            </a:r>
            <a:r>
              <a:rPr lang="en-US" altLang="zh-TW" sz="2400" dirty="0">
                <a:solidFill>
                  <a:srgbClr val="000000"/>
                </a:solidFill>
                <a:ea typeface="標楷體" pitchFamily="65" charset="-120"/>
              </a:rPr>
              <a:t>20</a:t>
            </a:r>
            <a:r>
              <a:rPr kumimoji="1" lang="zh-TW" altLang="en-US" sz="2400" dirty="0" smtClean="0">
                <a:latin typeface="標楷體" pitchFamily="65" charset="-120"/>
                <a:ea typeface="標楷體" pitchFamily="65" charset="-120"/>
                <a:cs typeface="Calibri" pitchFamily="34" charset="0"/>
              </a:rPr>
              <a:t>年</a:t>
            </a:r>
            <a:r>
              <a:rPr kumimoji="1" lang="zh-TW" altLang="en-US" sz="2400" dirty="0">
                <a:latin typeface="標楷體" pitchFamily="65" charset="-120"/>
                <a:ea typeface="標楷體" pitchFamily="65" charset="-120"/>
                <a:cs typeface="Calibri" pitchFamily="34" charset="0"/>
              </a:rPr>
              <a:t>的模造製造經驗</a:t>
            </a:r>
            <a:r>
              <a:rPr kumimoji="1" lang="en-US" altLang="zh-TW" sz="2400" dirty="0">
                <a:latin typeface="標楷體" pitchFamily="65" charset="-120"/>
                <a:ea typeface="標楷體" pitchFamily="65" charset="-120"/>
                <a:cs typeface="Calibri" pitchFamily="34" charset="0"/>
              </a:rPr>
              <a:t>,</a:t>
            </a:r>
            <a:r>
              <a:rPr lang="en-US" altLang="zh-TW" sz="2400" dirty="0">
                <a:solidFill>
                  <a:srgbClr val="000000"/>
                </a:solidFill>
                <a:ea typeface="標楷體" pitchFamily="65" charset="-120"/>
              </a:rPr>
              <a:t>17</a:t>
            </a:r>
            <a:r>
              <a:rPr kumimoji="1" lang="zh-TW" altLang="en-US" sz="2400" dirty="0" smtClean="0">
                <a:latin typeface="標楷體" pitchFamily="65" charset="-120"/>
                <a:ea typeface="標楷體" pitchFamily="65" charset="-120"/>
                <a:cs typeface="Calibri" pitchFamily="34" charset="0"/>
              </a:rPr>
              <a:t>年</a:t>
            </a:r>
            <a:r>
              <a:rPr kumimoji="1" lang="zh-TW" altLang="en-US" sz="2400" dirty="0">
                <a:latin typeface="標楷體" pitchFamily="65" charset="-120"/>
                <a:ea typeface="標楷體" pitchFamily="65" charset="-120"/>
                <a:cs typeface="Calibri" pitchFamily="34" charset="0"/>
              </a:rPr>
              <a:t>的塑膠鏡頭製造經驗。</a:t>
            </a:r>
            <a:endParaRPr kumimoji="1" lang="en-US" altLang="zh-TW" sz="2400" dirty="0">
              <a:latin typeface="標楷體" pitchFamily="65" charset="-120"/>
              <a:ea typeface="標楷體" pitchFamily="65" charset="-120"/>
              <a:cs typeface="Calibri" pitchFamily="34" charset="0"/>
            </a:endParaRPr>
          </a:p>
          <a:p>
            <a:pPr lvl="0" defTabSz="914400" fontAlgn="base">
              <a:spcBef>
                <a:spcPct val="0"/>
              </a:spcBef>
              <a:spcAft>
                <a:spcPct val="0"/>
              </a:spcAft>
              <a:buFont typeface="Wingdings" pitchFamily="2" charset="2"/>
              <a:buChar char="n"/>
            </a:pPr>
            <a:endParaRPr kumimoji="1" lang="en-US" altLang="zh-TW" sz="2400" dirty="0">
              <a:latin typeface="標楷體" pitchFamily="65" charset="-120"/>
              <a:ea typeface="標楷體" pitchFamily="65" charset="-120"/>
              <a:cs typeface="Calibri" pitchFamily="34" charset="0"/>
            </a:endParaRPr>
          </a:p>
          <a:p>
            <a:pPr lvl="0" algn="just" defTabSz="914400" fontAlgn="base">
              <a:spcBef>
                <a:spcPct val="0"/>
              </a:spcBef>
              <a:spcAft>
                <a:spcPct val="0"/>
              </a:spcAft>
              <a:buFont typeface="Wingdings" pitchFamily="2" charset="2"/>
              <a:buChar char="n"/>
            </a:pPr>
            <a:r>
              <a:rPr kumimoji="1" lang="zh-TW" altLang="en-US" sz="2400" dirty="0">
                <a:latin typeface="標楷體" pitchFamily="65" charset="-120"/>
                <a:ea typeface="標楷體" pitchFamily="65" charset="-120"/>
                <a:cs typeface="Calibri" pitchFamily="34" charset="0"/>
              </a:rPr>
              <a:t> </a:t>
            </a:r>
            <a:r>
              <a:rPr kumimoji="1" lang="zh-TW" altLang="en-US" sz="2400" dirty="0" smtClean="0">
                <a:latin typeface="標楷體" pitchFamily="65" charset="-120"/>
                <a:ea typeface="標楷體" pitchFamily="65" charset="-120"/>
                <a:cs typeface="Calibri" pitchFamily="34" charset="0"/>
              </a:rPr>
              <a:t>玻</a:t>
            </a:r>
            <a:r>
              <a:rPr kumimoji="1" lang="zh-TW" altLang="en-US" sz="2400" dirty="0">
                <a:latin typeface="標楷體" pitchFamily="65" charset="-120"/>
                <a:ea typeface="標楷體" pitchFamily="65" charset="-120"/>
                <a:cs typeface="Calibri" pitchFamily="34" charset="0"/>
              </a:rPr>
              <a:t>塑混合鏡頭開發設計與製造，擁有卓越的技能技術。</a:t>
            </a:r>
            <a:endParaRPr kumimoji="1" lang="en-US" altLang="zh-TW" sz="2400" dirty="0">
              <a:latin typeface="標楷體" pitchFamily="65" charset="-120"/>
              <a:ea typeface="標楷體" pitchFamily="65" charset="-120"/>
              <a:cs typeface="Calibri" pitchFamily="34" charset="0"/>
            </a:endParaRPr>
          </a:p>
          <a:p>
            <a:pPr lvl="0" defTabSz="914400" eaLnBrk="0" fontAlgn="base" hangingPunct="0">
              <a:spcBef>
                <a:spcPct val="0"/>
              </a:spcBef>
              <a:spcAft>
                <a:spcPct val="0"/>
              </a:spcAft>
            </a:pPr>
            <a:endParaRPr kumimoji="1" lang="en-US" altLang="zh-TW" sz="2400" dirty="0">
              <a:latin typeface="標楷體" pitchFamily="65" charset="-120"/>
              <a:ea typeface="標楷體" pitchFamily="65" charset="-120"/>
              <a:cs typeface="新細明體" pitchFamily="18" charset="-120"/>
            </a:endParaRPr>
          </a:p>
          <a:p>
            <a:pPr lvl="0" defTabSz="914400" eaLnBrk="0" fontAlgn="base" hangingPunct="0">
              <a:spcBef>
                <a:spcPct val="0"/>
              </a:spcBef>
              <a:spcAft>
                <a:spcPct val="0"/>
              </a:spcAft>
              <a:buFont typeface="Wingdings" pitchFamily="2" charset="2"/>
              <a:buChar char="n"/>
            </a:pPr>
            <a:r>
              <a:rPr kumimoji="1" lang="zh-TW" altLang="en-US" sz="2400" dirty="0">
                <a:latin typeface="標楷體" pitchFamily="65" charset="-120"/>
                <a:ea typeface="標楷體" pitchFamily="65" charset="-120"/>
                <a:cs typeface="Calibri" pitchFamily="34" charset="0"/>
              </a:rPr>
              <a:t> </a:t>
            </a:r>
            <a:r>
              <a:rPr kumimoji="1" lang="zh-TW" altLang="en-US" sz="2400" dirty="0" smtClean="0">
                <a:latin typeface="標楷體" pitchFamily="65" charset="-120"/>
                <a:ea typeface="標楷體" pitchFamily="65" charset="-120"/>
                <a:cs typeface="Calibri" pitchFamily="34" charset="0"/>
              </a:rPr>
              <a:t>與</a:t>
            </a:r>
            <a:r>
              <a:rPr kumimoji="1" lang="zh-TW" altLang="en-US" sz="2400" dirty="0">
                <a:latin typeface="標楷體" pitchFamily="65" charset="-120"/>
                <a:ea typeface="標楷體" pitchFamily="65" charset="-120"/>
                <a:cs typeface="Calibri" pitchFamily="34" charset="0"/>
              </a:rPr>
              <a:t>世界各產業龍頭合作。</a:t>
            </a:r>
            <a:endParaRPr kumimoji="1" lang="en-US" altLang="zh-TW" sz="2400" dirty="0">
              <a:latin typeface="標楷體" pitchFamily="65" charset="-120"/>
              <a:ea typeface="標楷體" pitchFamily="65" charset="-120"/>
              <a:cs typeface="Calibri" pitchFamily="34" charset="0"/>
            </a:endParaRPr>
          </a:p>
          <a:p>
            <a:pPr lvl="0" defTabSz="914400" eaLnBrk="0" fontAlgn="base" hangingPunct="0">
              <a:spcBef>
                <a:spcPct val="0"/>
              </a:spcBef>
              <a:spcAft>
                <a:spcPct val="0"/>
              </a:spcAft>
              <a:buFont typeface="Wingdings" pitchFamily="2" charset="2"/>
              <a:buChar char="n"/>
            </a:pPr>
            <a:endParaRPr kumimoji="1" lang="en-US" altLang="zh-TW" sz="2400" dirty="0">
              <a:latin typeface="標楷體" pitchFamily="65" charset="-120"/>
              <a:ea typeface="標楷體" pitchFamily="65" charset="-120"/>
              <a:cs typeface="新細明體" pitchFamily="18" charset="-120"/>
            </a:endParaRPr>
          </a:p>
          <a:p>
            <a:pPr lvl="0" algn="just" defTabSz="914400" eaLnBrk="0" fontAlgn="base" hangingPunct="0">
              <a:spcBef>
                <a:spcPct val="0"/>
              </a:spcBef>
              <a:spcAft>
                <a:spcPct val="0"/>
              </a:spcAft>
              <a:buFont typeface="Wingdings" pitchFamily="2" charset="2"/>
              <a:buChar char="n"/>
            </a:pPr>
            <a:r>
              <a:rPr kumimoji="1" lang="zh-TW" altLang="en-US" sz="2400" dirty="0">
                <a:latin typeface="標楷體" pitchFamily="65" charset="-120"/>
                <a:ea typeface="標楷體" pitchFamily="65" charset="-120"/>
                <a:cs typeface="Calibri" pitchFamily="34" charset="0"/>
              </a:rPr>
              <a:t> </a:t>
            </a:r>
            <a:r>
              <a:rPr kumimoji="1" lang="zh-TW" altLang="en-US" sz="2400" dirty="0" smtClean="0">
                <a:latin typeface="標楷體" pitchFamily="65" charset="-120"/>
                <a:ea typeface="標楷體" pitchFamily="65" charset="-120"/>
                <a:cs typeface="Calibri" pitchFamily="34" charset="0"/>
              </a:rPr>
              <a:t>優良</a:t>
            </a:r>
            <a:r>
              <a:rPr kumimoji="1" lang="zh-TW" altLang="en-US" sz="2400" dirty="0">
                <a:latin typeface="標楷體" pitchFamily="65" charset="-120"/>
                <a:ea typeface="標楷體" pitchFamily="65" charset="-120"/>
                <a:cs typeface="Calibri" pitchFamily="34" charset="0"/>
              </a:rPr>
              <a:t>的企業文化</a:t>
            </a:r>
            <a:r>
              <a:rPr kumimoji="1" lang="en-US" altLang="zh-TW" sz="2400" dirty="0">
                <a:latin typeface="標楷體" pitchFamily="65" charset="-120"/>
                <a:ea typeface="標楷體" pitchFamily="65" charset="-120"/>
                <a:cs typeface="Calibri" pitchFamily="34" charset="0"/>
              </a:rPr>
              <a:t>---</a:t>
            </a:r>
            <a:r>
              <a:rPr kumimoji="1" lang="zh-TW" altLang="en-US" sz="2400" dirty="0">
                <a:latin typeface="標楷體" pitchFamily="65" charset="-120"/>
                <a:ea typeface="標楷體" pitchFamily="65" charset="-120"/>
                <a:cs typeface="Calibri" pitchFamily="34" charset="0"/>
              </a:rPr>
              <a:t>今國人共同奉行”誠信</a:t>
            </a:r>
            <a:r>
              <a:rPr kumimoji="1" lang="en-US" altLang="zh-TW" sz="2400" dirty="0">
                <a:latin typeface="標楷體" pitchFamily="65" charset="-120"/>
                <a:ea typeface="標楷體" pitchFamily="65" charset="-120"/>
                <a:cs typeface="Calibri" pitchFamily="34" charset="0"/>
              </a:rPr>
              <a:t>,</a:t>
            </a:r>
            <a:r>
              <a:rPr kumimoji="1" lang="zh-TW" altLang="en-US" sz="2400" dirty="0">
                <a:latin typeface="標楷體" pitchFamily="65" charset="-120"/>
                <a:ea typeface="標楷體" pitchFamily="65" charset="-120"/>
                <a:cs typeface="Calibri" pitchFamily="34" charset="0"/>
              </a:rPr>
              <a:t>正直</a:t>
            </a:r>
            <a:r>
              <a:rPr kumimoji="1" lang="en-US" altLang="zh-TW" sz="2400" dirty="0">
                <a:latin typeface="標楷體" pitchFamily="65" charset="-120"/>
                <a:ea typeface="標楷體" pitchFamily="65" charset="-120"/>
                <a:cs typeface="Calibri" pitchFamily="34" charset="0"/>
              </a:rPr>
              <a:t>,</a:t>
            </a:r>
            <a:r>
              <a:rPr kumimoji="1" lang="zh-TW" altLang="en-US" sz="2400" dirty="0">
                <a:latin typeface="標楷體" pitchFamily="65" charset="-120"/>
                <a:ea typeface="標楷體" pitchFamily="65" charset="-120"/>
                <a:cs typeface="Calibri" pitchFamily="34" charset="0"/>
              </a:rPr>
              <a:t>無私”的核心價值。</a:t>
            </a:r>
            <a:endParaRPr lang="zh-TW" altLang="en-US" sz="2400" b="1" dirty="0"/>
          </a:p>
        </p:txBody>
      </p:sp>
      <p:pic>
        <p:nvPicPr>
          <p:cNvPr id="3" name="圖片 2"/>
          <p:cNvPicPr>
            <a:picLocks noChangeAspect="1"/>
          </p:cNvPicPr>
          <p:nvPr/>
        </p:nvPicPr>
        <p:blipFill rotWithShape="1">
          <a:blip r:embed="rId2" cstate="print"/>
          <a:srcRect l="9152" r="9152"/>
          <a:stretch/>
        </p:blipFill>
        <p:spPr>
          <a:xfrm>
            <a:off x="6239222" y="908931"/>
            <a:ext cx="5544616" cy="5433846"/>
          </a:xfrm>
          <a:prstGeom prst="rect">
            <a:avLst/>
          </a:prstGeom>
        </p:spPr>
      </p:pic>
    </p:spTree>
    <p:extLst>
      <p:ext uri="{BB962C8B-B14F-4D97-AF65-F5344CB8AC3E}">
        <p14:creationId xmlns="" xmlns:p14="http://schemas.microsoft.com/office/powerpoint/2010/main" val="15701752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23311" y="188684"/>
            <a:ext cx="7704143" cy="720247"/>
          </a:xfrm>
        </p:spPr>
        <p:txBody>
          <a:bodyPr>
            <a:noAutofit/>
          </a:bodyPr>
          <a:lstStyle/>
          <a:p>
            <a:r>
              <a:rPr lang="zh-TW" altLang="en-US" sz="3600" b="1" dirty="0" smtClean="0"/>
              <a:t>產品開發 </a:t>
            </a:r>
            <a:r>
              <a:rPr lang="en-US" altLang="zh-TW" sz="3600" b="1" dirty="0" smtClean="0">
                <a:latin typeface="+mn-lt"/>
              </a:rPr>
              <a:t>Product Development</a:t>
            </a:r>
            <a:endParaRPr lang="zh-TW" altLang="en-US" sz="3600" b="1" dirty="0">
              <a:latin typeface="+mn-lt"/>
            </a:endParaRPr>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pPr/>
              <a:t>5</a:t>
            </a:fld>
            <a:endParaRPr lang="zh-TW" altLang="en-US"/>
          </a:p>
        </p:txBody>
      </p:sp>
      <p:pic>
        <p:nvPicPr>
          <p:cNvPr id="11" name="Picture 6" descr="Self-Driving Cars and Insurance: What You Need to Know"/>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16825" t="9348" r="23181" b="5849"/>
          <a:stretch/>
        </p:blipFill>
        <p:spPr bwMode="auto">
          <a:xfrm>
            <a:off x="2998862" y="1989634"/>
            <a:ext cx="2376264" cy="1969902"/>
          </a:xfrm>
          <a:prstGeom prst="rect">
            <a:avLst/>
          </a:prstGeom>
          <a:noFill/>
          <a:extLst>
            <a:ext uri="{909E8E84-426E-40DD-AFC4-6F175D3DCCD1}">
              <a14:hiddenFill xmlns="" xmlns:a14="http://schemas.microsoft.com/office/drawing/2010/main">
                <a:solidFill>
                  <a:srgbClr val="FFFFFF"/>
                </a:solidFill>
              </a14:hiddenFill>
            </a:ext>
          </a:extLst>
        </p:spPr>
      </p:pic>
      <p:sp>
        <p:nvSpPr>
          <p:cNvPr id="14" name="Rectangle 25">
            <a:extLst>
              <a:ext uri="{FF2B5EF4-FFF2-40B4-BE49-F238E27FC236}">
                <a16:creationId xmlns:a16="http://schemas.microsoft.com/office/drawing/2014/main" xmlns="" id="{EA0C2A83-04F2-4911-9FA5-8E9AC080CD89}"/>
              </a:ext>
            </a:extLst>
          </p:cNvPr>
          <p:cNvSpPr/>
          <p:nvPr/>
        </p:nvSpPr>
        <p:spPr>
          <a:xfrm>
            <a:off x="3070870" y="4293890"/>
            <a:ext cx="2232248" cy="169545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Rectangle 25">
            <a:extLst>
              <a:ext uri="{FF2B5EF4-FFF2-40B4-BE49-F238E27FC236}">
                <a16:creationId xmlns:a16="http://schemas.microsoft.com/office/drawing/2014/main" xmlns="" id="{EA0C2A83-04F2-4911-9FA5-8E9AC080CD89}"/>
              </a:ext>
            </a:extLst>
          </p:cNvPr>
          <p:cNvSpPr/>
          <p:nvPr/>
        </p:nvSpPr>
        <p:spPr>
          <a:xfrm>
            <a:off x="9191550" y="4293890"/>
            <a:ext cx="2304256" cy="1656184"/>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Rectangle 24">
            <a:extLst>
              <a:ext uri="{FF2B5EF4-FFF2-40B4-BE49-F238E27FC236}">
                <a16:creationId xmlns:a16="http://schemas.microsoft.com/office/drawing/2014/main" xmlns="" id="{5AE99BD7-4488-4A49-AA7E-C227E49C5D32}"/>
              </a:ext>
            </a:extLst>
          </p:cNvPr>
          <p:cNvSpPr/>
          <p:nvPr/>
        </p:nvSpPr>
        <p:spPr>
          <a:xfrm>
            <a:off x="334566" y="4293890"/>
            <a:ext cx="2069837" cy="1761036"/>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Rectangle 25">
            <a:extLst>
              <a:ext uri="{FF2B5EF4-FFF2-40B4-BE49-F238E27FC236}">
                <a16:creationId xmlns:a16="http://schemas.microsoft.com/office/drawing/2014/main" xmlns="" id="{EA0C2A83-04F2-4911-9FA5-8E9AC080CD89}"/>
              </a:ext>
            </a:extLst>
          </p:cNvPr>
          <p:cNvSpPr/>
          <p:nvPr/>
        </p:nvSpPr>
        <p:spPr>
          <a:xfrm>
            <a:off x="6023198" y="4293890"/>
            <a:ext cx="2385671" cy="1656184"/>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TextBox 48">
            <a:extLst>
              <a:ext uri="{FF2B5EF4-FFF2-40B4-BE49-F238E27FC236}">
                <a16:creationId xmlns:a16="http://schemas.microsoft.com/office/drawing/2014/main" xmlns="" id="{A5D7577A-17F3-4845-93E0-0BC23B5BAD1E}"/>
              </a:ext>
            </a:extLst>
          </p:cNvPr>
          <p:cNvSpPr txBox="1"/>
          <p:nvPr/>
        </p:nvSpPr>
        <p:spPr>
          <a:xfrm>
            <a:off x="406574" y="4293890"/>
            <a:ext cx="1977298" cy="1477328"/>
          </a:xfrm>
          <a:prstGeom prst="rect">
            <a:avLst/>
          </a:prstGeom>
          <a:noFill/>
        </p:spPr>
        <p:txBody>
          <a:bodyPr wrap="square" rtlCol="0">
            <a:spAutoFit/>
          </a:bodyPr>
          <a:lstStyle/>
          <a:p>
            <a:pPr marL="285750" indent="-285750">
              <a:buFont typeface="Wingdings" panose="05000000000000000000" pitchFamily="2" charset="2"/>
              <a:buChar char="n"/>
            </a:pPr>
            <a:r>
              <a:rPr lang="zh-TW" altLang="en-US" sz="1800" dirty="0" smtClean="0">
                <a:ea typeface="標楷體" pitchFamily="65" charset="-120"/>
              </a:rPr>
              <a:t>智慧門鈴鏡頭</a:t>
            </a:r>
            <a:endParaRPr lang="en-US" altLang="zh-TW" sz="1800" dirty="0" smtClean="0">
              <a:ea typeface="標楷體" pitchFamily="65" charset="-120"/>
            </a:endParaRPr>
          </a:p>
          <a:p>
            <a:pPr marL="285750" indent="-285750">
              <a:buFont typeface="Wingdings" panose="05000000000000000000" pitchFamily="2" charset="2"/>
              <a:buChar char="n"/>
            </a:pPr>
            <a:r>
              <a:rPr lang="zh-TW" altLang="en-US" sz="1800" dirty="0" smtClean="0">
                <a:ea typeface="標楷體" pitchFamily="65" charset="-120"/>
              </a:rPr>
              <a:t>網路攝影鏡頭</a:t>
            </a:r>
            <a:endParaRPr lang="en-US" altLang="zh-TW" sz="1800" dirty="0" smtClean="0">
              <a:ea typeface="標楷體" pitchFamily="65" charset="-120"/>
            </a:endParaRPr>
          </a:p>
          <a:p>
            <a:pPr marL="285750" indent="-285750">
              <a:buFont typeface="Wingdings" panose="05000000000000000000" pitchFamily="2" charset="2"/>
              <a:buChar char="n"/>
            </a:pPr>
            <a:r>
              <a:rPr lang="zh-TW" altLang="en-US" sz="1800" dirty="0" smtClean="0">
                <a:ea typeface="標楷體" pitchFamily="65" charset="-120"/>
              </a:rPr>
              <a:t>臉部辨識鏡頭</a:t>
            </a:r>
            <a:endParaRPr lang="en-US" altLang="zh-TW" sz="1800" dirty="0" smtClean="0">
              <a:ea typeface="標楷體" pitchFamily="65" charset="-120"/>
            </a:endParaRPr>
          </a:p>
          <a:p>
            <a:pPr marL="285750" indent="-285750">
              <a:buFont typeface="Wingdings" panose="05000000000000000000" pitchFamily="2" charset="2"/>
              <a:buChar char="n"/>
            </a:pPr>
            <a:r>
              <a:rPr lang="zh-TW" altLang="en-US" sz="1800" dirty="0">
                <a:ea typeface="標楷體" pitchFamily="65" charset="-120"/>
              </a:rPr>
              <a:t>智慧音</a:t>
            </a:r>
            <a:r>
              <a:rPr lang="zh-TW" altLang="en-US" sz="1800" dirty="0" smtClean="0">
                <a:ea typeface="標楷體" pitchFamily="65" charset="-120"/>
              </a:rPr>
              <a:t>箱鏡頭</a:t>
            </a:r>
            <a:endParaRPr lang="en-US" altLang="zh-TW" sz="1800" dirty="0" smtClean="0">
              <a:ea typeface="標楷體" pitchFamily="65" charset="-120"/>
            </a:endParaRPr>
          </a:p>
          <a:p>
            <a:pPr marL="285750" indent="-285750">
              <a:buFont typeface="Wingdings" panose="05000000000000000000" pitchFamily="2" charset="2"/>
              <a:buChar char="n"/>
            </a:pPr>
            <a:r>
              <a:rPr lang="zh-TW" altLang="en-US" sz="1800" dirty="0">
                <a:ea typeface="標楷體" pitchFamily="65" charset="-120"/>
              </a:rPr>
              <a:t>智能</a:t>
            </a:r>
            <a:r>
              <a:rPr lang="zh-TW" altLang="en-US" sz="1800" dirty="0" smtClean="0">
                <a:ea typeface="標楷體" pitchFamily="65" charset="-120"/>
              </a:rPr>
              <a:t>倉儲鏡頭</a:t>
            </a:r>
          </a:p>
        </p:txBody>
      </p:sp>
      <p:sp>
        <p:nvSpPr>
          <p:cNvPr id="19" name="矩形 18"/>
          <p:cNvSpPr/>
          <p:nvPr/>
        </p:nvSpPr>
        <p:spPr>
          <a:xfrm>
            <a:off x="310058" y="1260139"/>
            <a:ext cx="1715534" cy="723275"/>
          </a:xfrm>
          <a:prstGeom prst="rect">
            <a:avLst/>
          </a:prstGeom>
        </p:spPr>
        <p:txBody>
          <a:bodyPr wrap="none">
            <a:spAutoFit/>
          </a:bodyPr>
          <a:lstStyle/>
          <a:p>
            <a:pPr>
              <a:buFont typeface="Wingdings" pitchFamily="2" charset="2"/>
              <a:buChar char="n"/>
            </a:pPr>
            <a:r>
              <a:rPr lang="en-US" altLang="zh-TW" sz="2000" b="1" dirty="0" smtClean="0"/>
              <a:t> </a:t>
            </a:r>
            <a:r>
              <a:rPr lang="zh-TW" altLang="en-US" sz="2000" b="1" dirty="0" smtClean="0">
                <a:ea typeface="標楷體" pitchFamily="65" charset="-120"/>
              </a:rPr>
              <a:t>物聯網鏡頭</a:t>
            </a:r>
            <a:endParaRPr lang="en-US" altLang="zh-TW" sz="2000" b="1" dirty="0" smtClean="0">
              <a:ea typeface="標楷體" pitchFamily="65" charset="-120"/>
            </a:endParaRPr>
          </a:p>
          <a:p>
            <a:r>
              <a:rPr lang="zh-TW" altLang="en-US" sz="2000" dirty="0" smtClean="0">
                <a:ea typeface="標楷體" pitchFamily="65" charset="-120"/>
              </a:rPr>
              <a:t>    </a:t>
            </a:r>
            <a:r>
              <a:rPr lang="en-US" altLang="zh-TW" sz="2000" dirty="0" smtClean="0">
                <a:ea typeface="標楷體" pitchFamily="65" charset="-120"/>
              </a:rPr>
              <a:t>IOT</a:t>
            </a:r>
            <a:r>
              <a:rPr lang="zh-TW" altLang="en-US" sz="2000" dirty="0" smtClean="0">
                <a:ea typeface="標楷體" pitchFamily="65" charset="-120"/>
              </a:rPr>
              <a:t> </a:t>
            </a:r>
            <a:r>
              <a:rPr lang="en-US" altLang="zh-TW" sz="2000" dirty="0" smtClean="0">
                <a:ea typeface="標楷體" pitchFamily="65" charset="-120"/>
              </a:rPr>
              <a:t>lens</a:t>
            </a:r>
          </a:p>
        </p:txBody>
      </p:sp>
      <p:sp>
        <p:nvSpPr>
          <p:cNvPr id="20" name="TextBox 48">
            <a:extLst>
              <a:ext uri="{FF2B5EF4-FFF2-40B4-BE49-F238E27FC236}">
                <a16:creationId xmlns:a16="http://schemas.microsoft.com/office/drawing/2014/main" xmlns="" id="{A5D7577A-17F3-4845-93E0-0BC23B5BAD1E}"/>
              </a:ext>
            </a:extLst>
          </p:cNvPr>
          <p:cNvSpPr txBox="1"/>
          <p:nvPr/>
        </p:nvSpPr>
        <p:spPr>
          <a:xfrm>
            <a:off x="3142878" y="4293890"/>
            <a:ext cx="2105421" cy="1477328"/>
          </a:xfrm>
          <a:prstGeom prst="rect">
            <a:avLst/>
          </a:prstGeom>
          <a:noFill/>
        </p:spPr>
        <p:txBody>
          <a:bodyPr wrap="square" rtlCol="0">
            <a:spAutoFit/>
          </a:bodyPr>
          <a:lstStyle/>
          <a:p>
            <a:pPr marL="285750" indent="-285750" fontAlgn="ctr">
              <a:buFont typeface="Wingdings" panose="05000000000000000000" pitchFamily="2" charset="2"/>
              <a:buChar char="n"/>
            </a:pPr>
            <a:r>
              <a:rPr lang="zh-TW" altLang="en-US" sz="1800" dirty="0" smtClean="0">
                <a:ea typeface="標楷體" pitchFamily="65" charset="-120"/>
              </a:rPr>
              <a:t>倒車顯影鏡頭</a:t>
            </a:r>
            <a:endParaRPr lang="en-US" altLang="zh-TW" sz="1800" dirty="0" smtClean="0">
              <a:ea typeface="標楷體" pitchFamily="65" charset="-120"/>
            </a:endParaRPr>
          </a:p>
          <a:p>
            <a:pPr marL="285750" indent="-285750" fontAlgn="ctr">
              <a:buFont typeface="Wingdings" panose="05000000000000000000" pitchFamily="2" charset="2"/>
              <a:buChar char="n"/>
            </a:pPr>
            <a:r>
              <a:rPr lang="zh-TW" altLang="en-US" sz="1800" dirty="0">
                <a:ea typeface="標楷體" pitchFamily="65" charset="-120"/>
              </a:rPr>
              <a:t>艙內</a:t>
            </a:r>
            <a:r>
              <a:rPr lang="zh-TW" altLang="en-US" sz="1800" dirty="0" smtClean="0">
                <a:ea typeface="標楷體" pitchFamily="65" charset="-120"/>
              </a:rPr>
              <a:t>監控鏡頭</a:t>
            </a:r>
            <a:endParaRPr lang="en-US" altLang="zh-TW" sz="1800" dirty="0" smtClean="0">
              <a:ea typeface="標楷體" pitchFamily="65" charset="-120"/>
            </a:endParaRPr>
          </a:p>
          <a:p>
            <a:pPr marL="285750" indent="-285750" fontAlgn="ctr">
              <a:buFont typeface="Wingdings" panose="05000000000000000000" pitchFamily="2" charset="2"/>
              <a:buChar char="n"/>
            </a:pPr>
            <a:r>
              <a:rPr lang="en-US" altLang="zh-TW" sz="1800" dirty="0" smtClean="0">
                <a:ea typeface="標楷體" pitchFamily="65" charset="-120"/>
              </a:rPr>
              <a:t>ADAS </a:t>
            </a:r>
            <a:r>
              <a:rPr lang="zh-TW" altLang="en-US" sz="1800" dirty="0" smtClean="0">
                <a:ea typeface="標楷體" pitchFamily="65" charset="-120"/>
              </a:rPr>
              <a:t>鏡頭</a:t>
            </a:r>
            <a:endParaRPr lang="en-US" altLang="zh-TW" sz="1800" dirty="0" smtClean="0">
              <a:ea typeface="標楷體" pitchFamily="65" charset="-120"/>
            </a:endParaRPr>
          </a:p>
          <a:p>
            <a:pPr marL="285750" indent="-285750" fontAlgn="ctr">
              <a:buFont typeface="Wingdings" panose="05000000000000000000" pitchFamily="2" charset="2"/>
              <a:buChar char="n"/>
            </a:pPr>
            <a:r>
              <a:rPr lang="zh-TW" altLang="en-US" sz="1800" dirty="0" smtClean="0">
                <a:ea typeface="標楷體" pitchFamily="65" charset="-120"/>
              </a:rPr>
              <a:t>環景鏡頭</a:t>
            </a:r>
            <a:endParaRPr lang="en-US" altLang="zh-TW" sz="1800" dirty="0" smtClean="0">
              <a:ea typeface="標楷體" pitchFamily="65" charset="-120"/>
            </a:endParaRPr>
          </a:p>
          <a:p>
            <a:pPr marL="285750" indent="-285750" fontAlgn="ctr">
              <a:buFont typeface="Wingdings" panose="05000000000000000000" pitchFamily="2" charset="2"/>
              <a:buChar char="n"/>
            </a:pPr>
            <a:r>
              <a:rPr lang="zh-TW" altLang="en-US" sz="1800" dirty="0" smtClean="0">
                <a:ea typeface="標楷體" pitchFamily="65" charset="-120"/>
              </a:rPr>
              <a:t>紅外熱成像鏡頭 </a:t>
            </a:r>
          </a:p>
        </p:txBody>
      </p:sp>
      <p:pic>
        <p:nvPicPr>
          <p:cNvPr id="21" name="Picture 2" descr="C:\Users\michellesu0115\Desktop\banner_03.jpg"/>
          <p:cNvPicPr>
            <a:picLocks noChangeAspect="1" noChangeArrowheads="1"/>
          </p:cNvPicPr>
          <p:nvPr/>
        </p:nvPicPr>
        <p:blipFill>
          <a:blip r:embed="rId3" cstate="print"/>
          <a:srcRect l="29950" t="30991" r="16178"/>
          <a:stretch>
            <a:fillRect/>
          </a:stretch>
        </p:blipFill>
        <p:spPr bwMode="auto">
          <a:xfrm>
            <a:off x="293363" y="2100773"/>
            <a:ext cx="2078191" cy="1956343"/>
          </a:xfrm>
          <a:prstGeom prst="rect">
            <a:avLst/>
          </a:prstGeom>
          <a:noFill/>
        </p:spPr>
      </p:pic>
      <p:sp>
        <p:nvSpPr>
          <p:cNvPr id="23" name="矩形 22"/>
          <p:cNvSpPr/>
          <p:nvPr/>
        </p:nvSpPr>
        <p:spPr>
          <a:xfrm>
            <a:off x="3214886" y="1197546"/>
            <a:ext cx="2010294" cy="707886"/>
          </a:xfrm>
          <a:prstGeom prst="rect">
            <a:avLst/>
          </a:prstGeom>
        </p:spPr>
        <p:txBody>
          <a:bodyPr wrap="none">
            <a:spAutoFit/>
          </a:bodyPr>
          <a:lstStyle/>
          <a:p>
            <a:pPr>
              <a:buFont typeface="Wingdings" pitchFamily="2" charset="2"/>
              <a:buChar char="n"/>
            </a:pPr>
            <a:r>
              <a:rPr lang="en-US" altLang="zh-TW" sz="2000" dirty="0" smtClean="0"/>
              <a:t> </a:t>
            </a:r>
            <a:r>
              <a:rPr lang="zh-TW" altLang="en-US" sz="2000" b="1" dirty="0" smtClean="0">
                <a:ea typeface="標楷體" pitchFamily="65" charset="-120"/>
              </a:rPr>
              <a:t>車載鏡頭</a:t>
            </a:r>
            <a:endParaRPr lang="en-US" altLang="zh-TW" sz="2000" b="1" dirty="0" smtClean="0">
              <a:ea typeface="標楷體" pitchFamily="65" charset="-120"/>
            </a:endParaRPr>
          </a:p>
          <a:p>
            <a:r>
              <a:rPr lang="zh-TW" altLang="en-US" sz="2000" dirty="0" smtClean="0">
                <a:ea typeface="標楷體" pitchFamily="65" charset="-120"/>
              </a:rPr>
              <a:t>  </a:t>
            </a:r>
            <a:r>
              <a:rPr lang="en-US" altLang="zh-TW" sz="2000" dirty="0" smtClean="0">
                <a:ea typeface="標楷體" pitchFamily="65" charset="-120"/>
              </a:rPr>
              <a:t>Automotive lens</a:t>
            </a:r>
          </a:p>
        </p:txBody>
      </p:sp>
      <p:sp>
        <p:nvSpPr>
          <p:cNvPr id="25" name="矩形 24"/>
          <p:cNvSpPr/>
          <p:nvPr/>
        </p:nvSpPr>
        <p:spPr>
          <a:xfrm>
            <a:off x="5951190" y="1269554"/>
            <a:ext cx="3452835" cy="707886"/>
          </a:xfrm>
          <a:prstGeom prst="rect">
            <a:avLst/>
          </a:prstGeom>
        </p:spPr>
        <p:txBody>
          <a:bodyPr wrap="square">
            <a:spAutoFit/>
          </a:bodyPr>
          <a:lstStyle/>
          <a:p>
            <a:pPr>
              <a:buFont typeface="Wingdings" pitchFamily="2" charset="2"/>
              <a:buChar char="n"/>
            </a:pPr>
            <a:r>
              <a:rPr lang="zh-TW" altLang="en-US" sz="2000" b="1" dirty="0" smtClean="0">
                <a:ea typeface="標楷體" pitchFamily="65" charset="-120"/>
              </a:rPr>
              <a:t>紅外熱成像鏡頭</a:t>
            </a:r>
            <a:endParaRPr lang="en-US" altLang="zh-TW" sz="2000" b="1" dirty="0" smtClean="0">
              <a:ea typeface="標楷體" pitchFamily="65" charset="-120"/>
            </a:endParaRPr>
          </a:p>
          <a:p>
            <a:r>
              <a:rPr lang="en-US" altLang="zh-TW" sz="2000" dirty="0" smtClean="0">
                <a:ea typeface="標楷體" pitchFamily="65" charset="-120"/>
              </a:rPr>
              <a:t>Infrared Thermal Imaging </a:t>
            </a:r>
          </a:p>
        </p:txBody>
      </p:sp>
      <p:sp>
        <p:nvSpPr>
          <p:cNvPr id="26" name="矩形 25"/>
          <p:cNvSpPr/>
          <p:nvPr/>
        </p:nvSpPr>
        <p:spPr>
          <a:xfrm>
            <a:off x="9263558" y="1269554"/>
            <a:ext cx="1972015" cy="707886"/>
          </a:xfrm>
          <a:prstGeom prst="rect">
            <a:avLst/>
          </a:prstGeom>
        </p:spPr>
        <p:txBody>
          <a:bodyPr wrap="none">
            <a:spAutoFit/>
          </a:bodyPr>
          <a:lstStyle/>
          <a:p>
            <a:pPr>
              <a:buFont typeface="Wingdings" pitchFamily="2" charset="2"/>
              <a:buChar char="n"/>
            </a:pPr>
            <a:r>
              <a:rPr lang="zh-TW" altLang="en-US" sz="2000" b="1" dirty="0" smtClean="0">
                <a:ea typeface="標楷體" pitchFamily="65" charset="-120"/>
              </a:rPr>
              <a:t> 單眼鏡頭鏡片</a:t>
            </a:r>
            <a:endParaRPr lang="en-US" altLang="zh-TW" sz="2000" b="1" dirty="0" smtClean="0">
              <a:ea typeface="標楷體" pitchFamily="65" charset="-120"/>
            </a:endParaRPr>
          </a:p>
          <a:p>
            <a:r>
              <a:rPr lang="zh-TW" altLang="en-US" sz="2000" dirty="0" smtClean="0">
                <a:ea typeface="標楷體" pitchFamily="65" charset="-120"/>
              </a:rPr>
              <a:t> </a:t>
            </a:r>
            <a:r>
              <a:rPr lang="en-US" altLang="zh-TW" sz="2000" dirty="0" smtClean="0">
                <a:ea typeface="標楷體" pitchFamily="65" charset="-120"/>
              </a:rPr>
              <a:t>DSLR </a:t>
            </a:r>
            <a:r>
              <a:rPr lang="zh-TW" altLang="en-US" sz="2000" dirty="0" smtClean="0">
                <a:ea typeface="標楷體" pitchFamily="65" charset="-120"/>
              </a:rPr>
              <a:t> </a:t>
            </a:r>
            <a:r>
              <a:rPr lang="en-US" altLang="zh-TW" sz="2000" dirty="0" smtClean="0">
                <a:ea typeface="標楷體" pitchFamily="65" charset="-120"/>
              </a:rPr>
              <a:t>lens</a:t>
            </a:r>
          </a:p>
        </p:txBody>
      </p:sp>
      <p:sp>
        <p:nvSpPr>
          <p:cNvPr id="27" name="TextBox 48">
            <a:extLst>
              <a:ext uri="{FF2B5EF4-FFF2-40B4-BE49-F238E27FC236}">
                <a16:creationId xmlns:a16="http://schemas.microsoft.com/office/drawing/2014/main" xmlns="" id="{A5D7577A-17F3-4845-93E0-0BC23B5BAD1E}"/>
              </a:ext>
            </a:extLst>
          </p:cNvPr>
          <p:cNvSpPr txBox="1"/>
          <p:nvPr/>
        </p:nvSpPr>
        <p:spPr>
          <a:xfrm>
            <a:off x="6239222" y="4437906"/>
            <a:ext cx="1944216" cy="1200329"/>
          </a:xfrm>
          <a:prstGeom prst="rect">
            <a:avLst/>
          </a:prstGeom>
          <a:noFill/>
        </p:spPr>
        <p:txBody>
          <a:bodyPr wrap="square" rtlCol="0">
            <a:spAutoFit/>
          </a:bodyPr>
          <a:lstStyle/>
          <a:p>
            <a:pPr marL="285750" indent="-285750" fontAlgn="ctr">
              <a:buFont typeface="Wingdings" panose="05000000000000000000" pitchFamily="2" charset="2"/>
              <a:buChar char="n"/>
            </a:pPr>
            <a:r>
              <a:rPr lang="zh-TW" altLang="en-US" sz="1800" dirty="0" smtClean="0">
                <a:ea typeface="標楷體" pitchFamily="65" charset="-120"/>
              </a:rPr>
              <a:t>監控鏡頭</a:t>
            </a:r>
            <a:endParaRPr lang="en-US" altLang="zh-TW" sz="1800" dirty="0" smtClean="0">
              <a:ea typeface="標楷體" pitchFamily="65" charset="-120"/>
            </a:endParaRPr>
          </a:p>
          <a:p>
            <a:pPr marL="285750" indent="-285750" fontAlgn="ctr">
              <a:buFont typeface="Wingdings" panose="05000000000000000000" pitchFamily="2" charset="2"/>
              <a:buChar char="n"/>
            </a:pPr>
            <a:r>
              <a:rPr lang="zh-TW" altLang="en-US" sz="1800" dirty="0" smtClean="0">
                <a:ea typeface="標楷體" pitchFamily="65" charset="-120"/>
              </a:rPr>
              <a:t>車載鏡頭</a:t>
            </a:r>
            <a:endParaRPr lang="en-US" altLang="zh-TW" sz="1800" dirty="0" smtClean="0">
              <a:ea typeface="標楷體" pitchFamily="65" charset="-120"/>
            </a:endParaRPr>
          </a:p>
          <a:p>
            <a:pPr marL="285750" indent="-285750" fontAlgn="ctr">
              <a:buFont typeface="Wingdings" panose="05000000000000000000" pitchFamily="2" charset="2"/>
              <a:buChar char="n"/>
            </a:pPr>
            <a:r>
              <a:rPr lang="zh-TW" altLang="en-US" sz="1800" dirty="0" smtClean="0">
                <a:ea typeface="標楷體" pitchFamily="65" charset="-120"/>
              </a:rPr>
              <a:t>醫療鏡頭</a:t>
            </a:r>
            <a:endParaRPr lang="en-US" altLang="zh-TW" sz="1800" dirty="0">
              <a:ea typeface="標楷體" pitchFamily="65" charset="-120"/>
            </a:endParaRPr>
          </a:p>
          <a:p>
            <a:pPr marL="285750" indent="-285750" fontAlgn="ctr">
              <a:buFont typeface="Wingdings" panose="05000000000000000000" pitchFamily="2" charset="2"/>
              <a:buChar char="n"/>
            </a:pPr>
            <a:r>
              <a:rPr lang="zh-TW" altLang="en-US" sz="1800" dirty="0" smtClean="0">
                <a:ea typeface="標楷體" pitchFamily="65" charset="-120"/>
              </a:rPr>
              <a:t>工業鏡頭</a:t>
            </a:r>
          </a:p>
        </p:txBody>
      </p:sp>
      <p:sp>
        <p:nvSpPr>
          <p:cNvPr id="28" name="TextBox 48">
            <a:extLst>
              <a:ext uri="{FF2B5EF4-FFF2-40B4-BE49-F238E27FC236}">
                <a16:creationId xmlns:a16="http://schemas.microsoft.com/office/drawing/2014/main" xmlns="" id="{A5D7577A-17F3-4845-93E0-0BC23B5BAD1E}"/>
              </a:ext>
            </a:extLst>
          </p:cNvPr>
          <p:cNvSpPr txBox="1"/>
          <p:nvPr/>
        </p:nvSpPr>
        <p:spPr>
          <a:xfrm>
            <a:off x="9335566" y="4437906"/>
            <a:ext cx="2060194" cy="646331"/>
          </a:xfrm>
          <a:prstGeom prst="rect">
            <a:avLst/>
          </a:prstGeom>
          <a:noFill/>
        </p:spPr>
        <p:txBody>
          <a:bodyPr wrap="square" rtlCol="0">
            <a:spAutoFit/>
          </a:bodyPr>
          <a:lstStyle/>
          <a:p>
            <a:pPr marL="342900" indent="-342900">
              <a:buFont typeface="Wingdings" panose="05000000000000000000" pitchFamily="2" charset="2"/>
              <a:buChar char="n"/>
            </a:pPr>
            <a:r>
              <a:rPr lang="zh-TW" altLang="en-US" sz="1800" dirty="0" smtClean="0">
                <a:ea typeface="標楷體" pitchFamily="65" charset="-120"/>
              </a:rPr>
              <a:t>高精度鏡片</a:t>
            </a:r>
            <a:endParaRPr lang="en-US" altLang="zh-TW" sz="1800" dirty="0">
              <a:ea typeface="標楷體" pitchFamily="65" charset="-120"/>
            </a:endParaRPr>
          </a:p>
          <a:p>
            <a:pPr marL="342900" indent="-342900">
              <a:buFont typeface="Wingdings" panose="05000000000000000000" pitchFamily="2" charset="2"/>
              <a:buChar char="n"/>
            </a:pPr>
            <a:r>
              <a:rPr lang="zh-TW" altLang="en-US" sz="1800" dirty="0" smtClean="0">
                <a:ea typeface="標楷體" pitchFamily="65" charset="-120"/>
              </a:rPr>
              <a:t>膠合鏡片</a:t>
            </a:r>
          </a:p>
        </p:txBody>
      </p:sp>
      <p:pic>
        <p:nvPicPr>
          <p:cNvPr id="29" name="Picture 2"/>
          <p:cNvPicPr>
            <a:picLocks noChangeAspect="1" noChangeArrowheads="1"/>
          </p:cNvPicPr>
          <p:nvPr/>
        </p:nvPicPr>
        <p:blipFill>
          <a:blip r:embed="rId4" cstate="print"/>
          <a:srcRect/>
          <a:stretch>
            <a:fillRect/>
          </a:stretch>
        </p:blipFill>
        <p:spPr bwMode="auto">
          <a:xfrm>
            <a:off x="6023198" y="2061642"/>
            <a:ext cx="2425486" cy="1937288"/>
          </a:xfrm>
          <a:prstGeom prst="rect">
            <a:avLst/>
          </a:prstGeom>
          <a:noFill/>
          <a:ln w="9525">
            <a:noFill/>
            <a:miter lim="800000"/>
            <a:headEnd/>
            <a:tailEnd/>
          </a:ln>
        </p:spPr>
      </p:pic>
      <p:pic>
        <p:nvPicPr>
          <p:cNvPr id="30" name="圖片 29"/>
          <p:cNvPicPr>
            <a:picLocks noChangeAspect="1"/>
          </p:cNvPicPr>
          <p:nvPr/>
        </p:nvPicPr>
        <p:blipFill rotWithShape="1">
          <a:blip r:embed="rId5" cstate="print"/>
          <a:srcRect l="2462"/>
          <a:stretch/>
        </p:blipFill>
        <p:spPr>
          <a:xfrm>
            <a:off x="295553" y="2075194"/>
            <a:ext cx="2199253" cy="2008381"/>
          </a:xfrm>
          <a:prstGeom prst="rect">
            <a:avLst/>
          </a:prstGeom>
        </p:spPr>
      </p:pic>
      <p:pic>
        <p:nvPicPr>
          <p:cNvPr id="1026" name="Picture 2"/>
          <p:cNvPicPr>
            <a:picLocks noChangeAspect="1" noChangeArrowheads="1"/>
          </p:cNvPicPr>
          <p:nvPr/>
        </p:nvPicPr>
        <p:blipFill>
          <a:blip r:embed="rId6" cstate="print"/>
          <a:srcRect/>
          <a:stretch>
            <a:fillRect/>
          </a:stretch>
        </p:blipFill>
        <p:spPr bwMode="auto">
          <a:xfrm>
            <a:off x="9119542" y="2061642"/>
            <a:ext cx="2411568" cy="1962919"/>
          </a:xfrm>
          <a:prstGeom prst="rect">
            <a:avLst/>
          </a:prstGeom>
          <a:noFill/>
          <a:ln w="9525">
            <a:noFill/>
            <a:miter lim="800000"/>
            <a:headEnd/>
            <a:tailEnd/>
          </a:ln>
        </p:spPr>
      </p:pic>
    </p:spTree>
    <p:extLst>
      <p:ext uri="{BB962C8B-B14F-4D97-AF65-F5344CB8AC3E}">
        <p14:creationId xmlns="" xmlns:p14="http://schemas.microsoft.com/office/powerpoint/2010/main" val="17472355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23311" y="188684"/>
            <a:ext cx="7704143" cy="720247"/>
          </a:xfrm>
        </p:spPr>
        <p:txBody>
          <a:bodyPr>
            <a:noAutofit/>
          </a:bodyPr>
          <a:lstStyle/>
          <a:p>
            <a:r>
              <a:rPr lang="zh-TW" altLang="en-US" sz="3600" b="1" dirty="0"/>
              <a:t>物聯</a:t>
            </a:r>
            <a:r>
              <a:rPr lang="zh-TW" altLang="en-US" sz="3600" b="1" dirty="0" smtClean="0"/>
              <a:t>網鏡頭 </a:t>
            </a:r>
            <a:r>
              <a:rPr lang="en-US" altLang="zh-TW" sz="3600" b="1" dirty="0" smtClean="0">
                <a:latin typeface="+mn-lt"/>
              </a:rPr>
              <a:t>IOT</a:t>
            </a:r>
            <a:r>
              <a:rPr lang="zh-TW" altLang="en-US" sz="3600" b="1" dirty="0" smtClean="0">
                <a:latin typeface="+mn-lt"/>
              </a:rPr>
              <a:t> </a:t>
            </a:r>
            <a:r>
              <a:rPr lang="en-US" altLang="zh-TW" sz="3600" b="1" dirty="0" smtClean="0">
                <a:latin typeface="+mn-lt"/>
              </a:rPr>
              <a:t>Lens</a:t>
            </a:r>
            <a:endParaRPr lang="zh-TW" altLang="en-US" sz="3600" b="1" dirty="0">
              <a:latin typeface="+mn-lt"/>
            </a:endParaRPr>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pPr/>
              <a:t>6</a:t>
            </a:fld>
            <a:endParaRPr lang="zh-TW" altLang="en-US"/>
          </a:p>
        </p:txBody>
      </p:sp>
      <p:grpSp>
        <p:nvGrpSpPr>
          <p:cNvPr id="8" name="群組 21"/>
          <p:cNvGrpSpPr/>
          <p:nvPr/>
        </p:nvGrpSpPr>
        <p:grpSpPr>
          <a:xfrm>
            <a:off x="537795" y="1248184"/>
            <a:ext cx="11119580" cy="5168759"/>
            <a:chOff x="334566" y="1053530"/>
            <a:chExt cx="11875500" cy="5363814"/>
          </a:xfrm>
        </p:grpSpPr>
        <p:sp>
          <p:nvSpPr>
            <p:cNvPr id="11" name="圓角矩形 10"/>
            <p:cNvSpPr/>
            <p:nvPr/>
          </p:nvSpPr>
          <p:spPr>
            <a:xfrm>
              <a:off x="334566" y="1053530"/>
              <a:ext cx="2808312" cy="504056"/>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smtClean="0">
                  <a:solidFill>
                    <a:schemeClr val="tx1"/>
                  </a:solidFill>
                  <a:latin typeface="標楷體" panose="03000509000000000000" pitchFamily="65" charset="-120"/>
                  <a:ea typeface="標楷體" panose="03000509000000000000" pitchFamily="65" charset="-120"/>
                </a:rPr>
                <a:t>零售</a:t>
              </a:r>
              <a:endParaRPr lang="zh-TW" altLang="en-US" b="1" dirty="0">
                <a:solidFill>
                  <a:schemeClr val="tx1"/>
                </a:solidFill>
                <a:latin typeface="標楷體" panose="03000509000000000000" pitchFamily="65" charset="-120"/>
                <a:ea typeface="標楷體" panose="03000509000000000000" pitchFamily="65" charset="-120"/>
              </a:endParaRPr>
            </a:p>
          </p:txBody>
        </p:sp>
        <p:sp>
          <p:nvSpPr>
            <p:cNvPr id="12" name="圓角矩形 11"/>
            <p:cNvSpPr/>
            <p:nvPr/>
          </p:nvSpPr>
          <p:spPr>
            <a:xfrm>
              <a:off x="334566" y="1557586"/>
              <a:ext cx="2808312" cy="504056"/>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b="1" dirty="0">
                  <a:solidFill>
                    <a:schemeClr val="tx1"/>
                  </a:solidFill>
                  <a:latin typeface="標楷體" panose="03000509000000000000" pitchFamily="65" charset="-120"/>
                  <a:ea typeface="標楷體" panose="03000509000000000000" pitchFamily="65" charset="-120"/>
                </a:rPr>
                <a:t>無</a:t>
              </a:r>
              <a:r>
                <a:rPr lang="zh-TW" altLang="en-US" sz="2000" b="1" dirty="0" smtClean="0">
                  <a:solidFill>
                    <a:schemeClr val="tx1"/>
                  </a:solidFill>
                  <a:latin typeface="標楷體" panose="03000509000000000000" pitchFamily="65" charset="-120"/>
                  <a:ea typeface="標楷體" panose="03000509000000000000" pitchFamily="65" charset="-120"/>
                </a:rPr>
                <a:t>人商店</a:t>
              </a:r>
              <a:r>
                <a:rPr lang="en-US" altLang="zh-TW" sz="2000" b="1" dirty="0" smtClean="0">
                  <a:solidFill>
                    <a:schemeClr val="tx1"/>
                  </a:solidFill>
                  <a:latin typeface="標楷體" panose="03000509000000000000" pitchFamily="65" charset="-120"/>
                  <a:ea typeface="標楷體" panose="03000509000000000000" pitchFamily="65" charset="-120"/>
                </a:rPr>
                <a:t>/ </a:t>
              </a:r>
              <a:r>
                <a:rPr lang="zh-TW" altLang="en-US" sz="2000" b="1" dirty="0" smtClean="0">
                  <a:solidFill>
                    <a:schemeClr val="tx1"/>
                  </a:solidFill>
                  <a:latin typeface="標楷體" panose="03000509000000000000" pitchFamily="65" charset="-120"/>
                  <a:ea typeface="標楷體" panose="03000509000000000000" pitchFamily="65" charset="-120"/>
                </a:rPr>
                <a:t>自助倉儲</a:t>
              </a:r>
              <a:endParaRPr lang="zh-TW" altLang="en-US" sz="2000" b="1" dirty="0">
                <a:solidFill>
                  <a:schemeClr val="tx1"/>
                </a:solidFill>
                <a:latin typeface="標楷體" panose="03000509000000000000" pitchFamily="65" charset="-120"/>
                <a:ea typeface="標楷體" panose="03000509000000000000" pitchFamily="65" charset="-120"/>
              </a:endParaRPr>
            </a:p>
          </p:txBody>
        </p:sp>
        <p:sp>
          <p:nvSpPr>
            <p:cNvPr id="13" name="圓角矩形 12"/>
            <p:cNvSpPr/>
            <p:nvPr/>
          </p:nvSpPr>
          <p:spPr>
            <a:xfrm>
              <a:off x="334566" y="2061642"/>
              <a:ext cx="2808312" cy="504056"/>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smtClean="0">
                  <a:solidFill>
                    <a:schemeClr val="tx1"/>
                  </a:solidFill>
                  <a:latin typeface="標楷體" panose="03000509000000000000" pitchFamily="65" charset="-120"/>
                  <a:ea typeface="標楷體" panose="03000509000000000000" pitchFamily="65" charset="-120"/>
                </a:rPr>
                <a:t>智能</a:t>
              </a:r>
              <a:r>
                <a:rPr lang="zh-TW" altLang="en-US" b="1" dirty="0">
                  <a:solidFill>
                    <a:schemeClr val="tx1"/>
                  </a:solidFill>
                  <a:latin typeface="標楷體" panose="03000509000000000000" pitchFamily="65" charset="-120"/>
                  <a:ea typeface="標楷體" panose="03000509000000000000" pitchFamily="65" charset="-120"/>
                </a:rPr>
                <a:t>建築</a:t>
              </a:r>
            </a:p>
          </p:txBody>
        </p:sp>
        <p:sp>
          <p:nvSpPr>
            <p:cNvPr id="14" name="直角三角形 13"/>
            <p:cNvSpPr/>
            <p:nvPr/>
          </p:nvSpPr>
          <p:spPr>
            <a:xfrm>
              <a:off x="3142878" y="1125538"/>
              <a:ext cx="4806687" cy="1440160"/>
            </a:xfrm>
            <a:prstGeom prst="rtTriangl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smtClean="0">
                  <a:solidFill>
                    <a:srgbClr val="0070C0"/>
                  </a:solidFill>
                  <a:latin typeface="標楷體" panose="03000509000000000000" pitchFamily="65" charset="-120"/>
                  <a:ea typeface="標楷體" panose="03000509000000000000" pitchFamily="65" charset="-120"/>
                </a:rPr>
                <a:t>商務</a:t>
              </a:r>
              <a:endParaRPr lang="zh-TW" altLang="en-US" sz="3200" b="1" dirty="0">
                <a:solidFill>
                  <a:srgbClr val="0070C0"/>
                </a:solidFill>
                <a:latin typeface="標楷體" panose="03000509000000000000" pitchFamily="65" charset="-120"/>
                <a:ea typeface="標楷體" panose="03000509000000000000" pitchFamily="65" charset="-120"/>
              </a:endParaRPr>
            </a:p>
          </p:txBody>
        </p:sp>
        <p:sp>
          <p:nvSpPr>
            <p:cNvPr id="15" name="直角三角形 14"/>
            <p:cNvSpPr/>
            <p:nvPr/>
          </p:nvSpPr>
          <p:spPr>
            <a:xfrm rot="10800000" flipH="1" flipV="1">
              <a:off x="3185806" y="4906917"/>
              <a:ext cx="3969799" cy="1500437"/>
            </a:xfrm>
            <a:prstGeom prst="rtTriangl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300000" lon="0" rev="0"/>
                </a:camera>
                <a:lightRig rig="threePt" dir="t"/>
              </a:scene3d>
            </a:bodyPr>
            <a:lstStyle/>
            <a:p>
              <a:pPr algn="ctr"/>
              <a:r>
                <a:rPr lang="zh-TW" altLang="en-US" sz="2400" b="1" dirty="0" smtClean="0">
                  <a:solidFill>
                    <a:srgbClr val="FFC000"/>
                  </a:solidFill>
                  <a:latin typeface="標楷體" panose="03000509000000000000" pitchFamily="65" charset="-120"/>
                  <a:ea typeface="標楷體" panose="03000509000000000000" pitchFamily="65" charset="-120"/>
                </a:rPr>
                <a:t>紅外熱成像</a:t>
              </a:r>
              <a:endParaRPr lang="zh-TW" altLang="en-US" sz="2400" b="1" dirty="0">
                <a:solidFill>
                  <a:srgbClr val="FFC000"/>
                </a:solidFill>
                <a:latin typeface="標楷體" panose="03000509000000000000" pitchFamily="65" charset="-120"/>
                <a:ea typeface="標楷體" panose="03000509000000000000" pitchFamily="65" charset="-120"/>
              </a:endParaRPr>
            </a:p>
          </p:txBody>
        </p:sp>
        <p:sp>
          <p:nvSpPr>
            <p:cNvPr id="16" name="直角三角形 15"/>
            <p:cNvSpPr/>
            <p:nvPr/>
          </p:nvSpPr>
          <p:spPr>
            <a:xfrm flipH="1">
              <a:off x="4332721" y="2993226"/>
              <a:ext cx="4767995" cy="1459859"/>
            </a:xfrm>
            <a:prstGeom prst="rtTriangl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smtClean="0">
                  <a:solidFill>
                    <a:srgbClr val="C00000"/>
                  </a:solidFill>
                  <a:latin typeface="標楷體" panose="03000509000000000000" pitchFamily="65" charset="-120"/>
                  <a:ea typeface="標楷體" panose="03000509000000000000" pitchFamily="65" charset="-120"/>
                </a:rPr>
                <a:t>消費</a:t>
              </a:r>
              <a:endParaRPr lang="zh-TW" altLang="en-US" b="1" dirty="0">
                <a:solidFill>
                  <a:srgbClr val="C00000"/>
                </a:solidFill>
                <a:latin typeface="標楷體" panose="03000509000000000000" pitchFamily="65" charset="-120"/>
                <a:ea typeface="標楷體" panose="03000509000000000000" pitchFamily="65" charset="-120"/>
              </a:endParaRPr>
            </a:p>
          </p:txBody>
        </p:sp>
        <p:sp>
          <p:nvSpPr>
            <p:cNvPr id="17" name="圓角矩形 16"/>
            <p:cNvSpPr/>
            <p:nvPr/>
          </p:nvSpPr>
          <p:spPr>
            <a:xfrm>
              <a:off x="356029" y="4873892"/>
              <a:ext cx="2808312" cy="576064"/>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smtClean="0">
                  <a:solidFill>
                    <a:schemeClr val="tx1"/>
                  </a:solidFill>
                  <a:latin typeface="標楷體" panose="03000509000000000000" pitchFamily="65" charset="-120"/>
                  <a:ea typeface="標楷體" panose="03000509000000000000" pitchFamily="65" charset="-120"/>
                </a:rPr>
                <a:t>智慧城市</a:t>
              </a:r>
              <a:endParaRPr lang="zh-TW" altLang="en-US" b="1" dirty="0">
                <a:solidFill>
                  <a:schemeClr val="tx1"/>
                </a:solidFill>
                <a:latin typeface="標楷體" panose="03000509000000000000" pitchFamily="65" charset="-120"/>
                <a:ea typeface="標楷體" panose="03000509000000000000" pitchFamily="65" charset="-120"/>
              </a:endParaRPr>
            </a:p>
          </p:txBody>
        </p:sp>
        <p:sp>
          <p:nvSpPr>
            <p:cNvPr id="18" name="圓角矩形 17"/>
            <p:cNvSpPr/>
            <p:nvPr/>
          </p:nvSpPr>
          <p:spPr>
            <a:xfrm>
              <a:off x="366761" y="5408247"/>
              <a:ext cx="2808312" cy="504056"/>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smtClean="0">
                  <a:solidFill>
                    <a:schemeClr val="tx1"/>
                  </a:solidFill>
                  <a:latin typeface="標楷體" panose="03000509000000000000" pitchFamily="65" charset="-120"/>
                  <a:ea typeface="標楷體" panose="03000509000000000000" pitchFamily="65" charset="-120"/>
                </a:rPr>
                <a:t>政府</a:t>
              </a:r>
              <a:r>
                <a:rPr lang="zh-TW" altLang="en-US" b="1" dirty="0">
                  <a:solidFill>
                    <a:schemeClr val="tx1"/>
                  </a:solidFill>
                  <a:latin typeface="標楷體" panose="03000509000000000000" pitchFamily="65" charset="-120"/>
                  <a:ea typeface="標楷體" panose="03000509000000000000" pitchFamily="65" charset="-120"/>
                </a:rPr>
                <a:t>機構</a:t>
              </a:r>
            </a:p>
          </p:txBody>
        </p:sp>
        <p:sp>
          <p:nvSpPr>
            <p:cNvPr id="19" name="圓角矩形 18"/>
            <p:cNvSpPr/>
            <p:nvPr/>
          </p:nvSpPr>
          <p:spPr>
            <a:xfrm>
              <a:off x="366761" y="5913288"/>
              <a:ext cx="2808312" cy="504056"/>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smtClean="0">
                  <a:solidFill>
                    <a:schemeClr val="tx1"/>
                  </a:solidFill>
                  <a:latin typeface="標楷體" panose="03000509000000000000" pitchFamily="65" charset="-120"/>
                  <a:ea typeface="標楷體" panose="03000509000000000000" pitchFamily="65" charset="-120"/>
                </a:rPr>
                <a:t>機場、</a:t>
              </a:r>
              <a:r>
                <a:rPr lang="zh-TW" altLang="en-US" b="1" dirty="0">
                  <a:solidFill>
                    <a:schemeClr val="tx1"/>
                  </a:solidFill>
                  <a:latin typeface="標楷體" panose="03000509000000000000" pitchFamily="65" charset="-120"/>
                  <a:ea typeface="標楷體" panose="03000509000000000000" pitchFamily="65" charset="-120"/>
                </a:rPr>
                <a:t>港口</a:t>
              </a:r>
            </a:p>
          </p:txBody>
        </p:sp>
        <p:sp>
          <p:nvSpPr>
            <p:cNvPr id="20" name="圓角矩形 19"/>
            <p:cNvSpPr/>
            <p:nvPr/>
          </p:nvSpPr>
          <p:spPr>
            <a:xfrm>
              <a:off x="9087591" y="3905915"/>
              <a:ext cx="2808312" cy="504056"/>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smtClean="0">
                  <a:solidFill>
                    <a:schemeClr val="tx1"/>
                  </a:solidFill>
                  <a:latin typeface="標楷體" panose="03000509000000000000" pitchFamily="65" charset="-120"/>
                  <a:ea typeface="標楷體" panose="03000509000000000000" pitchFamily="65" charset="-120"/>
                </a:rPr>
                <a:t>智能家居</a:t>
              </a:r>
              <a:endParaRPr lang="zh-TW" altLang="en-US" b="1" dirty="0">
                <a:solidFill>
                  <a:schemeClr val="tx1"/>
                </a:solidFill>
                <a:latin typeface="標楷體" panose="03000509000000000000" pitchFamily="65" charset="-120"/>
                <a:ea typeface="標楷體" panose="03000509000000000000" pitchFamily="65" charset="-120"/>
              </a:endParaRPr>
            </a:p>
          </p:txBody>
        </p:sp>
        <p:sp>
          <p:nvSpPr>
            <p:cNvPr id="21" name="圓角矩形 20"/>
            <p:cNvSpPr/>
            <p:nvPr/>
          </p:nvSpPr>
          <p:spPr>
            <a:xfrm>
              <a:off x="9098322" y="3433141"/>
              <a:ext cx="2808312" cy="504056"/>
            </a:xfrm>
            <a:prstGeom prst="round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smtClean="0">
                  <a:solidFill>
                    <a:schemeClr val="tx1"/>
                  </a:solidFill>
                  <a:latin typeface="標楷體" panose="03000509000000000000" pitchFamily="65" charset="-120"/>
                  <a:ea typeface="標楷體" panose="03000509000000000000" pitchFamily="65" charset="-120"/>
                </a:rPr>
                <a:t>室內</a:t>
              </a:r>
              <a:r>
                <a:rPr lang="en-US" altLang="zh-TW" b="1" dirty="0" smtClean="0">
                  <a:solidFill>
                    <a:schemeClr val="tx1"/>
                  </a:solidFill>
                  <a:latin typeface="標楷體" panose="03000509000000000000" pitchFamily="65" charset="-120"/>
                  <a:ea typeface="標楷體" panose="03000509000000000000" pitchFamily="65" charset="-120"/>
                </a:rPr>
                <a:t>/</a:t>
              </a:r>
              <a:r>
                <a:rPr lang="zh-TW" altLang="en-US" b="1" dirty="0" smtClean="0">
                  <a:solidFill>
                    <a:schemeClr val="tx1"/>
                  </a:solidFill>
                  <a:latin typeface="標楷體" panose="03000509000000000000" pitchFamily="65" charset="-120"/>
                  <a:ea typeface="標楷體" panose="03000509000000000000" pitchFamily="65" charset="-120"/>
                </a:rPr>
                <a:t>室外監控</a:t>
              </a:r>
              <a:endParaRPr lang="zh-TW" altLang="en-US" b="1" dirty="0">
                <a:solidFill>
                  <a:schemeClr val="tx1"/>
                </a:solidFill>
                <a:latin typeface="標楷體" panose="03000509000000000000" pitchFamily="65" charset="-120"/>
                <a:ea typeface="標楷體" panose="03000509000000000000" pitchFamily="65" charset="-120"/>
              </a:endParaRPr>
            </a:p>
          </p:txBody>
        </p:sp>
        <p:sp>
          <p:nvSpPr>
            <p:cNvPr id="22" name="圓角矩形 21"/>
            <p:cNvSpPr/>
            <p:nvPr/>
          </p:nvSpPr>
          <p:spPr>
            <a:xfrm>
              <a:off x="9103112" y="2929086"/>
              <a:ext cx="2779445" cy="504056"/>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smtClean="0">
                  <a:solidFill>
                    <a:schemeClr val="tx1"/>
                  </a:solidFill>
                  <a:latin typeface="標楷體" panose="03000509000000000000" pitchFamily="65" charset="-120"/>
                  <a:ea typeface="標楷體" panose="03000509000000000000" pitchFamily="65" charset="-120"/>
                </a:rPr>
                <a:t>智慧門鈴</a:t>
              </a:r>
              <a:endParaRPr lang="zh-TW" altLang="en-US" b="1" dirty="0">
                <a:solidFill>
                  <a:schemeClr val="tx1"/>
                </a:solidFill>
                <a:latin typeface="標楷體" panose="03000509000000000000" pitchFamily="65" charset="-120"/>
                <a:ea typeface="標楷體" panose="03000509000000000000" pitchFamily="65" charset="-120"/>
              </a:endParaRPr>
            </a:p>
          </p:txBody>
        </p:sp>
        <p:sp>
          <p:nvSpPr>
            <p:cNvPr id="23" name="直角三角形 22"/>
            <p:cNvSpPr/>
            <p:nvPr/>
          </p:nvSpPr>
          <p:spPr>
            <a:xfrm>
              <a:off x="9131205" y="1220663"/>
              <a:ext cx="3078861" cy="1695011"/>
            </a:xfrm>
            <a:prstGeom prst="r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a:latin typeface="標楷體" panose="03000509000000000000" pitchFamily="65" charset="-120"/>
                  <a:ea typeface="標楷體" panose="03000509000000000000" pitchFamily="65" charset="-120"/>
                </a:rPr>
                <a:t>監控</a:t>
              </a:r>
              <a:r>
                <a:rPr lang="zh-TW" altLang="en-US" sz="2400" b="1" dirty="0" smtClean="0">
                  <a:latin typeface="標楷體" panose="03000509000000000000" pitchFamily="65" charset="-120"/>
                  <a:ea typeface="標楷體" panose="03000509000000000000" pitchFamily="65" charset="-120"/>
                </a:rPr>
                <a:t>鏡頭</a:t>
              </a:r>
              <a:endParaRPr lang="zh-TW" altLang="en-US" b="1" dirty="0">
                <a:latin typeface="標楷體" panose="03000509000000000000" pitchFamily="65" charset="-120"/>
                <a:ea typeface="標楷體" panose="03000509000000000000" pitchFamily="65" charset="-120"/>
              </a:endParaRPr>
            </a:p>
          </p:txBody>
        </p:sp>
      </p:grpSp>
      <p:pic>
        <p:nvPicPr>
          <p:cNvPr id="24" name="Picture 8"/>
          <p:cNvPicPr>
            <a:picLocks noChangeAspect="1" noChangeArrowheads="1"/>
          </p:cNvPicPr>
          <p:nvPr/>
        </p:nvPicPr>
        <p:blipFill>
          <a:blip r:embed="rId2" cstate="print"/>
          <a:srcRect/>
          <a:stretch>
            <a:fillRect/>
          </a:stretch>
        </p:blipFill>
        <p:spPr bwMode="auto">
          <a:xfrm>
            <a:off x="8878104" y="1436142"/>
            <a:ext cx="1520085" cy="838594"/>
          </a:xfrm>
          <a:prstGeom prst="rect">
            <a:avLst/>
          </a:prstGeom>
          <a:noFill/>
          <a:ln w="9525">
            <a:noFill/>
            <a:miter lim="800000"/>
            <a:headEnd/>
            <a:tailEnd/>
          </a:ln>
        </p:spPr>
      </p:pic>
      <p:pic>
        <p:nvPicPr>
          <p:cNvPr id="25" name="Picture 9"/>
          <p:cNvPicPr>
            <a:picLocks noChangeAspect="1" noChangeArrowheads="1"/>
          </p:cNvPicPr>
          <p:nvPr/>
        </p:nvPicPr>
        <p:blipFill>
          <a:blip r:embed="rId3" cstate="print"/>
          <a:srcRect/>
          <a:stretch>
            <a:fillRect/>
          </a:stretch>
        </p:blipFill>
        <p:spPr bwMode="auto">
          <a:xfrm>
            <a:off x="10482299" y="2274736"/>
            <a:ext cx="1288182" cy="650433"/>
          </a:xfrm>
          <a:prstGeom prst="rect">
            <a:avLst/>
          </a:prstGeom>
          <a:noFill/>
          <a:ln w="9525">
            <a:noFill/>
            <a:miter lim="800000"/>
            <a:headEnd/>
            <a:tailEnd/>
          </a:ln>
        </p:spPr>
      </p:pic>
      <p:pic>
        <p:nvPicPr>
          <p:cNvPr id="26" name="Picture 4" descr="New compact Amazon Go store opens the door for locations in office lobbies,  hospitals and more – GeekWire"/>
          <p:cNvPicPr>
            <a:picLocks noChangeAspect="1" noChangeArrowheads="1"/>
          </p:cNvPicPr>
          <p:nvPr/>
        </p:nvPicPr>
        <p:blipFill>
          <a:blip r:embed="rId4" cstate="print">
            <a:extLst>
              <a:ext uri="{BEBA8EAE-BF5A-486C-A8C5-ECC9F3942E4B}">
                <a14:imgProps xmlns="" xmlns:a14="http://schemas.microsoft.com/office/drawing/2010/main">
                  <a14:imgLayer r:embed="rId5">
                    <a14:imgEffect>
                      <a14:artisticMarker/>
                    </a14:imgEffect>
                  </a14:imgLayer>
                </a14:imgProps>
              </a:ext>
              <a:ext uri="{28A0092B-C50C-407E-A947-70E740481C1C}">
                <a14:useLocalDpi xmlns="" xmlns:a14="http://schemas.microsoft.com/office/drawing/2010/main" val="0"/>
              </a:ext>
            </a:extLst>
          </a:blip>
          <a:srcRect/>
          <a:stretch>
            <a:fillRect/>
          </a:stretch>
        </p:blipFill>
        <p:spPr bwMode="auto">
          <a:xfrm>
            <a:off x="3286894" y="837506"/>
            <a:ext cx="1844985" cy="1314918"/>
          </a:xfrm>
          <a:prstGeom prst="rect">
            <a:avLst/>
          </a:prstGeom>
          <a:noFill/>
          <a:extLst>
            <a:ext uri="{909E8E84-426E-40DD-AFC4-6F175D3DCCD1}">
              <a14:hiddenFill xmlns="" xmlns:a14="http://schemas.microsoft.com/office/drawing/2010/main">
                <a:solidFill>
                  <a:srgbClr val="FFFFFF"/>
                </a:solidFill>
              </a14:hiddenFill>
            </a:ext>
          </a:extLst>
        </p:spPr>
      </p:pic>
      <p:pic>
        <p:nvPicPr>
          <p:cNvPr id="27" name="Picture 6" descr="Amazon Robotics Case Study"/>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503535" y="2745648"/>
            <a:ext cx="2538099" cy="1428950"/>
          </a:xfrm>
          <a:prstGeom prst="rect">
            <a:avLst/>
          </a:prstGeom>
          <a:noFill/>
          <a:extLst>
            <a:ext uri="{909E8E84-426E-40DD-AFC4-6F175D3DCCD1}">
              <a14:hiddenFill xmlns="" xmlns:a14="http://schemas.microsoft.com/office/drawing/2010/main">
                <a:solidFill>
                  <a:srgbClr val="FFFFFF"/>
                </a:solidFill>
              </a14:hiddenFill>
            </a:ext>
          </a:extLst>
        </p:spPr>
      </p:pic>
      <p:pic>
        <p:nvPicPr>
          <p:cNvPr id="28" name="Picture 10" descr="Ring Floodlight Cam Wired Pro has ultrabright LEDs and 3D Motion Detection  » Gadget Flow"/>
          <p:cNvPicPr>
            <a:picLocks noChangeAspect="1" noChangeArrowheads="1"/>
          </p:cNvPicPr>
          <p:nvPr/>
        </p:nvPicPr>
        <p:blipFill rotWithShape="1">
          <a:blip r:embed="rId7" cstate="print">
            <a:extLst>
              <a:ext uri="{28A0092B-C50C-407E-A947-70E740481C1C}">
                <a14:useLocalDpi xmlns="" xmlns:a14="http://schemas.microsoft.com/office/drawing/2010/main" val="0"/>
              </a:ext>
            </a:extLst>
          </a:blip>
          <a:srcRect l="17328" t="19282" r="21826" b="13187"/>
          <a:stretch/>
        </p:blipFill>
        <p:spPr bwMode="auto">
          <a:xfrm>
            <a:off x="6868200" y="2792092"/>
            <a:ext cx="1793189" cy="1120742"/>
          </a:xfrm>
          <a:prstGeom prst="rect">
            <a:avLst/>
          </a:prstGeom>
          <a:noFill/>
          <a:extLst>
            <a:ext uri="{909E8E84-426E-40DD-AFC4-6F175D3DCCD1}">
              <a14:hiddenFill xmlns="" xmlns:a14="http://schemas.microsoft.com/office/drawing/2010/main">
                <a:solidFill>
                  <a:srgbClr val="FFFFFF"/>
                </a:solidFill>
              </a14:hiddenFill>
            </a:ext>
          </a:extLst>
        </p:spPr>
      </p:pic>
      <p:pic>
        <p:nvPicPr>
          <p:cNvPr id="29" name="Picture 12" descr="Best Buy: Ring Video Doorbell 2 Satin Nickel 8VR1S7-0EN0/88-0201-NC-USA"/>
          <p:cNvPicPr>
            <a:picLocks noChangeAspect="1" noChangeArrowheads="1"/>
          </p:cNvPicPr>
          <p:nvPr/>
        </p:nvPicPr>
        <p:blipFill rotWithShape="1">
          <a:blip r:embed="rId8" cstate="print">
            <a:extLst>
              <a:ext uri="{28A0092B-C50C-407E-A947-70E740481C1C}">
                <a14:useLocalDpi xmlns="" xmlns:a14="http://schemas.microsoft.com/office/drawing/2010/main" val="0"/>
              </a:ext>
            </a:extLst>
          </a:blip>
          <a:srcRect l="4368" t="7544" r="7448" b="6214"/>
          <a:stretch/>
        </p:blipFill>
        <p:spPr bwMode="auto">
          <a:xfrm>
            <a:off x="3863940" y="2855449"/>
            <a:ext cx="2242407" cy="1547577"/>
          </a:xfrm>
          <a:prstGeom prst="rect">
            <a:avLst/>
          </a:prstGeom>
          <a:noFill/>
          <a:extLst>
            <a:ext uri="{909E8E84-426E-40DD-AFC4-6F175D3DCCD1}">
              <a14:hiddenFill xmlns="" xmlns:a14="http://schemas.microsoft.com/office/drawing/2010/main">
                <a:solidFill>
                  <a:srgbClr val="FFFFFF"/>
                </a:solidFill>
              </a14:hiddenFill>
            </a:ext>
          </a:extLst>
        </p:spPr>
      </p:pic>
      <p:pic>
        <p:nvPicPr>
          <p:cNvPr id="30" name="Picture 14" descr="Thermal Imaging Allows for Picturing the Invisible - The New York Times"/>
          <p:cNvPicPr>
            <a:picLocks noChangeAspect="1" noChangeArrowheads="1"/>
          </p:cNvPicPr>
          <p:nvPr/>
        </p:nvPicPr>
        <p:blipFill>
          <a:blip r:embed="rId9" cstate="print">
            <a:extLst>
              <a:ext uri="{28A0092B-C50C-407E-A947-70E740481C1C}">
                <a14:useLocalDpi xmlns="" xmlns:a14="http://schemas.microsoft.com/office/drawing/2010/main" val="0"/>
              </a:ext>
            </a:extLst>
          </a:blip>
          <a:srcRect/>
          <a:stretch>
            <a:fillRect/>
          </a:stretch>
        </p:blipFill>
        <p:spPr bwMode="auto">
          <a:xfrm>
            <a:off x="5440332" y="4875529"/>
            <a:ext cx="2233097" cy="1406851"/>
          </a:xfrm>
          <a:prstGeom prst="rect">
            <a:avLst/>
          </a:prstGeom>
          <a:noFill/>
          <a:extLst>
            <a:ext uri="{909E8E84-426E-40DD-AFC4-6F175D3DCCD1}">
              <a14:hiddenFill xmlns="" xmlns:a14="http://schemas.microsoft.com/office/drawing/2010/main">
                <a:solidFill>
                  <a:srgbClr val="FFFFFF"/>
                </a:solidFill>
              </a14:hiddenFill>
            </a:ext>
          </a:extLst>
        </p:spPr>
      </p:pic>
      <p:pic>
        <p:nvPicPr>
          <p:cNvPr id="31" name="Picture 18" descr="Landscaping Thermal Imaging Application photo | Thermal imaging, Landscape,  Exhibition display"/>
          <p:cNvPicPr>
            <a:picLocks noChangeAspect="1" noChangeArrowheads="1"/>
          </p:cNvPicPr>
          <p:nvPr/>
        </p:nvPicPr>
        <p:blipFill>
          <a:blip r:embed="rId10" cstate="print">
            <a:extLst>
              <a:ext uri="{28A0092B-C50C-407E-A947-70E740481C1C}">
                <a14:useLocalDpi xmlns="" xmlns:a14="http://schemas.microsoft.com/office/drawing/2010/main" val="0"/>
              </a:ext>
            </a:extLst>
          </a:blip>
          <a:srcRect/>
          <a:stretch>
            <a:fillRect/>
          </a:stretch>
        </p:blipFill>
        <p:spPr bwMode="auto">
          <a:xfrm>
            <a:off x="7790042" y="4895490"/>
            <a:ext cx="1835883" cy="1386890"/>
          </a:xfrm>
          <a:prstGeom prst="rect">
            <a:avLst/>
          </a:prstGeom>
          <a:noFill/>
          <a:extLst>
            <a:ext uri="{909E8E84-426E-40DD-AFC4-6F175D3DCCD1}">
              <a14:hiddenFill xmlns="" xmlns:a14="http://schemas.microsoft.com/office/drawing/2010/main">
                <a:solidFill>
                  <a:srgbClr val="FFFFFF"/>
                </a:solidFill>
              </a14:hiddenFill>
            </a:ext>
          </a:extLst>
        </p:spPr>
      </p:pic>
      <p:sp>
        <p:nvSpPr>
          <p:cNvPr id="32" name="矩形 31"/>
          <p:cNvSpPr/>
          <p:nvPr/>
        </p:nvSpPr>
        <p:spPr>
          <a:xfrm>
            <a:off x="5440332" y="4174598"/>
            <a:ext cx="244655" cy="144194"/>
          </a:xfrm>
          <a:prstGeom prst="rect">
            <a:avLst/>
          </a:prstGeom>
          <a:solidFill>
            <a:srgbClr val="DDE2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 xmlns:p14="http://schemas.microsoft.com/office/powerpoint/2010/main" val="5662429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23311" y="188684"/>
            <a:ext cx="10727402" cy="720247"/>
          </a:xfrm>
        </p:spPr>
        <p:txBody>
          <a:bodyPr>
            <a:noAutofit/>
          </a:bodyPr>
          <a:lstStyle/>
          <a:p>
            <a:r>
              <a:rPr lang="zh-TW" altLang="en-US" sz="3600" b="1" dirty="0"/>
              <a:t>紅外熱成像鏡頭 </a:t>
            </a:r>
            <a:r>
              <a:rPr lang="en-US" altLang="zh-TW" sz="3600" b="1" dirty="0">
                <a:latin typeface="+mn-lt"/>
              </a:rPr>
              <a:t>Infrared Thermal Imaging Lens</a:t>
            </a:r>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pPr/>
              <a:t>7</a:t>
            </a:fld>
            <a:endParaRPr lang="zh-TW" altLang="en-US"/>
          </a:p>
        </p:txBody>
      </p:sp>
      <p:pic>
        <p:nvPicPr>
          <p:cNvPr id="33" name="Picture 5">
            <a:extLst/>
          </p:cNvPr>
          <p:cNvPicPr>
            <a:picLocks noChangeAspect="1" noChangeArrowheads="1"/>
          </p:cNvPicPr>
          <p:nvPr/>
        </p:nvPicPr>
        <p:blipFill>
          <a:blip r:embed="rId2" cstate="email">
            <a:extLst/>
          </a:blip>
          <a:srcRect/>
          <a:stretch>
            <a:fillRect/>
          </a:stretch>
        </p:blipFill>
        <p:spPr bwMode="auto">
          <a:xfrm>
            <a:off x="385576" y="1371439"/>
            <a:ext cx="2706140" cy="2198740"/>
          </a:xfrm>
          <a:prstGeom prst="rect">
            <a:avLst/>
          </a:prstGeom>
          <a:noFill/>
          <a:ln w="38100" algn="ctr">
            <a:gradFill>
              <a:gsLst>
                <a:gs pos="0">
                  <a:srgbClr val="FFFFFF"/>
                </a:gs>
                <a:gs pos="7001">
                  <a:srgbClr val="E6E6E6"/>
                </a:gs>
                <a:gs pos="32001">
                  <a:srgbClr val="7D8496"/>
                </a:gs>
                <a:gs pos="47000">
                  <a:srgbClr val="E6E6E6"/>
                </a:gs>
                <a:gs pos="85001">
                  <a:srgbClr val="7D8496"/>
                </a:gs>
                <a:gs pos="100000">
                  <a:srgbClr val="E6E6E6"/>
                </a:gs>
              </a:gsLst>
              <a:lin ang="2700000" scaled="0"/>
            </a:gradFill>
            <a:miter lim="800000"/>
            <a:headEnd/>
            <a:tailEnd/>
          </a:ln>
          <a:effectLst>
            <a:outerShdw blurRad="50800" dist="38100" dir="2700000" algn="tl" rotWithShape="0">
              <a:prstClr val="black">
                <a:alpha val="40000"/>
              </a:prstClr>
            </a:outerShdw>
          </a:effectLst>
        </p:spPr>
      </p:pic>
      <p:pic>
        <p:nvPicPr>
          <p:cNvPr id="34" name="Picture 6">
            <a:extLst/>
          </p:cNvPr>
          <p:cNvPicPr>
            <a:picLocks noChangeAspect="1" noChangeArrowheads="1"/>
          </p:cNvPicPr>
          <p:nvPr/>
        </p:nvPicPr>
        <p:blipFill>
          <a:blip r:embed="rId3" cstate="email">
            <a:extLst/>
          </a:blip>
          <a:srcRect/>
          <a:stretch>
            <a:fillRect/>
          </a:stretch>
        </p:blipFill>
        <p:spPr>
          <a:xfrm>
            <a:off x="3287688" y="1340768"/>
            <a:ext cx="2824674" cy="2229411"/>
          </a:xfrm>
          <a:prstGeom prst="rect">
            <a:avLst/>
          </a:prstGeom>
          <a:noFill/>
          <a:ln w="38100">
            <a:gradFill>
              <a:gsLst>
                <a:gs pos="0">
                  <a:srgbClr val="FFFFFF"/>
                </a:gs>
                <a:gs pos="7001">
                  <a:srgbClr val="E6E6E6"/>
                </a:gs>
                <a:gs pos="32001">
                  <a:srgbClr val="7D8496"/>
                </a:gs>
                <a:gs pos="47000">
                  <a:srgbClr val="E6E6E6"/>
                </a:gs>
                <a:gs pos="85001">
                  <a:srgbClr val="7D8496"/>
                </a:gs>
                <a:gs pos="100000">
                  <a:srgbClr val="E6E6E6"/>
                </a:gs>
              </a:gsLst>
              <a:lin ang="2700000" scaled="0"/>
            </a:gradFill>
          </a:ln>
          <a:effectLst>
            <a:outerShdw blurRad="50800" dist="38100" dir="2700000" algn="tl" rotWithShape="0">
              <a:prstClr val="black">
                <a:alpha val="40000"/>
              </a:prstClr>
            </a:outerShdw>
          </a:effectLst>
        </p:spPr>
      </p:pic>
      <p:pic>
        <p:nvPicPr>
          <p:cNvPr id="35" name="Picture 7">
            <a:extLst/>
          </p:cNvPr>
          <p:cNvPicPr>
            <a:picLocks noChangeAspect="1" noChangeArrowheads="1"/>
          </p:cNvPicPr>
          <p:nvPr/>
        </p:nvPicPr>
        <p:blipFill>
          <a:blip r:embed="rId4" cstate="email">
            <a:extLst/>
          </a:blip>
          <a:srcRect/>
          <a:stretch>
            <a:fillRect/>
          </a:stretch>
        </p:blipFill>
        <p:spPr bwMode="auto">
          <a:xfrm>
            <a:off x="6308334" y="1315533"/>
            <a:ext cx="2751686" cy="2267848"/>
          </a:xfrm>
          <a:prstGeom prst="rect">
            <a:avLst/>
          </a:prstGeom>
          <a:noFill/>
          <a:ln w="38100" algn="ctr">
            <a:gradFill>
              <a:gsLst>
                <a:gs pos="0">
                  <a:srgbClr val="FFFFFF"/>
                </a:gs>
                <a:gs pos="7001">
                  <a:srgbClr val="E6E6E6"/>
                </a:gs>
                <a:gs pos="32001">
                  <a:srgbClr val="7D8496"/>
                </a:gs>
                <a:gs pos="47000">
                  <a:srgbClr val="E6E6E6"/>
                </a:gs>
                <a:gs pos="85001">
                  <a:srgbClr val="7D8496"/>
                </a:gs>
                <a:gs pos="100000">
                  <a:srgbClr val="E6E6E6"/>
                </a:gs>
              </a:gsLst>
              <a:lin ang="2700000" scaled="0"/>
            </a:gradFill>
            <a:miter lim="800000"/>
            <a:headEnd/>
            <a:tailEnd/>
          </a:ln>
          <a:effectLst>
            <a:outerShdw blurRad="50800" dist="38100" dir="2700000" algn="tl" rotWithShape="0">
              <a:prstClr val="black">
                <a:alpha val="40000"/>
              </a:prstClr>
            </a:outerShdw>
          </a:effectLst>
        </p:spPr>
      </p:pic>
      <p:pic>
        <p:nvPicPr>
          <p:cNvPr id="36" name="Picture 8">
            <a:extLst/>
          </p:cNvPr>
          <p:cNvPicPr>
            <a:picLocks noChangeAspect="1" noChangeArrowheads="1"/>
          </p:cNvPicPr>
          <p:nvPr/>
        </p:nvPicPr>
        <p:blipFill>
          <a:blip r:embed="rId5" cstate="email">
            <a:extLst/>
          </a:blip>
          <a:srcRect/>
          <a:stretch>
            <a:fillRect/>
          </a:stretch>
        </p:blipFill>
        <p:spPr bwMode="auto">
          <a:xfrm>
            <a:off x="9255992" y="1313901"/>
            <a:ext cx="2770242" cy="2231339"/>
          </a:xfrm>
          <a:prstGeom prst="rect">
            <a:avLst/>
          </a:prstGeom>
          <a:noFill/>
          <a:ln w="38100" algn="ctr">
            <a:gradFill>
              <a:gsLst>
                <a:gs pos="0">
                  <a:srgbClr val="FFFFFF"/>
                </a:gs>
                <a:gs pos="7001">
                  <a:srgbClr val="E6E6E6"/>
                </a:gs>
                <a:gs pos="32001">
                  <a:srgbClr val="7D8496"/>
                </a:gs>
                <a:gs pos="47000">
                  <a:srgbClr val="E6E6E6"/>
                </a:gs>
                <a:gs pos="85001">
                  <a:srgbClr val="7D8496"/>
                </a:gs>
                <a:gs pos="100000">
                  <a:srgbClr val="E6E6E6"/>
                </a:gs>
              </a:gsLst>
              <a:lin ang="2700000" scaled="0"/>
            </a:gradFill>
            <a:miter lim="800000"/>
            <a:headEnd/>
            <a:tailEnd/>
          </a:ln>
          <a:effectLst>
            <a:outerShdw blurRad="50800" dist="38100" dir="2700000" algn="tl" rotWithShape="0">
              <a:prstClr val="black">
                <a:alpha val="40000"/>
              </a:prstClr>
            </a:outerShdw>
          </a:effectLst>
        </p:spPr>
      </p:pic>
      <p:sp>
        <p:nvSpPr>
          <p:cNvPr id="37" name="文字方塊 36"/>
          <p:cNvSpPr txBox="1"/>
          <p:nvPr/>
        </p:nvSpPr>
        <p:spPr>
          <a:xfrm>
            <a:off x="1048329" y="3660216"/>
            <a:ext cx="1043876" cy="400110"/>
          </a:xfrm>
          <a:prstGeom prst="rect">
            <a:avLst/>
          </a:prstGeom>
          <a:noFill/>
        </p:spPr>
        <p:txBody>
          <a:bodyPr wrap="none" rtlCol="0">
            <a:spAutoFit/>
          </a:bodyPr>
          <a:lstStyle/>
          <a:p>
            <a:pPr marL="342900" indent="-342900">
              <a:buFont typeface="Wingdings" panose="05000000000000000000" pitchFamily="2" charset="2"/>
              <a:buChar char="n"/>
            </a:pPr>
            <a:r>
              <a:rPr lang="zh-TW" altLang="en-US" sz="2000" b="1" dirty="0" smtClean="0">
                <a:latin typeface="標楷體" panose="03000509000000000000" pitchFamily="65" charset="-120"/>
                <a:ea typeface="標楷體" panose="03000509000000000000" pitchFamily="65" charset="-120"/>
              </a:rPr>
              <a:t>醫療</a:t>
            </a:r>
            <a:endParaRPr lang="zh-TW" altLang="en-US" sz="2000" b="1" dirty="0">
              <a:latin typeface="標楷體" panose="03000509000000000000" pitchFamily="65" charset="-120"/>
              <a:ea typeface="標楷體" panose="03000509000000000000" pitchFamily="65" charset="-120"/>
            </a:endParaRPr>
          </a:p>
        </p:txBody>
      </p:sp>
      <p:sp>
        <p:nvSpPr>
          <p:cNvPr id="38" name="文字方塊 37"/>
          <p:cNvSpPr txBox="1"/>
          <p:nvPr/>
        </p:nvSpPr>
        <p:spPr>
          <a:xfrm>
            <a:off x="4000955" y="3660216"/>
            <a:ext cx="1043876" cy="400110"/>
          </a:xfrm>
          <a:prstGeom prst="rect">
            <a:avLst/>
          </a:prstGeom>
          <a:noFill/>
        </p:spPr>
        <p:txBody>
          <a:bodyPr wrap="none" rtlCol="0">
            <a:spAutoFit/>
          </a:bodyPr>
          <a:lstStyle/>
          <a:p>
            <a:pPr marL="342900" indent="-342900">
              <a:buFont typeface="Wingdings" panose="05000000000000000000" pitchFamily="2" charset="2"/>
              <a:buChar char="n"/>
            </a:pPr>
            <a:r>
              <a:rPr lang="zh-TW" altLang="en-US" sz="2000" b="1" dirty="0" smtClean="0">
                <a:latin typeface="標楷體" panose="03000509000000000000" pitchFamily="65" charset="-120"/>
                <a:ea typeface="標楷體" panose="03000509000000000000" pitchFamily="65" charset="-120"/>
              </a:rPr>
              <a:t>建築</a:t>
            </a:r>
            <a:endParaRPr lang="zh-TW" altLang="en-US" sz="2000" b="1" dirty="0">
              <a:latin typeface="標楷體" panose="03000509000000000000" pitchFamily="65" charset="-120"/>
              <a:ea typeface="標楷體" panose="03000509000000000000" pitchFamily="65" charset="-120"/>
            </a:endParaRPr>
          </a:p>
        </p:txBody>
      </p:sp>
      <p:sp>
        <p:nvSpPr>
          <p:cNvPr id="39" name="文字方塊 38"/>
          <p:cNvSpPr txBox="1"/>
          <p:nvPr/>
        </p:nvSpPr>
        <p:spPr>
          <a:xfrm>
            <a:off x="6895339" y="3660216"/>
            <a:ext cx="1043876" cy="400110"/>
          </a:xfrm>
          <a:prstGeom prst="rect">
            <a:avLst/>
          </a:prstGeom>
          <a:noFill/>
        </p:spPr>
        <p:txBody>
          <a:bodyPr wrap="none" rtlCol="0">
            <a:spAutoFit/>
          </a:bodyPr>
          <a:lstStyle/>
          <a:p>
            <a:pPr marL="342900" indent="-342900">
              <a:buFont typeface="Wingdings" panose="05000000000000000000" pitchFamily="2" charset="2"/>
              <a:buChar char="n"/>
            </a:pPr>
            <a:r>
              <a:rPr lang="zh-TW" altLang="en-US" sz="2000" b="1" dirty="0" smtClean="0">
                <a:latin typeface="標楷體" panose="03000509000000000000" pitchFamily="65" charset="-120"/>
                <a:ea typeface="標楷體" panose="03000509000000000000" pitchFamily="65" charset="-120"/>
              </a:rPr>
              <a:t>電力</a:t>
            </a:r>
            <a:endParaRPr lang="zh-TW" altLang="en-US" sz="2000" b="1" dirty="0">
              <a:latin typeface="標楷體" panose="03000509000000000000" pitchFamily="65" charset="-120"/>
              <a:ea typeface="標楷體" panose="03000509000000000000" pitchFamily="65" charset="-120"/>
            </a:endParaRPr>
          </a:p>
        </p:txBody>
      </p:sp>
      <p:sp>
        <p:nvSpPr>
          <p:cNvPr id="40" name="文字方塊 39"/>
          <p:cNvSpPr txBox="1"/>
          <p:nvPr/>
        </p:nvSpPr>
        <p:spPr>
          <a:xfrm>
            <a:off x="9744104" y="3669452"/>
            <a:ext cx="1043876" cy="400110"/>
          </a:xfrm>
          <a:prstGeom prst="rect">
            <a:avLst/>
          </a:prstGeom>
          <a:noFill/>
        </p:spPr>
        <p:txBody>
          <a:bodyPr wrap="none" rtlCol="0">
            <a:spAutoFit/>
          </a:bodyPr>
          <a:lstStyle/>
          <a:p>
            <a:pPr marL="342900" indent="-342900">
              <a:buFont typeface="Wingdings" panose="05000000000000000000" pitchFamily="2" charset="2"/>
              <a:buChar char="n"/>
            </a:pPr>
            <a:r>
              <a:rPr lang="zh-TW" altLang="en-US" sz="2000" b="1" dirty="0" smtClean="0">
                <a:latin typeface="標楷體" panose="03000509000000000000" pitchFamily="65" charset="-120"/>
                <a:ea typeface="標楷體" panose="03000509000000000000" pitchFamily="65" charset="-120"/>
              </a:rPr>
              <a:t>車載</a:t>
            </a:r>
            <a:endParaRPr lang="zh-TW" altLang="en-US" sz="2000" b="1" dirty="0">
              <a:latin typeface="標楷體" panose="03000509000000000000" pitchFamily="65" charset="-120"/>
              <a:ea typeface="標楷體" panose="03000509000000000000" pitchFamily="65" charset="-120"/>
            </a:endParaRPr>
          </a:p>
        </p:txBody>
      </p:sp>
      <p:sp>
        <p:nvSpPr>
          <p:cNvPr id="41" name="矩形 40"/>
          <p:cNvSpPr/>
          <p:nvPr/>
        </p:nvSpPr>
        <p:spPr>
          <a:xfrm>
            <a:off x="514972" y="4408163"/>
            <a:ext cx="10967788" cy="1569660"/>
          </a:xfrm>
          <a:prstGeom prst="rect">
            <a:avLst/>
          </a:prstGeom>
        </p:spPr>
        <p:txBody>
          <a:bodyPr wrap="square">
            <a:spAutoFit/>
          </a:bodyPr>
          <a:lstStyle/>
          <a:p>
            <a:pPr algn="just"/>
            <a:r>
              <a:rPr lang="zh-TW" altLang="en-US" sz="3200" dirty="0">
                <a:latin typeface="標楷體" panose="03000509000000000000" pitchFamily="65" charset="-120"/>
                <a:ea typeface="標楷體" panose="03000509000000000000" pitchFamily="65" charset="-120"/>
              </a:rPr>
              <a:t>經過</a:t>
            </a:r>
            <a:r>
              <a:rPr lang="zh-TW" altLang="en-US" sz="3200" dirty="0" smtClean="0">
                <a:latin typeface="標楷體" panose="03000509000000000000" pitchFamily="65" charset="-120"/>
                <a:ea typeface="標楷體" panose="03000509000000000000" pitchFamily="65" charset="-120"/>
              </a:rPr>
              <a:t>長期</a:t>
            </a:r>
            <a:r>
              <a:rPr lang="zh-TW" altLang="en-US" sz="3200" dirty="0">
                <a:latin typeface="標楷體" panose="03000509000000000000" pitchFamily="65" charset="-120"/>
                <a:ea typeface="標楷體" panose="03000509000000000000" pitchFamily="65" charset="-120"/>
              </a:rPr>
              <a:t>開發</a:t>
            </a:r>
            <a:r>
              <a:rPr lang="zh-TW" altLang="en-US" sz="3200" dirty="0" smtClean="0">
                <a:latin typeface="標楷體" panose="03000509000000000000" pitchFamily="65" charset="-120"/>
                <a:ea typeface="標楷體" panose="03000509000000000000" pitchFamily="65" charset="-120"/>
              </a:rPr>
              <a:t>，於</a:t>
            </a:r>
            <a:r>
              <a:rPr lang="zh-TW" altLang="en-US" sz="3200" dirty="0" smtClean="0">
                <a:ea typeface="標楷體" panose="03000509000000000000" pitchFamily="65" charset="-120"/>
              </a:rPr>
              <a:t>2020</a:t>
            </a:r>
            <a:r>
              <a:rPr lang="zh-TW" altLang="en-US" sz="3200" dirty="0" smtClean="0">
                <a:latin typeface="標楷體" panose="03000509000000000000" pitchFamily="65" charset="-120"/>
                <a:ea typeface="標楷體" panose="03000509000000000000" pitchFamily="65" charset="-120"/>
              </a:rPr>
              <a:t>年</a:t>
            </a:r>
            <a:r>
              <a:rPr lang="zh-TW" altLang="en-US" sz="3200" dirty="0">
                <a:latin typeface="標楷體" panose="03000509000000000000" pitchFamily="65" charset="-120"/>
                <a:ea typeface="標楷體" panose="03000509000000000000" pitchFamily="65" charset="-120"/>
              </a:rPr>
              <a:t>產品</a:t>
            </a:r>
            <a:r>
              <a:rPr lang="zh-TW" altLang="en-US" sz="3200" dirty="0" smtClean="0">
                <a:latin typeface="標楷體" panose="03000509000000000000" pitchFamily="65" charset="-120"/>
                <a:ea typeface="標楷體" panose="03000509000000000000" pitchFamily="65" charset="-120"/>
              </a:rPr>
              <a:t>上市，至</a:t>
            </a:r>
            <a:r>
              <a:rPr lang="en-US" altLang="zh-TW" sz="3200" dirty="0">
                <a:ea typeface="標楷體" panose="03000509000000000000" pitchFamily="65" charset="-120"/>
              </a:rPr>
              <a:t>2023</a:t>
            </a:r>
            <a:r>
              <a:rPr lang="zh-TW" altLang="en-US" sz="3200" dirty="0" smtClean="0">
                <a:latin typeface="標楷體" panose="03000509000000000000" pitchFamily="65" charset="-120"/>
                <a:ea typeface="標楷體" panose="03000509000000000000" pitchFamily="65" charset="-120"/>
              </a:rPr>
              <a:t>年</a:t>
            </a:r>
            <a:r>
              <a:rPr lang="en-US" altLang="zh-TW" sz="3200" dirty="0">
                <a:ea typeface="標楷體" panose="03000509000000000000" pitchFamily="65" charset="-120"/>
              </a:rPr>
              <a:t>9</a:t>
            </a:r>
            <a:r>
              <a:rPr lang="zh-TW" altLang="en-US" sz="3200" dirty="0" smtClean="0">
                <a:latin typeface="標楷體" panose="03000509000000000000" pitchFamily="65" charset="-120"/>
                <a:ea typeface="標楷體" panose="03000509000000000000" pitchFamily="65" charset="-120"/>
              </a:rPr>
              <a:t>月佔</a:t>
            </a:r>
            <a:r>
              <a:rPr lang="zh-TW" altLang="en-US" sz="3200" dirty="0">
                <a:latin typeface="標楷體" panose="03000509000000000000" pitchFamily="65" charset="-120"/>
                <a:ea typeface="標楷體" panose="03000509000000000000" pitchFamily="65" charset="-120"/>
              </a:rPr>
              <a:t>銷售額的</a:t>
            </a:r>
            <a:r>
              <a:rPr lang="zh-TW" altLang="en-US" sz="3200" dirty="0">
                <a:ea typeface="標楷體" panose="03000509000000000000" pitchFamily="65" charset="-120"/>
              </a:rPr>
              <a:t>1</a:t>
            </a:r>
            <a:r>
              <a:rPr lang="en-US" altLang="zh-TW" sz="3200" dirty="0">
                <a:ea typeface="標楷體" panose="03000509000000000000" pitchFamily="65" charset="-120"/>
              </a:rPr>
              <a:t>2.5</a:t>
            </a:r>
            <a:r>
              <a:rPr lang="zh-TW" altLang="en-US" sz="3200" dirty="0">
                <a:ea typeface="標楷體" panose="03000509000000000000" pitchFamily="65" charset="-120"/>
              </a:rPr>
              <a:t>%。</a:t>
            </a:r>
            <a:r>
              <a:rPr lang="zh-TW" altLang="en-US" sz="3200" dirty="0">
                <a:latin typeface="標楷體" panose="03000509000000000000" pitchFamily="65" charset="-120"/>
                <a:ea typeface="標楷體" panose="03000509000000000000" pitchFamily="65" charset="-120"/>
              </a:rPr>
              <a:t>廣泛應用於</a:t>
            </a:r>
            <a:r>
              <a:rPr lang="zh-TW" altLang="en-US" sz="3200" dirty="0" smtClean="0">
                <a:latin typeface="標楷體" panose="03000509000000000000" pitchFamily="65" charset="-120"/>
                <a:ea typeface="標楷體" panose="03000509000000000000" pitchFamily="65" charset="-120"/>
              </a:rPr>
              <a:t>醫療、建築、</a:t>
            </a:r>
            <a:r>
              <a:rPr lang="zh-TW" altLang="en-US" sz="3200" dirty="0">
                <a:latin typeface="標楷體" panose="03000509000000000000" pitchFamily="65" charset="-120"/>
                <a:ea typeface="標楷體" panose="03000509000000000000" pitchFamily="65" charset="-120"/>
              </a:rPr>
              <a:t>電力、</a:t>
            </a:r>
            <a:r>
              <a:rPr lang="zh-TW" altLang="en-US" sz="3200" dirty="0" smtClean="0">
                <a:latin typeface="標楷體" panose="03000509000000000000" pitchFamily="65" charset="-120"/>
                <a:ea typeface="標楷體" panose="03000509000000000000" pitchFamily="65" charset="-120"/>
              </a:rPr>
              <a:t>車載、無人機等</a:t>
            </a:r>
            <a:r>
              <a:rPr lang="zh-TW" altLang="en-US" sz="3200" dirty="0">
                <a:latin typeface="標楷體" panose="03000509000000000000" pitchFamily="65" charset="-120"/>
                <a:ea typeface="標楷體" panose="03000509000000000000" pitchFamily="65" charset="-120"/>
              </a:rPr>
              <a:t>領域。</a:t>
            </a:r>
          </a:p>
        </p:txBody>
      </p:sp>
    </p:spTree>
    <p:extLst>
      <p:ext uri="{BB962C8B-B14F-4D97-AF65-F5344CB8AC3E}">
        <p14:creationId xmlns="" xmlns:p14="http://schemas.microsoft.com/office/powerpoint/2010/main" val="14470484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23311" y="188684"/>
            <a:ext cx="10727402" cy="720247"/>
          </a:xfrm>
        </p:spPr>
        <p:txBody>
          <a:bodyPr>
            <a:noAutofit/>
          </a:bodyPr>
          <a:lstStyle/>
          <a:p>
            <a:r>
              <a:rPr lang="zh-TW" altLang="en-US" sz="3600" b="1" dirty="0" smtClean="0"/>
              <a:t>營業額的產品</a:t>
            </a:r>
            <a:r>
              <a:rPr lang="zh-TW" altLang="en-US" sz="3600" b="1" dirty="0"/>
              <a:t>佔比 </a:t>
            </a:r>
            <a:r>
              <a:rPr lang="en-US" altLang="zh-TW" sz="3600" b="1" dirty="0">
                <a:latin typeface="+mn-lt"/>
              </a:rPr>
              <a:t>Product Ratio</a:t>
            </a:r>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pPr/>
              <a:t>8</a:t>
            </a:fld>
            <a:endParaRPr lang="zh-TW" altLang="en-US"/>
          </a:p>
        </p:txBody>
      </p:sp>
      <p:graphicFrame>
        <p:nvGraphicFramePr>
          <p:cNvPr id="9" name="表格 8"/>
          <p:cNvGraphicFramePr>
            <a:graphicFrameLocks noGrp="1"/>
          </p:cNvGraphicFramePr>
          <p:nvPr/>
        </p:nvGraphicFramePr>
        <p:xfrm>
          <a:off x="694606" y="981523"/>
          <a:ext cx="10945216" cy="2528306"/>
        </p:xfrm>
        <a:graphic>
          <a:graphicData uri="http://schemas.openxmlformats.org/drawingml/2006/table">
            <a:tbl>
              <a:tblPr/>
              <a:tblGrid>
                <a:gridCol w="3240360"/>
                <a:gridCol w="2664296"/>
                <a:gridCol w="2583471"/>
                <a:gridCol w="2457089"/>
              </a:tblGrid>
              <a:tr h="699506">
                <a:tc>
                  <a:txBody>
                    <a:bodyPr/>
                    <a:lstStyle/>
                    <a:p>
                      <a:pPr algn="ctr" rtl="0" fontAlgn="ctr"/>
                      <a:r>
                        <a:rPr lang="zh-TW" altLang="en-US" sz="2400" b="1" i="0" u="none" strike="noStrike" dirty="0">
                          <a:solidFill>
                            <a:srgbClr val="000000"/>
                          </a:solidFill>
                          <a:latin typeface="+mn-ea"/>
                          <a:ea typeface="+mn-e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US" altLang="zh-TW" sz="2400" b="1" i="0" u="none" strike="noStrike">
                          <a:solidFill>
                            <a:srgbClr val="000000"/>
                          </a:solidFill>
                          <a:latin typeface="+mn-ea"/>
                          <a:ea typeface="+mn-ea"/>
                        </a:rPr>
                        <a:t>2021</a:t>
                      </a:r>
                      <a:r>
                        <a:rPr lang="zh-TW" altLang="en-US" sz="2400" b="1" i="0" u="none" strike="noStrike">
                          <a:solidFill>
                            <a:srgbClr val="000000"/>
                          </a:solidFill>
                          <a:latin typeface="+mn-ea"/>
                          <a:ea typeface="+mn-ea"/>
                        </a:rPr>
                        <a:t>　年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US" altLang="zh-TW" sz="2400" b="1" i="0" u="none" strike="noStrike">
                          <a:solidFill>
                            <a:srgbClr val="000000"/>
                          </a:solidFill>
                          <a:latin typeface="+mn-ea"/>
                          <a:ea typeface="+mn-ea"/>
                        </a:rPr>
                        <a:t>2022 </a:t>
                      </a:r>
                      <a:r>
                        <a:rPr lang="zh-TW" altLang="en-US" sz="2400" b="1" i="0" u="none" strike="noStrike">
                          <a:solidFill>
                            <a:srgbClr val="000000"/>
                          </a:solidFill>
                          <a:latin typeface="+mn-ea"/>
                          <a:ea typeface="+mn-ea"/>
                        </a:rPr>
                        <a:t>年</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US" altLang="zh-TW" sz="2400" b="1" i="0" u="none" strike="noStrike">
                          <a:solidFill>
                            <a:srgbClr val="000000"/>
                          </a:solidFill>
                          <a:latin typeface="+mn-ea"/>
                          <a:ea typeface="+mn-ea"/>
                        </a:rPr>
                        <a:t>2023 </a:t>
                      </a:r>
                      <a:r>
                        <a:rPr lang="zh-TW" altLang="en-US" sz="2400" b="1" i="0" u="none" strike="noStrike">
                          <a:solidFill>
                            <a:srgbClr val="000000"/>
                          </a:solidFill>
                          <a:latin typeface="+mn-ea"/>
                          <a:ea typeface="+mn-ea"/>
                        </a:rPr>
                        <a:t>年 </a:t>
                      </a:r>
                      <a:r>
                        <a:rPr lang="en-US" altLang="zh-TW" sz="2400" b="1" i="0" u="none" strike="noStrike">
                          <a:solidFill>
                            <a:srgbClr val="000000"/>
                          </a:solidFill>
                          <a:latin typeface="+mn-ea"/>
                          <a:ea typeface="+mn-ea"/>
                        </a:rPr>
                        <a:t>1~9 </a:t>
                      </a:r>
                      <a:r>
                        <a:rPr lang="zh-TW" altLang="en-US" sz="2400" b="1" i="0" u="none" strike="noStrike">
                          <a:solidFill>
                            <a:srgbClr val="000000"/>
                          </a:solidFill>
                          <a:latin typeface="+mn-ea"/>
                          <a:ea typeface="+mn-ea"/>
                        </a:rPr>
                        <a:t>月</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49753">
                <a:tc>
                  <a:txBody>
                    <a:bodyPr/>
                    <a:lstStyle/>
                    <a:p>
                      <a:pPr algn="ctr" rtl="0" fontAlgn="ctr"/>
                      <a:r>
                        <a:rPr lang="zh-TW" altLang="en-US" sz="2400" b="1" i="0" u="none" strike="noStrike">
                          <a:solidFill>
                            <a:srgbClr val="000000"/>
                          </a:solidFill>
                          <a:latin typeface="+mn-ea"/>
                          <a:ea typeface="+mn-ea"/>
                        </a:rPr>
                        <a:t>物聯網相關鏡頭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US" altLang="zh-TW" sz="2400" b="1" i="0" u="none" strike="noStrike">
                          <a:solidFill>
                            <a:srgbClr val="0070C0"/>
                          </a:solidFill>
                          <a:effectLst>
                            <a:outerShdw blurRad="50800" dist="38100" algn="tr" rotWithShape="0">
                              <a:prstClr val="black">
                                <a:alpha val="40000"/>
                              </a:prstClr>
                            </a:outerShdw>
                          </a:effectLst>
                          <a:latin typeface="+mn-ea"/>
                          <a:ea typeface="+mn-ea"/>
                        </a:rPr>
                        <a:t>30.10%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US" altLang="zh-TW" sz="2400" b="1" i="0" u="none" strike="noStrike">
                          <a:solidFill>
                            <a:srgbClr val="0070C0"/>
                          </a:solidFill>
                          <a:effectLst>
                            <a:outerShdw blurRad="50800" dist="38100" algn="tr" rotWithShape="0">
                              <a:prstClr val="black">
                                <a:alpha val="40000"/>
                              </a:prstClr>
                            </a:outerShdw>
                          </a:effectLst>
                          <a:latin typeface="+mn-ea"/>
                          <a:ea typeface="+mn-ea"/>
                        </a:rPr>
                        <a:t>32.59%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US" altLang="zh-TW" sz="2400" b="1" i="0" u="none" strike="noStrike">
                          <a:solidFill>
                            <a:srgbClr val="0070C0"/>
                          </a:solidFill>
                          <a:effectLst>
                            <a:outerShdw blurRad="50800" dist="38100" algn="tr" rotWithShape="0">
                              <a:prstClr val="black">
                                <a:alpha val="40000"/>
                              </a:prstClr>
                            </a:outerShdw>
                          </a:effectLst>
                          <a:latin typeface="+mn-ea"/>
                          <a:ea typeface="+mn-ea"/>
                        </a:rPr>
                        <a:t>37.70%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49753">
                <a:tc>
                  <a:txBody>
                    <a:bodyPr/>
                    <a:lstStyle/>
                    <a:p>
                      <a:pPr algn="ctr" rtl="0" fontAlgn="ctr"/>
                      <a:r>
                        <a:rPr lang="zh-TW" altLang="en-US" sz="2400" b="1" i="0" u="none" strike="noStrike">
                          <a:solidFill>
                            <a:srgbClr val="000000"/>
                          </a:solidFill>
                          <a:latin typeface="+mn-ea"/>
                          <a:ea typeface="+mn-ea"/>
                        </a:rPr>
                        <a:t>車載鏡頭 </a:t>
                      </a:r>
                      <a:r>
                        <a:rPr lang="en-US" altLang="zh-TW" sz="2400" b="1" i="0" u="none" strike="noStrike">
                          <a:solidFill>
                            <a:srgbClr val="000000"/>
                          </a:solidFill>
                          <a:latin typeface="+mn-ea"/>
                          <a:ea typeface="+mn-ea"/>
                        </a:rPr>
                        <a:t>/ </a:t>
                      </a:r>
                      <a:r>
                        <a:rPr lang="zh-TW" altLang="en-US" sz="2400" b="1" i="0" u="none" strike="noStrike">
                          <a:solidFill>
                            <a:srgbClr val="000000"/>
                          </a:solidFill>
                          <a:latin typeface="+mn-ea"/>
                          <a:ea typeface="+mn-ea"/>
                        </a:rPr>
                        <a:t>鏡片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US" altLang="zh-TW" sz="2400" b="1" i="0" u="none" strike="noStrike">
                          <a:solidFill>
                            <a:srgbClr val="8064A2"/>
                          </a:solidFill>
                          <a:effectLst>
                            <a:outerShdw blurRad="50800" dist="38100" algn="tr" rotWithShape="0">
                              <a:prstClr val="black">
                                <a:alpha val="40000"/>
                              </a:prstClr>
                            </a:outerShdw>
                          </a:effectLst>
                          <a:latin typeface="+mn-ea"/>
                          <a:ea typeface="+mn-ea"/>
                        </a:rPr>
                        <a:t>11.60%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US" altLang="zh-TW" sz="2400" b="1" i="0" u="none" strike="noStrike">
                          <a:solidFill>
                            <a:srgbClr val="8064A2"/>
                          </a:solidFill>
                          <a:effectLst>
                            <a:outerShdw blurRad="50800" dist="38100" algn="tr" rotWithShape="0">
                              <a:prstClr val="black">
                                <a:alpha val="40000"/>
                              </a:prstClr>
                            </a:outerShdw>
                          </a:effectLst>
                          <a:latin typeface="+mn-ea"/>
                          <a:ea typeface="+mn-ea"/>
                        </a:rPr>
                        <a:t>9.42%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US" altLang="zh-TW" sz="2400" b="1" i="0" u="none" strike="noStrike">
                          <a:solidFill>
                            <a:srgbClr val="8064A2"/>
                          </a:solidFill>
                          <a:effectLst>
                            <a:outerShdw blurRad="50800" dist="38100" algn="tr" rotWithShape="0">
                              <a:prstClr val="black">
                                <a:alpha val="40000"/>
                              </a:prstClr>
                            </a:outerShdw>
                          </a:effectLst>
                          <a:latin typeface="+mn-ea"/>
                          <a:ea typeface="+mn-ea"/>
                        </a:rPr>
                        <a:t>11.00%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49753">
                <a:tc>
                  <a:txBody>
                    <a:bodyPr/>
                    <a:lstStyle/>
                    <a:p>
                      <a:pPr algn="ctr" rtl="0" fontAlgn="ctr"/>
                      <a:r>
                        <a:rPr lang="en-US" sz="2400" b="1" i="0" u="none" strike="noStrike">
                          <a:solidFill>
                            <a:srgbClr val="000000"/>
                          </a:solidFill>
                          <a:latin typeface="+mn-ea"/>
                          <a:ea typeface="+mn-ea"/>
                        </a:rPr>
                        <a:t>DSLR </a:t>
                      </a:r>
                      <a:r>
                        <a:rPr lang="zh-TW" altLang="en-US" sz="2400" b="1" i="0" u="none" strike="noStrike">
                          <a:solidFill>
                            <a:srgbClr val="000000"/>
                          </a:solidFill>
                          <a:latin typeface="+mn-ea"/>
                          <a:ea typeface="+mn-ea"/>
                        </a:rPr>
                        <a:t>相機部品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US" altLang="zh-TW" sz="2400" b="0" i="0" u="none" strike="noStrike">
                          <a:solidFill>
                            <a:srgbClr val="000000"/>
                          </a:solidFill>
                          <a:latin typeface="+mn-ea"/>
                          <a:ea typeface="+mn-ea"/>
                        </a:rPr>
                        <a:t>31.10%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US" altLang="zh-TW" sz="2400" b="0" i="0" u="none" strike="noStrike">
                          <a:solidFill>
                            <a:srgbClr val="000000"/>
                          </a:solidFill>
                          <a:latin typeface="+mn-ea"/>
                          <a:ea typeface="+mn-ea"/>
                        </a:rPr>
                        <a:t>29.35%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US" altLang="zh-TW" sz="2400" b="0" i="0" u="none" strike="noStrike">
                          <a:solidFill>
                            <a:srgbClr val="000000"/>
                          </a:solidFill>
                          <a:latin typeface="+mn-ea"/>
                          <a:ea typeface="+mn-ea"/>
                        </a:rPr>
                        <a:t>24.10%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49753">
                <a:tc>
                  <a:txBody>
                    <a:bodyPr/>
                    <a:lstStyle/>
                    <a:p>
                      <a:pPr algn="ctr" rtl="0" fontAlgn="ctr"/>
                      <a:r>
                        <a:rPr lang="zh-TW" altLang="en-US" sz="2400" b="1" i="0" u="none" strike="noStrike">
                          <a:solidFill>
                            <a:srgbClr val="000000"/>
                          </a:solidFill>
                          <a:latin typeface="+mn-ea"/>
                          <a:ea typeface="+mn-ea"/>
                        </a:rPr>
                        <a:t>遠紅外線鏡頭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US" altLang="zh-TW" sz="2400" b="1" i="0" u="none" strike="noStrike">
                          <a:solidFill>
                            <a:srgbClr val="92D050"/>
                          </a:solidFill>
                          <a:effectLst>
                            <a:outerShdw blurRad="50800" dist="38100" algn="tr" rotWithShape="0">
                              <a:prstClr val="black">
                                <a:alpha val="40000"/>
                              </a:prstClr>
                            </a:outerShdw>
                          </a:effectLst>
                          <a:latin typeface="+mn-ea"/>
                          <a:ea typeface="+mn-ea"/>
                        </a:rPr>
                        <a:t>13.10%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US" altLang="zh-TW" sz="2400" b="1" i="0" u="none" strike="noStrike">
                          <a:solidFill>
                            <a:srgbClr val="92D050"/>
                          </a:solidFill>
                          <a:effectLst>
                            <a:outerShdw blurRad="50800" dist="38100" algn="tr" rotWithShape="0">
                              <a:prstClr val="black">
                                <a:alpha val="40000"/>
                              </a:prstClr>
                            </a:outerShdw>
                          </a:effectLst>
                          <a:latin typeface="+mn-ea"/>
                          <a:ea typeface="+mn-ea"/>
                        </a:rPr>
                        <a:t>17.05%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US" altLang="zh-TW" sz="2400" b="1" i="0" u="none" strike="noStrike">
                          <a:solidFill>
                            <a:srgbClr val="92D050"/>
                          </a:solidFill>
                          <a:effectLst>
                            <a:outerShdw blurRad="50800" dist="38100" algn="tr" rotWithShape="0">
                              <a:prstClr val="black">
                                <a:alpha val="40000"/>
                              </a:prstClr>
                            </a:outerShdw>
                          </a:effectLst>
                          <a:latin typeface="+mn-ea"/>
                          <a:ea typeface="+mn-ea"/>
                        </a:rPr>
                        <a:t>12.50%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49753">
                <a:tc>
                  <a:txBody>
                    <a:bodyPr/>
                    <a:lstStyle/>
                    <a:p>
                      <a:pPr algn="ctr" rtl="0" fontAlgn="ctr"/>
                      <a:r>
                        <a:rPr lang="zh-TW" altLang="en-US" sz="2400" b="1" i="0" u="none" strike="noStrike">
                          <a:solidFill>
                            <a:srgbClr val="000000"/>
                          </a:solidFill>
                          <a:latin typeface="+mn-ea"/>
                          <a:ea typeface="+mn-ea"/>
                        </a:rPr>
                        <a:t>其它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US" altLang="zh-TW" sz="2400" b="0" i="0" u="none" strike="noStrike" dirty="0">
                          <a:solidFill>
                            <a:srgbClr val="000000"/>
                          </a:solidFill>
                          <a:latin typeface="+mn-ea"/>
                          <a:ea typeface="+mn-ea"/>
                        </a:rPr>
                        <a:t>14.10%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US" altLang="zh-TW" sz="2400" b="0" i="0" u="none" strike="noStrike">
                          <a:solidFill>
                            <a:srgbClr val="000000"/>
                          </a:solidFill>
                          <a:latin typeface="+mn-ea"/>
                          <a:ea typeface="+mn-ea"/>
                        </a:rPr>
                        <a:t>11.59%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US" altLang="zh-TW" sz="2400" b="0" i="0" u="none" strike="noStrike" dirty="0">
                          <a:solidFill>
                            <a:srgbClr val="000000"/>
                          </a:solidFill>
                          <a:latin typeface="+mn-ea"/>
                          <a:ea typeface="+mn-ea"/>
                        </a:rPr>
                        <a:t>14.70%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bl>
          </a:graphicData>
        </a:graphic>
      </p:graphicFrame>
      <p:graphicFrame>
        <p:nvGraphicFramePr>
          <p:cNvPr id="11" name="圖表 10"/>
          <p:cNvGraphicFramePr/>
          <p:nvPr/>
        </p:nvGraphicFramePr>
        <p:xfrm>
          <a:off x="838622" y="3717826"/>
          <a:ext cx="10873208" cy="295232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 xmlns:p14="http://schemas.microsoft.com/office/powerpoint/2010/main" val="420738074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a:noFill/>
          <a:miter lim="800000"/>
          <a:headEnd/>
          <a:tailEnd/>
        </a:ln>
        <a:effectLst/>
      </a:spPr>
      <a:bodyPr vert="horz" wrap="square" lIns="91440" tIns="45720" rIns="91440" bIns="45720" numCol="1" anchor="ctr" anchorCtr="0" compatLnSpc="1">
        <a:prstTxWarp prst="textNoShape">
          <a:avLst/>
        </a:prstTxWarp>
        <a:spAutoFit/>
      </a:bodyPr>
      <a:lstStyle>
        <a:defPPr defTabSz="914400" fontAlgn="base">
          <a:spcBef>
            <a:spcPts val="500"/>
          </a:spcBef>
          <a:spcAft>
            <a:spcPct val="0"/>
          </a:spcAft>
          <a:defRPr sz="2400" b="1" dirty="0" smtClean="0">
            <a:latin typeface="微軟正黑體" pitchFamily="34" charset="-120"/>
            <a:ea typeface="微軟正黑體" pitchFamily="34" charset="-120"/>
          </a:defRPr>
        </a:defPPr>
      </a:lstStyle>
    </a:spDef>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6030</TotalTime>
  <Words>652</Words>
  <Application>Microsoft Office PowerPoint</Application>
  <PresentationFormat>自訂</PresentationFormat>
  <Paragraphs>160</Paragraphs>
  <Slides>12</Slides>
  <Notes>1</Notes>
  <HiddenSlides>0</HiddenSlides>
  <MMClips>0</MMClips>
  <ScaleCrop>false</ScaleCrop>
  <HeadingPairs>
    <vt:vector size="4" baseType="variant">
      <vt:variant>
        <vt:lpstr>佈景主題</vt:lpstr>
      </vt:variant>
      <vt:variant>
        <vt:i4>1</vt:i4>
      </vt:variant>
      <vt:variant>
        <vt:lpstr>投影片標題</vt:lpstr>
      </vt:variant>
      <vt:variant>
        <vt:i4>12</vt:i4>
      </vt:variant>
    </vt:vector>
  </HeadingPairs>
  <TitlesOfParts>
    <vt:vector size="13" baseType="lpstr">
      <vt:lpstr>Office 佈景主題</vt:lpstr>
      <vt:lpstr>投資人說明會 Institutional Investors</vt:lpstr>
      <vt:lpstr>投影片 1</vt:lpstr>
      <vt:lpstr>免責聲明 Disclaimer</vt:lpstr>
      <vt:lpstr>公司簡介 Company Profile</vt:lpstr>
      <vt:lpstr>今國優勢 Company Strength</vt:lpstr>
      <vt:lpstr>產品開發 Product Development</vt:lpstr>
      <vt:lpstr>物聯網鏡頭 IOT Lens</vt:lpstr>
      <vt:lpstr>紅外熱成像鏡頭 Infrared Thermal Imaging Lens</vt:lpstr>
      <vt:lpstr>營業額的產品佔比 Product Ratio</vt:lpstr>
      <vt:lpstr>營運成果(年度比較)</vt:lpstr>
      <vt:lpstr>今國願景 KINKO’s Vision</vt:lpstr>
      <vt:lpstr>以上報告 謝謝~</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封面標題</dc:title>
  <dc:creator>白佳玉</dc:creator>
  <cp:lastModifiedBy>mickey</cp:lastModifiedBy>
  <cp:revision>651</cp:revision>
  <dcterms:created xsi:type="dcterms:W3CDTF">2018-10-16T05:36:31Z</dcterms:created>
  <dcterms:modified xsi:type="dcterms:W3CDTF">2023-11-14T08:11:56Z</dcterms:modified>
</cp:coreProperties>
</file>